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tiff" ContentType="image/tiff"/>
  <Default Extension="emf" ContentType="image/x-emf"/>
  <Default Extension="xlsx" ContentType="application/vnd.openxmlformats-officedocument.spreadsheetml.sheet"/>
  <Default Extension="xlsm" ContentType="application/vnd.ms-excel.sheet.macroEnabled.12"/>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7.xml" ContentType="application/vnd.openxmlformats-officedocument.presentationml.notesSlide+xml"/>
  <Override PartName="/ppt/tags/tag2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200.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201.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02.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notesSlides/notesSlide203.xml" ContentType="application/vnd.openxmlformats-officedocument.presentationml.notesSlide+xml"/>
  <Override PartName="/ppt/charts/chart12.xml" ContentType="application/vnd.openxmlformats-officedocument.drawingml.chart+xml"/>
  <Override PartName="/ppt/theme/themeOverride12.xml" ContentType="application/vnd.openxmlformats-officedocument.themeOverr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50"/>
  </p:notesMasterIdLst>
  <p:handoutMasterIdLst>
    <p:handoutMasterId r:id="rId251"/>
  </p:handoutMasterIdLst>
  <p:sldIdLst>
    <p:sldId id="284" r:id="rId2"/>
    <p:sldId id="293" r:id="rId3"/>
    <p:sldId id="289" r:id="rId4"/>
    <p:sldId id="290" r:id="rId5"/>
    <p:sldId id="278" r:id="rId6"/>
    <p:sldId id="280" r:id="rId7"/>
    <p:sldId id="275" r:id="rId8"/>
    <p:sldId id="291" r:id="rId9"/>
    <p:sldId id="283" r:id="rId10"/>
    <p:sldId id="292" r:id="rId11"/>
    <p:sldId id="294" r:id="rId12"/>
    <p:sldId id="295" r:id="rId13"/>
    <p:sldId id="296" r:id="rId14"/>
    <p:sldId id="297" r:id="rId15"/>
    <p:sldId id="298" r:id="rId16"/>
    <p:sldId id="287"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362" r:id="rId81"/>
    <p:sldId id="363" r:id="rId82"/>
    <p:sldId id="364" r:id="rId83"/>
    <p:sldId id="365" r:id="rId84"/>
    <p:sldId id="366" r:id="rId85"/>
    <p:sldId id="367"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 id="392" r:id="rId111"/>
    <p:sldId id="393" r:id="rId112"/>
    <p:sldId id="394" r:id="rId113"/>
    <p:sldId id="395" r:id="rId114"/>
    <p:sldId id="396" r:id="rId115"/>
    <p:sldId id="397" r:id="rId116"/>
    <p:sldId id="398" r:id="rId117"/>
    <p:sldId id="399" r:id="rId118"/>
    <p:sldId id="400" r:id="rId119"/>
    <p:sldId id="401" r:id="rId120"/>
    <p:sldId id="402" r:id="rId121"/>
    <p:sldId id="403" r:id="rId122"/>
    <p:sldId id="404" r:id="rId123"/>
    <p:sldId id="405" r:id="rId124"/>
    <p:sldId id="406" r:id="rId125"/>
    <p:sldId id="407" r:id="rId126"/>
    <p:sldId id="408" r:id="rId127"/>
    <p:sldId id="409" r:id="rId128"/>
    <p:sldId id="410" r:id="rId129"/>
    <p:sldId id="411" r:id="rId130"/>
    <p:sldId id="412" r:id="rId131"/>
    <p:sldId id="413" r:id="rId132"/>
    <p:sldId id="414" r:id="rId133"/>
    <p:sldId id="415" r:id="rId134"/>
    <p:sldId id="416" r:id="rId135"/>
    <p:sldId id="417" r:id="rId136"/>
    <p:sldId id="418" r:id="rId137"/>
    <p:sldId id="419" r:id="rId138"/>
    <p:sldId id="420" r:id="rId139"/>
    <p:sldId id="421" r:id="rId140"/>
    <p:sldId id="422" r:id="rId141"/>
    <p:sldId id="423" r:id="rId142"/>
    <p:sldId id="424" r:id="rId143"/>
    <p:sldId id="425" r:id="rId144"/>
    <p:sldId id="426" r:id="rId145"/>
    <p:sldId id="427" r:id="rId146"/>
    <p:sldId id="428" r:id="rId147"/>
    <p:sldId id="429" r:id="rId148"/>
    <p:sldId id="430" r:id="rId149"/>
    <p:sldId id="431" r:id="rId150"/>
    <p:sldId id="432" r:id="rId151"/>
    <p:sldId id="433" r:id="rId152"/>
    <p:sldId id="434" r:id="rId153"/>
    <p:sldId id="435" r:id="rId154"/>
    <p:sldId id="436" r:id="rId155"/>
    <p:sldId id="437" r:id="rId156"/>
    <p:sldId id="439" r:id="rId157"/>
    <p:sldId id="440" r:id="rId158"/>
    <p:sldId id="441" r:id="rId159"/>
    <p:sldId id="442" r:id="rId160"/>
    <p:sldId id="443" r:id="rId161"/>
    <p:sldId id="444" r:id="rId162"/>
    <p:sldId id="445" r:id="rId163"/>
    <p:sldId id="446" r:id="rId164"/>
    <p:sldId id="447" r:id="rId165"/>
    <p:sldId id="448" r:id="rId166"/>
    <p:sldId id="449" r:id="rId167"/>
    <p:sldId id="450" r:id="rId168"/>
    <p:sldId id="451" r:id="rId169"/>
    <p:sldId id="452" r:id="rId170"/>
    <p:sldId id="453" r:id="rId171"/>
    <p:sldId id="454" r:id="rId172"/>
    <p:sldId id="455" r:id="rId173"/>
    <p:sldId id="456" r:id="rId174"/>
    <p:sldId id="457" r:id="rId175"/>
    <p:sldId id="458" r:id="rId176"/>
    <p:sldId id="459" r:id="rId177"/>
    <p:sldId id="460" r:id="rId178"/>
    <p:sldId id="461" r:id="rId179"/>
    <p:sldId id="462" r:id="rId180"/>
    <p:sldId id="463" r:id="rId181"/>
    <p:sldId id="464" r:id="rId182"/>
    <p:sldId id="465" r:id="rId183"/>
    <p:sldId id="466" r:id="rId184"/>
    <p:sldId id="467" r:id="rId185"/>
    <p:sldId id="468" r:id="rId186"/>
    <p:sldId id="469" r:id="rId187"/>
    <p:sldId id="470" r:id="rId188"/>
    <p:sldId id="471" r:id="rId189"/>
    <p:sldId id="472" r:id="rId190"/>
    <p:sldId id="473" r:id="rId191"/>
    <p:sldId id="474" r:id="rId192"/>
    <p:sldId id="475" r:id="rId193"/>
    <p:sldId id="476" r:id="rId194"/>
    <p:sldId id="477" r:id="rId195"/>
    <p:sldId id="478" r:id="rId196"/>
    <p:sldId id="479" r:id="rId197"/>
    <p:sldId id="480" r:id="rId198"/>
    <p:sldId id="481" r:id="rId199"/>
    <p:sldId id="482" r:id="rId200"/>
    <p:sldId id="483" r:id="rId201"/>
    <p:sldId id="484" r:id="rId202"/>
    <p:sldId id="485" r:id="rId203"/>
    <p:sldId id="486" r:id="rId204"/>
    <p:sldId id="487" r:id="rId205"/>
    <p:sldId id="488" r:id="rId206"/>
    <p:sldId id="489" r:id="rId207"/>
    <p:sldId id="490" r:id="rId208"/>
    <p:sldId id="491" r:id="rId209"/>
    <p:sldId id="492" r:id="rId210"/>
    <p:sldId id="493" r:id="rId211"/>
    <p:sldId id="494" r:id="rId212"/>
    <p:sldId id="495" r:id="rId213"/>
    <p:sldId id="496" r:id="rId214"/>
    <p:sldId id="497" r:id="rId215"/>
    <p:sldId id="498" r:id="rId216"/>
    <p:sldId id="499" r:id="rId217"/>
    <p:sldId id="500" r:id="rId218"/>
    <p:sldId id="501" r:id="rId219"/>
    <p:sldId id="502" r:id="rId220"/>
    <p:sldId id="503" r:id="rId221"/>
    <p:sldId id="504" r:id="rId222"/>
    <p:sldId id="505" r:id="rId223"/>
    <p:sldId id="506" r:id="rId224"/>
    <p:sldId id="507" r:id="rId225"/>
    <p:sldId id="508" r:id="rId226"/>
    <p:sldId id="509" r:id="rId227"/>
    <p:sldId id="510" r:id="rId228"/>
    <p:sldId id="511" r:id="rId229"/>
    <p:sldId id="512" r:id="rId230"/>
    <p:sldId id="513" r:id="rId231"/>
    <p:sldId id="514" r:id="rId232"/>
    <p:sldId id="515" r:id="rId233"/>
    <p:sldId id="516" r:id="rId234"/>
    <p:sldId id="517" r:id="rId235"/>
    <p:sldId id="519" r:id="rId236"/>
    <p:sldId id="520" r:id="rId237"/>
    <p:sldId id="521" r:id="rId238"/>
    <p:sldId id="522" r:id="rId239"/>
    <p:sldId id="523" r:id="rId240"/>
    <p:sldId id="524" r:id="rId241"/>
    <p:sldId id="525" r:id="rId242"/>
    <p:sldId id="526" r:id="rId243"/>
    <p:sldId id="527" r:id="rId244"/>
    <p:sldId id="528" r:id="rId245"/>
    <p:sldId id="529" r:id="rId246"/>
    <p:sldId id="530" r:id="rId247"/>
    <p:sldId id="531" r:id="rId248"/>
    <p:sldId id="532" r:id="rId249"/>
  </p:sldIdLst>
  <p:sldSz cx="9144000" cy="6858000" type="screen4x3"/>
  <p:notesSz cx="6858000" cy="9144000"/>
  <p:custDataLst>
    <p:tags r:id="rId25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clrMode="gray" hiddenSlides="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86A"/>
    <a:srgbClr val="FFE4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10" autoAdjust="0"/>
  </p:normalViewPr>
  <p:slideViewPr>
    <p:cSldViewPr snapToObjects="1">
      <p:cViewPr varScale="1">
        <p:scale>
          <a:sx n="91" d="100"/>
          <a:sy n="91" d="100"/>
        </p:scale>
        <p:origin x="-48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2" d="100"/>
          <a:sy n="62" d="100"/>
        </p:scale>
        <p:origin x="-269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notesMaster" Target="notesMasters/notesMaster1.xml"/><Relationship Id="rId251" Type="http://schemas.openxmlformats.org/officeDocument/2006/relationships/handoutMaster" Target="handoutMasters/handoutMaster1.xml"/><Relationship Id="rId252" Type="http://schemas.openxmlformats.org/officeDocument/2006/relationships/printerSettings" Target="printerSettings/printerSettings1.bin"/><Relationship Id="rId253" Type="http://schemas.openxmlformats.org/officeDocument/2006/relationships/tags" Target="tags/tag1.xml"/><Relationship Id="rId254" Type="http://schemas.openxmlformats.org/officeDocument/2006/relationships/presProps" Target="presProps.xml"/><Relationship Id="rId255" Type="http://schemas.openxmlformats.org/officeDocument/2006/relationships/viewProps" Target="viewProps.xml"/><Relationship Id="rId256" Type="http://schemas.openxmlformats.org/officeDocument/2006/relationships/theme" Target="theme/theme1.xml"/><Relationship Id="rId257" Type="http://schemas.openxmlformats.org/officeDocument/2006/relationships/tableStyles" Target="tableStyles.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Workbook1" TargetMode="External"/></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package" Target="../embeddings/Microsoft_Excel_Macro-Enabled_Worksheet8.xlsm"/></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package" Target="../embeddings/Microsoft_Excel_Sheet9.xlsx"/></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package" Target="../embeddings/Microsoft_Excel_Macro-Enabled_Worksheet10.xlsm"/></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User:00-current-working-set:chart-examples.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Macro-Enabled_Worksheet1.xlsm"/></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Macro-Enabled_Worksheet2.xlsm"/></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Macro-Enabled_Worksheet3.xlsm"/></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Microsoft_Excel_Macro-Enabled_Worksheet4.xlsm"/></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Microsoft_Excel_Sheet5.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Microsoft_Excel_Macro-Enabled_Worksheet6.xlsm"/></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Microsoft_Excel_Macro-Enabled_Worksheet7.xlsm"/></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view3D>
      <c:rotX val="30"/>
      <c:rotY val="347"/>
      <c:rAngAx val="0"/>
      <c:perspective val="30"/>
    </c:view3D>
    <c:floor>
      <c:thickness val="0"/>
    </c:floor>
    <c:sideWall>
      <c:thickness val="0"/>
    </c:sideWall>
    <c:backWall>
      <c:thickness val="0"/>
    </c:backWall>
    <c:plotArea>
      <c:layout>
        <c:manualLayout>
          <c:layoutTarget val="inner"/>
          <c:xMode val="edge"/>
          <c:yMode val="edge"/>
          <c:x val="0.104166666666667"/>
          <c:y val="0.166955745115194"/>
          <c:w val="0.802777777777778"/>
          <c:h val="0.622569991251093"/>
        </c:manualLayout>
      </c:layout>
      <c:pie3DChart>
        <c:varyColors val="1"/>
        <c:ser>
          <c:idx val="0"/>
          <c:order val="0"/>
          <c:explosion val="8"/>
          <c:dPt>
            <c:idx val="0"/>
            <c:bubble3D val="0"/>
            <c:spPr>
              <a:solidFill>
                <a:srgbClr val="A6FFB8"/>
              </a:solidFill>
            </c:spPr>
          </c:dPt>
          <c:dPt>
            <c:idx val="1"/>
            <c:bubble3D val="0"/>
            <c:spPr>
              <a:solidFill>
                <a:srgbClr val="C2FF42"/>
              </a:solidFill>
            </c:spPr>
          </c:dPt>
          <c:dPt>
            <c:idx val="2"/>
            <c:bubble3D val="0"/>
            <c:spPr>
              <a:solidFill>
                <a:srgbClr val="FF992E"/>
              </a:solidFill>
            </c:spPr>
          </c:dPt>
          <c:dPt>
            <c:idx val="3"/>
            <c:bubble3D val="0"/>
            <c:spPr>
              <a:solidFill>
                <a:srgbClr val="FFA0AC"/>
              </a:solidFill>
            </c:spPr>
          </c:dPt>
          <c:dPt>
            <c:idx val="4"/>
            <c:bubble3D val="0"/>
            <c:spPr>
              <a:solidFill>
                <a:srgbClr val="DBAAFF"/>
              </a:solidFill>
            </c:spPr>
          </c:dPt>
          <c:dPt>
            <c:idx val="5"/>
            <c:bubble3D val="0"/>
            <c:spPr>
              <a:solidFill>
                <a:srgbClr val="B6C6FF"/>
              </a:solidFill>
            </c:spPr>
          </c:dPt>
          <c:dPt>
            <c:idx val="6"/>
            <c:bubble3D val="0"/>
            <c:spPr>
              <a:solidFill>
                <a:srgbClr val="ACFF90"/>
              </a:solidFill>
            </c:spPr>
          </c:dPt>
          <c:dPt>
            <c:idx val="7"/>
            <c:bubble3D val="0"/>
            <c:spPr>
              <a:solidFill>
                <a:srgbClr val="D2F6FF"/>
              </a:solidFill>
            </c:spPr>
          </c:dPt>
          <c:dLbls>
            <c:dLbl>
              <c:idx val="0"/>
              <c:layout>
                <c:manualLayout>
                  <c:x val="-0.0743157784624748"/>
                  <c:y val="0.0843311802031979"/>
                </c:manualLayout>
              </c:layout>
              <c:showLegendKey val="0"/>
              <c:showVal val="0"/>
              <c:showCatName val="1"/>
              <c:showSerName val="0"/>
              <c:showPercent val="0"/>
              <c:showBubbleSize val="0"/>
            </c:dLbl>
            <c:dLbl>
              <c:idx val="1"/>
              <c:layout>
                <c:manualLayout>
                  <c:x val="-0.138763998250219"/>
                  <c:y val="0.0403000145815106"/>
                </c:manualLayout>
              </c:layout>
              <c:showLegendKey val="0"/>
              <c:showVal val="0"/>
              <c:showCatName val="1"/>
              <c:showSerName val="0"/>
              <c:showPercent val="0"/>
              <c:showBubbleSize val="0"/>
            </c:dLbl>
            <c:dLbl>
              <c:idx val="2"/>
              <c:layout>
                <c:manualLayout>
                  <c:x val="-0.114917004260337"/>
                  <c:y val="-0.125233155805055"/>
                </c:manualLayout>
              </c:layout>
              <c:showLegendKey val="0"/>
              <c:showVal val="0"/>
              <c:showCatName val="1"/>
              <c:showSerName val="0"/>
              <c:showPercent val="0"/>
              <c:showBubbleSize val="0"/>
            </c:dLbl>
            <c:dLbl>
              <c:idx val="3"/>
              <c:layout>
                <c:manualLayout>
                  <c:x val="-0.114533288637833"/>
                  <c:y val="-0.179196916945554"/>
                </c:manualLayout>
              </c:layout>
              <c:showLegendKey val="0"/>
              <c:showVal val="0"/>
              <c:showCatName val="1"/>
              <c:showSerName val="0"/>
              <c:showPercent val="0"/>
              <c:showBubbleSize val="0"/>
            </c:dLbl>
            <c:dLbl>
              <c:idx val="4"/>
              <c:layout>
                <c:manualLayout>
                  <c:x val="-0.0470661445851877"/>
                  <c:y val="-0.202930266172466"/>
                </c:manualLayout>
              </c:layout>
              <c:showLegendKey val="0"/>
              <c:showVal val="0"/>
              <c:showCatName val="1"/>
              <c:showSerName val="0"/>
              <c:showPercent val="0"/>
              <c:showBubbleSize val="0"/>
            </c:dLbl>
            <c:dLbl>
              <c:idx val="5"/>
              <c:layout>
                <c:manualLayout>
                  <c:x val="0.0411221185667009"/>
                  <c:y val="-0.206246176544676"/>
                </c:manualLayout>
              </c:layout>
              <c:showLegendKey val="0"/>
              <c:showVal val="0"/>
              <c:showCatName val="1"/>
              <c:showSerName val="0"/>
              <c:showPercent val="0"/>
              <c:showBubbleSize val="0"/>
            </c:dLbl>
            <c:dLbl>
              <c:idx val="6"/>
              <c:layout>
                <c:manualLayout>
                  <c:x val="0.207582127981285"/>
                  <c:y val="-0.147240889680569"/>
                </c:manualLayout>
              </c:layout>
              <c:showLegendKey val="0"/>
              <c:showVal val="0"/>
              <c:showCatName val="1"/>
              <c:showSerName val="0"/>
              <c:showPercent val="0"/>
              <c:showBubbleSize val="0"/>
            </c:dLbl>
            <c:dLbl>
              <c:idx val="7"/>
              <c:layout>
                <c:manualLayout>
                  <c:x val="0.0756071336870935"/>
                  <c:y val="0.0474232160207276"/>
                </c:manualLayout>
              </c:layout>
              <c:showLegendKey val="0"/>
              <c:showVal val="0"/>
              <c:showCatName val="1"/>
              <c:showSerName val="0"/>
              <c:showPercent val="0"/>
              <c:showBubbleSize val="0"/>
            </c:dLbl>
            <c:txPr>
              <a:bodyPr/>
              <a:lstStyle/>
              <a:p>
                <a:pPr>
                  <a:defRPr sz="1400"/>
                </a:pPr>
                <a:endParaRPr lang="en-US"/>
              </a:p>
            </c:txPr>
            <c:showLegendKey val="0"/>
            <c:showVal val="0"/>
            <c:showCatName val="1"/>
            <c:showSerName val="0"/>
            <c:showPercent val="0"/>
            <c:showBubbleSize val="0"/>
            <c:showLeaderLines val="1"/>
          </c:dLbls>
          <c:cat>
            <c:strRef>
              <c:f>Sheet1!$B$3:$B$10</c:f>
              <c:strCache>
                <c:ptCount val="8"/>
                <c:pt idx="0">
                  <c:v>Scrum</c:v>
                </c:pt>
                <c:pt idx="1">
                  <c:v>Crystal Clear</c:v>
                </c:pt>
                <c:pt idx="2">
                  <c:v>XP</c:v>
                </c:pt>
                <c:pt idx="3">
                  <c:v>Adaptive SD</c:v>
                </c:pt>
                <c:pt idx="4">
                  <c:v>FDD</c:v>
                </c:pt>
                <c:pt idx="5">
                  <c:v>DSDM</c:v>
                </c:pt>
                <c:pt idx="6">
                  <c:v>Your Adoption</c:v>
                </c:pt>
                <c:pt idx="7">
                  <c:v>Lean</c:v>
                </c:pt>
              </c:strCache>
            </c:strRef>
          </c:cat>
          <c:val>
            <c:numRef>
              <c:f>Sheet1!$C$3:$C$10</c:f>
              <c:numCache>
                <c:formatCode>General</c:formatCode>
                <c:ptCount val="8"/>
                <c:pt idx="0">
                  <c:v>19.0</c:v>
                </c:pt>
                <c:pt idx="1">
                  <c:v>10.0</c:v>
                </c:pt>
                <c:pt idx="2">
                  <c:v>15.0</c:v>
                </c:pt>
                <c:pt idx="3">
                  <c:v>8.0</c:v>
                </c:pt>
                <c:pt idx="4">
                  <c:v>6.0</c:v>
                </c:pt>
                <c:pt idx="5">
                  <c:v>7.0</c:v>
                </c:pt>
                <c:pt idx="6">
                  <c:v>30.0</c:v>
                </c:pt>
                <c:pt idx="7">
                  <c:v>15.0</c:v>
                </c:pt>
              </c:numCache>
            </c:numRef>
          </c:val>
        </c:ser>
        <c:dLbls>
          <c:showLegendKey val="0"/>
          <c:showVal val="0"/>
          <c:showCatName val="1"/>
          <c:showSerName val="0"/>
          <c:showPercent val="0"/>
          <c:showBubbleSize val="0"/>
          <c:showLeaderLines val="1"/>
        </c:dLbls>
      </c:pie3DChart>
    </c:plotArea>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81" b="1" i="0" u="none" strike="noStrike" baseline="0">
                <a:solidFill>
                  <a:srgbClr val="000000"/>
                </a:solidFill>
                <a:latin typeface="Arial"/>
                <a:ea typeface="Arial"/>
                <a:cs typeface="Arial"/>
              </a:defRPr>
            </a:pPr>
            <a:r>
              <a:rPr lang="en-US"/>
              <a:t>Test cases executed</a:t>
            </a:r>
          </a:p>
        </c:rich>
      </c:tx>
      <c:layout>
        <c:manualLayout>
          <c:xMode val="edge"/>
          <c:yMode val="edge"/>
          <c:x val="0.3068669527897"/>
          <c:y val="0.0182648401826484"/>
        </c:manualLayout>
      </c:layout>
      <c:overlay val="0"/>
      <c:spPr>
        <a:noFill/>
        <a:ln w="18074">
          <a:noFill/>
        </a:ln>
      </c:spPr>
    </c:title>
    <c:autoTitleDeleted val="0"/>
    <c:plotArea>
      <c:layout>
        <c:manualLayout>
          <c:layoutTarget val="inner"/>
          <c:xMode val="edge"/>
          <c:yMode val="edge"/>
          <c:x val="0.240343347639485"/>
          <c:y val="0.235957738640131"/>
          <c:w val="0.575107296137339"/>
          <c:h val="0.517467101161457"/>
        </c:manualLayout>
      </c:layout>
      <c:lineChart>
        <c:grouping val="standard"/>
        <c:varyColors val="0"/>
        <c:ser>
          <c:idx val="0"/>
          <c:order val="0"/>
          <c:tx>
            <c:strRef>
              <c:f>Sheet1!$B$1</c:f>
              <c:strCache>
                <c:ptCount val="1"/>
                <c:pt idx="0">
                  <c:v>Test cases</c:v>
                </c:pt>
              </c:strCache>
            </c:strRef>
          </c:tx>
          <c:spPr>
            <a:ln w="18074">
              <a:solidFill>
                <a:srgbClr val="00ABEA"/>
              </a:solidFill>
              <a:prstDash val="solid"/>
            </a:ln>
          </c:spPr>
          <c:marker>
            <c:symbol val="none"/>
          </c:marker>
          <c:cat>
            <c:strRef>
              <c:f>Sheet1!$A$2:$A$6</c:f>
              <c:strCache>
                <c:ptCount val="5"/>
                <c:pt idx="0">
                  <c:v>I1</c:v>
                </c:pt>
                <c:pt idx="1">
                  <c:v>I2</c:v>
                </c:pt>
                <c:pt idx="2">
                  <c:v>I3</c:v>
                </c:pt>
                <c:pt idx="3">
                  <c:v>I4</c:v>
                </c:pt>
                <c:pt idx="4">
                  <c:v>I5</c:v>
                </c:pt>
              </c:strCache>
            </c:strRef>
          </c:cat>
          <c:val>
            <c:numRef>
              <c:f>Sheet1!$B$2:$B$6</c:f>
              <c:numCache>
                <c:formatCode>General</c:formatCode>
                <c:ptCount val="5"/>
                <c:pt idx="0">
                  <c:v>15.0</c:v>
                </c:pt>
                <c:pt idx="1">
                  <c:v>40.0</c:v>
                </c:pt>
                <c:pt idx="2">
                  <c:v>70.0</c:v>
                </c:pt>
                <c:pt idx="3">
                  <c:v>100.0</c:v>
                </c:pt>
                <c:pt idx="4">
                  <c:v>138.0</c:v>
                </c:pt>
              </c:numCache>
            </c:numRef>
          </c:val>
          <c:smooth val="0"/>
        </c:ser>
        <c:dLbls>
          <c:showLegendKey val="0"/>
          <c:showVal val="0"/>
          <c:showCatName val="0"/>
          <c:showSerName val="0"/>
          <c:showPercent val="0"/>
          <c:showBubbleSize val="0"/>
        </c:dLbls>
        <c:marker val="1"/>
        <c:smooth val="0"/>
        <c:axId val="-2023585752"/>
        <c:axId val="-2023582792"/>
      </c:lineChart>
      <c:catAx>
        <c:axId val="-2023585752"/>
        <c:scaling>
          <c:orientation val="minMax"/>
        </c:scaling>
        <c:delete val="0"/>
        <c:axPos val="b"/>
        <c:numFmt formatCode="General" sourceLinked="1"/>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023582792"/>
        <c:crosses val="autoZero"/>
        <c:auto val="1"/>
        <c:lblAlgn val="ctr"/>
        <c:lblOffset val="100"/>
        <c:tickLblSkip val="1"/>
        <c:tickMarkSkip val="1"/>
        <c:noMultiLvlLbl val="0"/>
      </c:catAx>
      <c:valAx>
        <c:axId val="-2023582792"/>
        <c:scaling>
          <c:orientation val="minMax"/>
        </c:scaling>
        <c:delete val="0"/>
        <c:axPos val="l"/>
        <c:majorGridlines>
          <c:spPr>
            <a:ln w="9037">
              <a:solidFill>
                <a:srgbClr val="E55725"/>
              </a:solidFill>
              <a:prstDash val="solid"/>
            </a:ln>
          </c:spPr>
        </c:majorGridlines>
        <c:numFmt formatCode="0" sourceLinked="0"/>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023585752"/>
        <c:crosses val="autoZero"/>
        <c:crossBetween val="midCat"/>
      </c:valAx>
      <c:spPr>
        <a:solidFill>
          <a:srgbClr val="FFFFFF"/>
        </a:solidFill>
        <a:ln w="18074">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81" b="1" i="0" u="none" strike="noStrike" baseline="0">
                <a:solidFill>
                  <a:srgbClr val="000000"/>
                </a:solidFill>
                <a:latin typeface="Arial"/>
                <a:ea typeface="Arial"/>
                <a:cs typeface="Arial"/>
              </a:defRPr>
            </a:pPr>
            <a:r>
              <a:rPr lang="en-US"/>
              <a:t>Story points in Testing</a:t>
            </a:r>
          </a:p>
        </c:rich>
      </c:tx>
      <c:layout>
        <c:manualLayout>
          <c:xMode val="edge"/>
          <c:yMode val="edge"/>
          <c:x val="0.285407725321888"/>
          <c:y val="0.0182648401826484"/>
        </c:manualLayout>
      </c:layout>
      <c:overlay val="0"/>
      <c:spPr>
        <a:noFill/>
        <a:ln w="18077">
          <a:noFill/>
        </a:ln>
      </c:spPr>
    </c:title>
    <c:autoTitleDeleted val="0"/>
    <c:plotArea>
      <c:layout>
        <c:manualLayout>
          <c:layoutTarget val="inner"/>
          <c:xMode val="edge"/>
          <c:yMode val="edge"/>
          <c:x val="0.122317596566524"/>
          <c:y val="0.21455768766029"/>
          <c:w val="0.789699570815451"/>
          <c:h val="0.506903373379768"/>
        </c:manualLayout>
      </c:layout>
      <c:barChart>
        <c:barDir val="col"/>
        <c:grouping val="clustered"/>
        <c:varyColors val="0"/>
        <c:ser>
          <c:idx val="0"/>
          <c:order val="0"/>
          <c:tx>
            <c:strRef>
              <c:f>Sheet1!$B$1</c:f>
              <c:strCache>
                <c:ptCount val="1"/>
                <c:pt idx="0">
                  <c:v>Covered</c:v>
                </c:pt>
              </c:strCache>
            </c:strRef>
          </c:tx>
          <c:spPr>
            <a:solidFill>
              <a:srgbClr val="4600A5"/>
            </a:solidFill>
            <a:ln w="18077">
              <a:noFill/>
            </a:ln>
          </c:spPr>
          <c:invertIfNegative val="0"/>
          <c:cat>
            <c:strRef>
              <c:f>Sheet1!$A$2:$A$6</c:f>
              <c:strCache>
                <c:ptCount val="5"/>
                <c:pt idx="0">
                  <c:v>Access</c:v>
                </c:pt>
                <c:pt idx="1">
                  <c:v>Account details</c:v>
                </c:pt>
                <c:pt idx="2">
                  <c:v>Account list</c:v>
                </c:pt>
                <c:pt idx="3">
                  <c:v>Bpay</c:v>
                </c:pt>
                <c:pt idx="4">
                  <c:v>Export</c:v>
                </c:pt>
              </c:strCache>
            </c:strRef>
          </c:cat>
          <c:val>
            <c:numRef>
              <c:f>Sheet1!$B$2:$B$6</c:f>
              <c:numCache>
                <c:formatCode>General</c:formatCode>
                <c:ptCount val="5"/>
                <c:pt idx="0">
                  <c:v>4.0</c:v>
                </c:pt>
                <c:pt idx="1">
                  <c:v>2.0</c:v>
                </c:pt>
                <c:pt idx="2">
                  <c:v>6.0</c:v>
                </c:pt>
                <c:pt idx="3">
                  <c:v>0.0</c:v>
                </c:pt>
                <c:pt idx="4">
                  <c:v>3.0</c:v>
                </c:pt>
              </c:numCache>
            </c:numRef>
          </c:val>
        </c:ser>
        <c:ser>
          <c:idx val="1"/>
          <c:order val="1"/>
          <c:tx>
            <c:strRef>
              <c:f>Sheet1!$C$1</c:f>
              <c:strCache>
                <c:ptCount val="1"/>
                <c:pt idx="0">
                  <c:v>Covered</c:v>
                </c:pt>
              </c:strCache>
            </c:strRef>
          </c:tx>
          <c:spPr>
            <a:solidFill>
              <a:srgbClr val="008080"/>
            </a:solidFill>
            <a:ln w="18077">
              <a:noFill/>
            </a:ln>
          </c:spPr>
          <c:invertIfNegative val="0"/>
          <c:cat>
            <c:strRef>
              <c:f>Sheet1!$A$2:$A$6</c:f>
              <c:strCache>
                <c:ptCount val="5"/>
                <c:pt idx="0">
                  <c:v>Access</c:v>
                </c:pt>
                <c:pt idx="1">
                  <c:v>Account details</c:v>
                </c:pt>
                <c:pt idx="2">
                  <c:v>Account list</c:v>
                </c:pt>
                <c:pt idx="3">
                  <c:v>Bpay</c:v>
                </c:pt>
                <c:pt idx="4">
                  <c:v>Export</c:v>
                </c:pt>
              </c:strCache>
            </c:strRef>
          </c:cat>
          <c:val>
            <c:numRef>
              <c:f>Sheet1!$C$2:$C$6</c:f>
              <c:numCache>
                <c:formatCode>General</c:formatCode>
                <c:ptCount val="5"/>
                <c:pt idx="0">
                  <c:v>4.0</c:v>
                </c:pt>
                <c:pt idx="1">
                  <c:v>2.0</c:v>
                </c:pt>
                <c:pt idx="2">
                  <c:v>6.0</c:v>
                </c:pt>
                <c:pt idx="3">
                  <c:v>0.0</c:v>
                </c:pt>
                <c:pt idx="4">
                  <c:v>3.0</c:v>
                </c:pt>
              </c:numCache>
            </c:numRef>
          </c:val>
        </c:ser>
        <c:ser>
          <c:idx val="2"/>
          <c:order val="2"/>
          <c:tx>
            <c:strRef>
              <c:f>Sheet1!$D$1</c:f>
              <c:strCache>
                <c:ptCount val="1"/>
                <c:pt idx="0">
                  <c:v>Not covered</c:v>
                </c:pt>
              </c:strCache>
            </c:strRef>
          </c:tx>
          <c:spPr>
            <a:solidFill>
              <a:srgbClr val="FF6600"/>
            </a:solidFill>
            <a:ln w="18077">
              <a:noFill/>
            </a:ln>
          </c:spPr>
          <c:invertIfNegative val="0"/>
          <c:cat>
            <c:strRef>
              <c:f>Sheet1!$A$2:$A$6</c:f>
              <c:strCache>
                <c:ptCount val="5"/>
                <c:pt idx="0">
                  <c:v>Access</c:v>
                </c:pt>
                <c:pt idx="1">
                  <c:v>Account details</c:v>
                </c:pt>
                <c:pt idx="2">
                  <c:v>Account list</c:v>
                </c:pt>
                <c:pt idx="3">
                  <c:v>Bpay</c:v>
                </c:pt>
                <c:pt idx="4">
                  <c:v>Export</c:v>
                </c:pt>
              </c:strCache>
            </c:strRef>
          </c:cat>
          <c:val>
            <c:numRef>
              <c:f>Sheet1!$D$2:$D$6</c:f>
              <c:numCache>
                <c:formatCode>General</c:formatCode>
                <c:ptCount val="5"/>
                <c:pt idx="0">
                  <c:v>1.0</c:v>
                </c:pt>
                <c:pt idx="1">
                  <c:v>5.0</c:v>
                </c:pt>
                <c:pt idx="2">
                  <c:v>2.0</c:v>
                </c:pt>
                <c:pt idx="3">
                  <c:v>0.0</c:v>
                </c:pt>
                <c:pt idx="4">
                  <c:v>1.0</c:v>
                </c:pt>
              </c:numCache>
            </c:numRef>
          </c:val>
        </c:ser>
        <c:dLbls>
          <c:showLegendKey val="0"/>
          <c:showVal val="0"/>
          <c:showCatName val="0"/>
          <c:showSerName val="0"/>
          <c:showPercent val="0"/>
          <c:showBubbleSize val="0"/>
        </c:dLbls>
        <c:gapWidth val="150"/>
        <c:axId val="-2021240360"/>
        <c:axId val="-2021236952"/>
      </c:barChart>
      <c:catAx>
        <c:axId val="-2021240360"/>
        <c:scaling>
          <c:orientation val="minMax"/>
        </c:scaling>
        <c:delete val="0"/>
        <c:axPos val="b"/>
        <c:numFmt formatCode="General" sourceLinked="1"/>
        <c:majorTickMark val="none"/>
        <c:minorTickMark val="none"/>
        <c:tickLblPos val="low"/>
        <c:spPr>
          <a:ln w="2260">
            <a:solidFill>
              <a:schemeClr val="tx1"/>
            </a:solidFill>
            <a:prstDash val="solid"/>
          </a:ln>
        </c:spPr>
        <c:txPr>
          <a:bodyPr rot="0" vert="horz"/>
          <a:lstStyle/>
          <a:p>
            <a:pPr>
              <a:defRPr sz="1139" b="0" i="0" u="none" strike="noStrike" baseline="0">
                <a:solidFill>
                  <a:srgbClr val="000000"/>
                </a:solidFill>
                <a:latin typeface="Arial"/>
                <a:ea typeface="Arial"/>
                <a:cs typeface="Arial"/>
              </a:defRPr>
            </a:pPr>
            <a:endParaRPr lang="en-US"/>
          </a:p>
        </c:txPr>
        <c:crossAx val="-2021236952"/>
        <c:crosses val="autoZero"/>
        <c:auto val="1"/>
        <c:lblAlgn val="ctr"/>
        <c:lblOffset val="100"/>
        <c:tickLblSkip val="1"/>
        <c:tickMarkSkip val="1"/>
        <c:noMultiLvlLbl val="0"/>
      </c:catAx>
      <c:valAx>
        <c:axId val="-2021236952"/>
        <c:scaling>
          <c:orientation val="minMax"/>
        </c:scaling>
        <c:delete val="0"/>
        <c:axPos val="l"/>
        <c:majorGridlines>
          <c:spPr>
            <a:ln w="9038">
              <a:solidFill>
                <a:schemeClr val="tx1"/>
              </a:solidFill>
              <a:prstDash val="solid"/>
            </a:ln>
          </c:spPr>
        </c:majorGridlines>
        <c:numFmt formatCode="0" sourceLinked="0"/>
        <c:majorTickMark val="none"/>
        <c:minorTickMark val="none"/>
        <c:tickLblPos val="low"/>
        <c:spPr>
          <a:ln w="2260">
            <a:solidFill>
              <a:srgbClr val="000000"/>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021240360"/>
        <c:crosses val="autoZero"/>
        <c:crossBetween val="between"/>
      </c:valAx>
      <c:spPr>
        <a:solidFill>
          <a:srgbClr val="FFFFFF"/>
        </a:solidFill>
        <a:ln w="18077">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139" b="1" i="0" u="none" strike="noStrike" baseline="0">
                <a:solidFill>
                  <a:srgbClr val="000000"/>
                </a:solidFill>
                <a:latin typeface="Arial"/>
                <a:ea typeface="Arial"/>
                <a:cs typeface="Arial"/>
              </a:defRPr>
            </a:pPr>
            <a:r>
              <a:rPr lang="en-US"/>
              <a:t>Business flow coverage by status</a:t>
            </a:r>
          </a:p>
        </c:rich>
      </c:tx>
      <c:layout>
        <c:manualLayout>
          <c:xMode val="edge"/>
          <c:yMode val="edge"/>
          <c:x val="0.216738197424893"/>
          <c:y val="0.0182648401826484"/>
        </c:manualLayout>
      </c:layout>
      <c:overlay val="0"/>
      <c:spPr>
        <a:noFill/>
        <a:ln w="18076">
          <a:noFill/>
        </a:ln>
      </c:spPr>
    </c:title>
    <c:autoTitleDeleted val="0"/>
    <c:plotArea>
      <c:layout>
        <c:manualLayout>
          <c:layoutTarget val="inner"/>
          <c:xMode val="edge"/>
          <c:yMode val="edge"/>
          <c:x val="0.0772532188841202"/>
          <c:y val="0.166649257450414"/>
          <c:w val="0.688841201716738"/>
          <c:h val="0.655268414233031"/>
        </c:manualLayout>
      </c:layout>
      <c:barChart>
        <c:barDir val="col"/>
        <c:grouping val="clustered"/>
        <c:varyColors val="0"/>
        <c:ser>
          <c:idx val="0"/>
          <c:order val="0"/>
          <c:tx>
            <c:strRef>
              <c:f>Sheet1!$B$1</c:f>
              <c:strCache>
                <c:ptCount val="1"/>
                <c:pt idx="0">
                  <c:v>Open</c:v>
                </c:pt>
              </c:strCache>
            </c:strRef>
          </c:tx>
          <c:spPr>
            <a:solidFill>
              <a:srgbClr val="4600A5"/>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Sheet1!$B$2:$B$10</c:f>
              <c:numCache>
                <c:formatCode>General</c:formatCode>
                <c:ptCount val="9"/>
                <c:pt idx="0">
                  <c:v>2.0</c:v>
                </c:pt>
                <c:pt idx="1">
                  <c:v>1.0</c:v>
                </c:pt>
                <c:pt idx="2">
                  <c:v>2.0</c:v>
                </c:pt>
                <c:pt idx="3">
                  <c:v>0.0</c:v>
                </c:pt>
                <c:pt idx="4">
                  <c:v>1.0</c:v>
                </c:pt>
                <c:pt idx="5">
                  <c:v>0.0</c:v>
                </c:pt>
                <c:pt idx="6">
                  <c:v>1.0</c:v>
                </c:pt>
                <c:pt idx="7">
                  <c:v>0.0</c:v>
                </c:pt>
                <c:pt idx="8">
                  <c:v>3.0</c:v>
                </c:pt>
              </c:numCache>
            </c:numRef>
          </c:val>
        </c:ser>
        <c:ser>
          <c:idx val="1"/>
          <c:order val="1"/>
          <c:tx>
            <c:strRef>
              <c:f>Sheet1!$C$1</c:f>
              <c:strCache>
                <c:ptCount val="1"/>
                <c:pt idx="0">
                  <c:v>Fixed</c:v>
                </c:pt>
              </c:strCache>
            </c:strRef>
          </c:tx>
          <c:spPr>
            <a:solidFill>
              <a:srgbClr val="008080"/>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Sheet1!$C$2:$C$10</c:f>
              <c:numCache>
                <c:formatCode>General</c:formatCode>
                <c:ptCount val="9"/>
                <c:pt idx="0">
                  <c:v>1.0</c:v>
                </c:pt>
                <c:pt idx="1">
                  <c:v>3.0</c:v>
                </c:pt>
                <c:pt idx="2">
                  <c:v>0.0</c:v>
                </c:pt>
                <c:pt idx="3">
                  <c:v>0.0</c:v>
                </c:pt>
                <c:pt idx="4">
                  <c:v>1.0</c:v>
                </c:pt>
                <c:pt idx="5">
                  <c:v>1.0</c:v>
                </c:pt>
                <c:pt idx="6">
                  <c:v>2.0</c:v>
                </c:pt>
                <c:pt idx="7">
                  <c:v>1.0</c:v>
                </c:pt>
                <c:pt idx="8">
                  <c:v>4.0</c:v>
                </c:pt>
              </c:numCache>
            </c:numRef>
          </c:val>
        </c:ser>
        <c:ser>
          <c:idx val="2"/>
          <c:order val="2"/>
          <c:tx>
            <c:strRef>
              <c:f>Sheet1!$D$1</c:f>
              <c:strCache>
                <c:ptCount val="1"/>
                <c:pt idx="0">
                  <c:v>Unreproducible</c:v>
                </c:pt>
              </c:strCache>
            </c:strRef>
          </c:tx>
          <c:spPr>
            <a:solidFill>
              <a:srgbClr val="FFFFFF"/>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Sheet1!$D$2:$D$10</c:f>
              <c:numCache>
                <c:formatCode>General</c:formatCode>
                <c:ptCount val="9"/>
                <c:pt idx="0">
                  <c:v>0.0</c:v>
                </c:pt>
                <c:pt idx="1">
                  <c:v>1.0</c:v>
                </c:pt>
                <c:pt idx="2">
                  <c:v>0.0</c:v>
                </c:pt>
                <c:pt idx="3">
                  <c:v>0.0</c:v>
                </c:pt>
                <c:pt idx="4">
                  <c:v>0.0</c:v>
                </c:pt>
                <c:pt idx="5">
                  <c:v>0.0</c:v>
                </c:pt>
                <c:pt idx="6">
                  <c:v>1.0</c:v>
                </c:pt>
                <c:pt idx="7">
                  <c:v>0.0</c:v>
                </c:pt>
                <c:pt idx="8">
                  <c:v>0.0</c:v>
                </c:pt>
              </c:numCache>
            </c:numRef>
          </c:val>
        </c:ser>
        <c:ser>
          <c:idx val="3"/>
          <c:order val="3"/>
          <c:tx>
            <c:strRef>
              <c:f>Sheet1!$E$1</c:f>
              <c:strCache>
                <c:ptCount val="1"/>
                <c:pt idx="0">
                  <c:v>Not a defect</c:v>
                </c:pt>
              </c:strCache>
            </c:strRef>
          </c:tx>
          <c:spPr>
            <a:solidFill>
              <a:srgbClr val="000000"/>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Sheet1!$E$2:$E$10</c:f>
              <c:numCache>
                <c:formatCode>General</c:formatCode>
                <c:ptCount val="9"/>
                <c:pt idx="0">
                  <c:v>0.0</c:v>
                </c:pt>
                <c:pt idx="1">
                  <c:v>0.0</c:v>
                </c:pt>
                <c:pt idx="2">
                  <c:v>0.0</c:v>
                </c:pt>
                <c:pt idx="3">
                  <c:v>0.0</c:v>
                </c:pt>
                <c:pt idx="4">
                  <c:v>1.0</c:v>
                </c:pt>
                <c:pt idx="5">
                  <c:v>0.0</c:v>
                </c:pt>
                <c:pt idx="6">
                  <c:v>1.0</c:v>
                </c:pt>
                <c:pt idx="7">
                  <c:v>0.0</c:v>
                </c:pt>
                <c:pt idx="8">
                  <c:v>0.0</c:v>
                </c:pt>
              </c:numCache>
            </c:numRef>
          </c:val>
        </c:ser>
        <c:dLbls>
          <c:showLegendKey val="0"/>
          <c:showVal val="0"/>
          <c:showCatName val="0"/>
          <c:showSerName val="0"/>
          <c:showPercent val="0"/>
          <c:showBubbleSize val="0"/>
        </c:dLbls>
        <c:gapWidth val="150"/>
        <c:axId val="-2021205608"/>
        <c:axId val="-2021202152"/>
      </c:barChart>
      <c:catAx>
        <c:axId val="-2021205608"/>
        <c:scaling>
          <c:orientation val="minMax"/>
        </c:scaling>
        <c:delete val="0"/>
        <c:axPos val="b"/>
        <c:numFmt formatCode="General" sourceLinked="1"/>
        <c:majorTickMark val="none"/>
        <c:minorTickMark val="none"/>
        <c:tickLblPos val="low"/>
        <c:spPr>
          <a:ln w="2260">
            <a:solidFill>
              <a:srgbClr val="E55725"/>
            </a:solidFill>
            <a:prstDash val="solid"/>
          </a:ln>
        </c:spPr>
        <c:txPr>
          <a:bodyPr rot="0" vert="horz"/>
          <a:lstStyle/>
          <a:p>
            <a:pPr>
              <a:defRPr sz="783" b="0" i="0" u="none" strike="noStrike" baseline="0">
                <a:solidFill>
                  <a:srgbClr val="000000"/>
                </a:solidFill>
                <a:latin typeface="Arial"/>
                <a:ea typeface="Arial"/>
                <a:cs typeface="Arial"/>
              </a:defRPr>
            </a:pPr>
            <a:endParaRPr lang="en-US"/>
          </a:p>
        </c:txPr>
        <c:crossAx val="-2021202152"/>
        <c:crosses val="autoZero"/>
        <c:auto val="1"/>
        <c:lblAlgn val="ctr"/>
        <c:lblOffset val="100"/>
        <c:tickLblSkip val="1"/>
        <c:tickMarkSkip val="1"/>
        <c:noMultiLvlLbl val="0"/>
      </c:catAx>
      <c:valAx>
        <c:axId val="-2021202152"/>
        <c:scaling>
          <c:orientation val="minMax"/>
        </c:scaling>
        <c:delete val="0"/>
        <c:axPos val="l"/>
        <c:majorGridlines>
          <c:spPr>
            <a:ln w="9038">
              <a:solidFill>
                <a:srgbClr val="E55725"/>
              </a:solidFill>
              <a:prstDash val="solid"/>
            </a:ln>
          </c:spPr>
        </c:majorGridlines>
        <c:numFmt formatCode="0" sourceLinked="0"/>
        <c:majorTickMark val="none"/>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021205608"/>
        <c:crosses val="autoZero"/>
        <c:crossBetween val="between"/>
      </c:valAx>
      <c:spPr>
        <a:solidFill>
          <a:srgbClr val="FFFFFF"/>
        </a:solidFill>
        <a:ln w="18076">
          <a:noFill/>
        </a:ln>
      </c:spPr>
    </c:plotArea>
    <c:legend>
      <c:legendPos val="r"/>
      <c:layout>
        <c:manualLayout>
          <c:xMode val="edge"/>
          <c:yMode val="edge"/>
          <c:x val="0.800429184549356"/>
          <c:y val="0.438356164383562"/>
          <c:w val="0.197424892703863"/>
          <c:h val="0.386856174623742"/>
        </c:manualLayout>
      </c:layout>
      <c:overlay val="0"/>
      <c:spPr>
        <a:noFill/>
        <a:ln w="18076">
          <a:noFill/>
        </a:ln>
      </c:spPr>
      <c:txPr>
        <a:bodyPr/>
        <a:lstStyle/>
        <a:p>
          <a:pPr>
            <a:defRPr sz="1000" b="0" i="0" u="none" strike="noStrike" baseline="0">
              <a:solidFill>
                <a:srgbClr val="000000"/>
              </a:solidFill>
              <a:latin typeface="Arial"/>
              <a:ea typeface="Arial"/>
              <a:cs typeface="Arial"/>
            </a:defRPr>
          </a:pPr>
          <a:endParaRPr lang="en-US"/>
        </a:p>
      </c:txPr>
    </c:legend>
    <c:plotVisOnly val="1"/>
    <c:dispBlanksAs val="gap"/>
    <c:showDLblsOverMax val="0"/>
  </c:chart>
  <c:spPr>
    <a:noFill/>
    <a:ln>
      <a:noFill/>
    </a:ln>
  </c:spPr>
  <c:txPr>
    <a:bodyPr/>
    <a:lstStyle/>
    <a:p>
      <a:pPr>
        <a:defRPr sz="783" b="0" i="0" u="none" strike="noStrike" baseline="0">
          <a:solidFill>
            <a:srgbClr val="000000"/>
          </a:solidFill>
          <a:latin typeface="Arial"/>
          <a:ea typeface="Arial"/>
          <a:cs typeface="Aria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Scope</c:v>
                </c:pt>
              </c:strCache>
            </c:strRef>
          </c:tx>
          <c:val>
            <c:numRef>
              <c:f>Sheet1!$B$2:$B$11</c:f>
              <c:numCache>
                <c:formatCode>General</c:formatCode>
                <c:ptCount val="10"/>
                <c:pt idx="0">
                  <c:v>178.0</c:v>
                </c:pt>
                <c:pt idx="1">
                  <c:v>178.0</c:v>
                </c:pt>
                <c:pt idx="2">
                  <c:v>184.0</c:v>
                </c:pt>
                <c:pt idx="3">
                  <c:v>184.0</c:v>
                </c:pt>
                <c:pt idx="4">
                  <c:v>184.0</c:v>
                </c:pt>
                <c:pt idx="5">
                  <c:v>184.0</c:v>
                </c:pt>
                <c:pt idx="6">
                  <c:v>192.0</c:v>
                </c:pt>
                <c:pt idx="7">
                  <c:v>192.0</c:v>
                </c:pt>
                <c:pt idx="8">
                  <c:v>192.0</c:v>
                </c:pt>
                <c:pt idx="9">
                  <c:v>192.0</c:v>
                </c:pt>
              </c:numCache>
            </c:numRef>
          </c:val>
          <c:smooth val="0"/>
        </c:ser>
        <c:ser>
          <c:idx val="1"/>
          <c:order val="1"/>
          <c:tx>
            <c:strRef>
              <c:f>Sheet1!$C$1</c:f>
              <c:strCache>
                <c:ptCount val="1"/>
                <c:pt idx="0">
                  <c:v>Done</c:v>
                </c:pt>
              </c:strCache>
            </c:strRef>
          </c:tx>
          <c:val>
            <c:numRef>
              <c:f>Sheet1!$C$2:$C$11</c:f>
              <c:numCache>
                <c:formatCode>General</c:formatCode>
                <c:ptCount val="10"/>
                <c:pt idx="0">
                  <c:v>0.0</c:v>
                </c:pt>
                <c:pt idx="1">
                  <c:v>8.0</c:v>
                </c:pt>
                <c:pt idx="2">
                  <c:v>16.0</c:v>
                </c:pt>
                <c:pt idx="3">
                  <c:v>37.0</c:v>
                </c:pt>
                <c:pt idx="4">
                  <c:v>68.0</c:v>
                </c:pt>
                <c:pt idx="5">
                  <c:v>75.0</c:v>
                </c:pt>
                <c:pt idx="6">
                  <c:v>108.0</c:v>
                </c:pt>
                <c:pt idx="7">
                  <c:v>136.0</c:v>
                </c:pt>
                <c:pt idx="8">
                  <c:v>156.0</c:v>
                </c:pt>
                <c:pt idx="9">
                  <c:v>180.0</c:v>
                </c:pt>
              </c:numCache>
            </c:numRef>
          </c:val>
          <c:smooth val="0"/>
        </c:ser>
        <c:dLbls>
          <c:showLegendKey val="0"/>
          <c:showVal val="0"/>
          <c:showCatName val="0"/>
          <c:showSerName val="0"/>
          <c:showPercent val="0"/>
          <c:showBubbleSize val="0"/>
        </c:dLbls>
        <c:marker val="1"/>
        <c:smooth val="0"/>
        <c:axId val="-2030474632"/>
        <c:axId val="-2030469000"/>
      </c:lineChart>
      <c:catAx>
        <c:axId val="-2030474632"/>
        <c:scaling>
          <c:orientation val="minMax"/>
        </c:scaling>
        <c:delete val="0"/>
        <c:axPos val="b"/>
        <c:majorTickMark val="out"/>
        <c:minorTickMark val="none"/>
        <c:tickLblPos val="nextTo"/>
        <c:txPr>
          <a:bodyPr/>
          <a:lstStyle/>
          <a:p>
            <a:pPr>
              <a:defRPr lang="en-US"/>
            </a:pPr>
            <a:endParaRPr lang="en-US"/>
          </a:p>
        </c:txPr>
        <c:crossAx val="-2030469000"/>
        <c:crosses val="autoZero"/>
        <c:auto val="1"/>
        <c:lblAlgn val="ctr"/>
        <c:lblOffset val="100"/>
        <c:noMultiLvlLbl val="0"/>
      </c:catAx>
      <c:valAx>
        <c:axId val="-2030469000"/>
        <c:scaling>
          <c:orientation val="minMax"/>
        </c:scaling>
        <c:delete val="0"/>
        <c:axPos val="l"/>
        <c:majorGridlines/>
        <c:numFmt formatCode="General" sourceLinked="1"/>
        <c:majorTickMark val="out"/>
        <c:minorTickMark val="none"/>
        <c:tickLblPos val="nextTo"/>
        <c:txPr>
          <a:bodyPr/>
          <a:lstStyle/>
          <a:p>
            <a:pPr>
              <a:defRPr lang="en-US"/>
            </a:pPr>
            <a:endParaRPr lang="en-US"/>
          </a:p>
        </c:txPr>
        <c:crossAx val="-2030474632"/>
        <c:crosses val="autoZero"/>
        <c:crossBetween val="between"/>
      </c:valAx>
    </c:plotArea>
    <c:legend>
      <c:legendPos val="r"/>
      <c:layout/>
      <c:overlay val="0"/>
      <c:txPr>
        <a:bodyPr/>
        <a:lstStyle/>
        <a:p>
          <a:pPr>
            <a:defRPr lang="en-US"/>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81" b="1" i="0" u="none" strike="noStrike" baseline="0">
                <a:solidFill>
                  <a:srgbClr val="000000"/>
                </a:solidFill>
                <a:latin typeface="Arial"/>
                <a:ea typeface="Arial"/>
                <a:cs typeface="Arial"/>
              </a:defRPr>
            </a:pPr>
            <a:r>
              <a:rPr lang="en-US"/>
              <a:t>Test cases executed</a:t>
            </a:r>
          </a:p>
        </c:rich>
      </c:tx>
      <c:layout>
        <c:manualLayout>
          <c:xMode val="edge"/>
          <c:yMode val="edge"/>
          <c:x val="0.207642196969672"/>
          <c:y val="0.0182649879161144"/>
        </c:manualLayout>
      </c:layout>
      <c:overlay val="0"/>
      <c:spPr>
        <a:noFill/>
        <a:ln w="18073">
          <a:noFill/>
        </a:ln>
      </c:spPr>
    </c:title>
    <c:autoTitleDeleted val="0"/>
    <c:plotArea>
      <c:layout>
        <c:manualLayout>
          <c:layoutTarget val="inner"/>
          <c:xMode val="edge"/>
          <c:yMode val="edge"/>
          <c:x val="0.201716738197425"/>
          <c:y val="0.297775785452561"/>
          <c:w val="0.592274678111588"/>
          <c:h val="0.455649021595073"/>
        </c:manualLayout>
      </c:layout>
      <c:lineChart>
        <c:grouping val="standard"/>
        <c:varyColors val="0"/>
        <c:ser>
          <c:idx val="0"/>
          <c:order val="0"/>
          <c:tx>
            <c:strRef>
              <c:f>Sheet1!$B$1</c:f>
              <c:strCache>
                <c:ptCount val="1"/>
                <c:pt idx="0">
                  <c:v>Test cases</c:v>
                </c:pt>
              </c:strCache>
            </c:strRef>
          </c:tx>
          <c:spPr>
            <a:ln w="18073">
              <a:solidFill>
                <a:srgbClr val="00ABEA"/>
              </a:solidFill>
              <a:prstDash val="solid"/>
            </a:ln>
          </c:spPr>
          <c:marker>
            <c:symbol val="none"/>
          </c:marker>
          <c:cat>
            <c:strRef>
              <c:f>Sheet1!$A$2:$A$6</c:f>
              <c:strCache>
                <c:ptCount val="5"/>
                <c:pt idx="0">
                  <c:v>M</c:v>
                </c:pt>
                <c:pt idx="1">
                  <c:v>T</c:v>
                </c:pt>
                <c:pt idx="2">
                  <c:v>W</c:v>
                </c:pt>
                <c:pt idx="3">
                  <c:v>Th</c:v>
                </c:pt>
                <c:pt idx="4">
                  <c:v>F</c:v>
                </c:pt>
              </c:strCache>
            </c:strRef>
          </c:cat>
          <c:val>
            <c:numRef>
              <c:f>Sheet1!$B$2:$B$6</c:f>
              <c:numCache>
                <c:formatCode>General</c:formatCode>
                <c:ptCount val="5"/>
                <c:pt idx="0">
                  <c:v>0.0</c:v>
                </c:pt>
                <c:pt idx="1">
                  <c:v>2.0</c:v>
                </c:pt>
                <c:pt idx="2">
                  <c:v>4.0</c:v>
                </c:pt>
                <c:pt idx="3">
                  <c:v>7.0</c:v>
                </c:pt>
                <c:pt idx="4">
                  <c:v>15.0</c:v>
                </c:pt>
              </c:numCache>
            </c:numRef>
          </c:val>
          <c:smooth val="0"/>
        </c:ser>
        <c:dLbls>
          <c:showLegendKey val="0"/>
          <c:showVal val="0"/>
          <c:showCatName val="0"/>
          <c:showSerName val="0"/>
          <c:showPercent val="0"/>
          <c:showBubbleSize val="0"/>
        </c:dLbls>
        <c:marker val="1"/>
        <c:smooth val="0"/>
        <c:axId val="-2022097752"/>
        <c:axId val="-2022080024"/>
      </c:lineChart>
      <c:catAx>
        <c:axId val="-2022097752"/>
        <c:scaling>
          <c:orientation val="minMax"/>
        </c:scaling>
        <c:delete val="0"/>
        <c:axPos val="b"/>
        <c:numFmt formatCode="General" sourceLinked="1"/>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022080024"/>
        <c:crosses val="autoZero"/>
        <c:auto val="1"/>
        <c:lblAlgn val="ctr"/>
        <c:lblOffset val="100"/>
        <c:tickLblSkip val="1"/>
        <c:tickMarkSkip val="1"/>
        <c:noMultiLvlLbl val="0"/>
      </c:catAx>
      <c:valAx>
        <c:axId val="-2022080024"/>
        <c:scaling>
          <c:orientation val="minMax"/>
        </c:scaling>
        <c:delete val="0"/>
        <c:axPos val="l"/>
        <c:majorGridlines>
          <c:spPr>
            <a:ln w="9037">
              <a:solidFill>
                <a:srgbClr val="E55725"/>
              </a:solidFill>
              <a:prstDash val="solid"/>
            </a:ln>
          </c:spPr>
        </c:majorGridlines>
        <c:numFmt formatCode="0" sourceLinked="0"/>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022097752"/>
        <c:crosses val="autoZero"/>
        <c:crossBetween val="midCat"/>
      </c:valAx>
      <c:spPr>
        <a:solidFill>
          <a:srgbClr val="FFFFFF"/>
        </a:solidFill>
        <a:ln w="18073">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81" b="1" i="0" u="none" strike="noStrike" baseline="0">
                <a:solidFill>
                  <a:srgbClr val="000000"/>
                </a:solidFill>
                <a:latin typeface="Arial"/>
                <a:ea typeface="Arial"/>
                <a:cs typeface="Arial"/>
              </a:defRPr>
            </a:pPr>
            <a:r>
              <a:rPr lang="en-US"/>
              <a:t>Stories without test cases</a:t>
            </a:r>
          </a:p>
        </c:rich>
      </c:tx>
      <c:layout>
        <c:manualLayout>
          <c:xMode val="edge"/>
          <c:yMode val="edge"/>
          <c:x val="0.154148346326164"/>
          <c:y val="0.0447548625958179"/>
        </c:manualLayout>
      </c:layout>
      <c:overlay val="0"/>
      <c:spPr>
        <a:noFill/>
        <a:ln w="18077">
          <a:noFill/>
        </a:ln>
      </c:spPr>
    </c:title>
    <c:autoTitleDeleted val="0"/>
    <c:plotArea>
      <c:layout>
        <c:manualLayout>
          <c:layoutTarget val="inner"/>
          <c:xMode val="edge"/>
          <c:yMode val="edge"/>
          <c:x val="0.133047210300429"/>
          <c:y val="0.28834249361214"/>
          <c:w val="0.669527896995708"/>
          <c:h val="0.455949522865933"/>
        </c:manualLayout>
      </c:layout>
      <c:lineChart>
        <c:grouping val="standard"/>
        <c:varyColors val="0"/>
        <c:ser>
          <c:idx val="0"/>
          <c:order val="0"/>
          <c:tx>
            <c:strRef>
              <c:f>Sheet1!$B$1</c:f>
              <c:strCache>
                <c:ptCount val="1"/>
                <c:pt idx="0">
                  <c:v>Test cases</c:v>
                </c:pt>
              </c:strCache>
            </c:strRef>
          </c:tx>
          <c:spPr>
            <a:ln w="18077">
              <a:solidFill>
                <a:srgbClr val="00ABEA"/>
              </a:solidFill>
              <a:prstDash val="solid"/>
            </a:ln>
          </c:spPr>
          <c:marker>
            <c:symbol val="none"/>
          </c:marker>
          <c:cat>
            <c:strRef>
              <c:f>Sheet1!$A$2:$A$6</c:f>
              <c:strCache>
                <c:ptCount val="5"/>
                <c:pt idx="0">
                  <c:v>I1</c:v>
                </c:pt>
                <c:pt idx="1">
                  <c:v>I2</c:v>
                </c:pt>
                <c:pt idx="2">
                  <c:v>I3</c:v>
                </c:pt>
                <c:pt idx="3">
                  <c:v>I4</c:v>
                </c:pt>
                <c:pt idx="4">
                  <c:v>I5</c:v>
                </c:pt>
              </c:strCache>
            </c:strRef>
          </c:cat>
          <c:val>
            <c:numRef>
              <c:f>Sheet1!$B$2:$B$6</c:f>
              <c:numCache>
                <c:formatCode>General</c:formatCode>
                <c:ptCount val="5"/>
                <c:pt idx="0">
                  <c:v>0.0</c:v>
                </c:pt>
                <c:pt idx="1">
                  <c:v>0.0</c:v>
                </c:pt>
                <c:pt idx="2">
                  <c:v>1.0</c:v>
                </c:pt>
                <c:pt idx="3">
                  <c:v>3.0</c:v>
                </c:pt>
                <c:pt idx="4">
                  <c:v>2.0</c:v>
                </c:pt>
              </c:numCache>
            </c:numRef>
          </c:val>
          <c:smooth val="0"/>
        </c:ser>
        <c:ser>
          <c:idx val="1"/>
          <c:order val="1"/>
          <c:tx>
            <c:strRef>
              <c:f>Sheet1!$C$1</c:f>
              <c:strCache>
                <c:ptCount val="1"/>
                <c:pt idx="0">
                  <c:v>Test cases</c:v>
                </c:pt>
              </c:strCache>
            </c:strRef>
          </c:tx>
          <c:spPr>
            <a:ln w="18077">
              <a:solidFill>
                <a:srgbClr val="900000"/>
              </a:solidFill>
              <a:prstDash val="solid"/>
            </a:ln>
          </c:spPr>
          <c:marker>
            <c:symbol val="none"/>
          </c:marker>
          <c:cat>
            <c:strRef>
              <c:f>Sheet1!$A$2:$A$6</c:f>
              <c:strCache>
                <c:ptCount val="5"/>
                <c:pt idx="0">
                  <c:v>I1</c:v>
                </c:pt>
                <c:pt idx="1">
                  <c:v>I2</c:v>
                </c:pt>
                <c:pt idx="2">
                  <c:v>I3</c:v>
                </c:pt>
                <c:pt idx="3">
                  <c:v>I4</c:v>
                </c:pt>
                <c:pt idx="4">
                  <c:v>I5</c:v>
                </c:pt>
              </c:strCache>
            </c:strRef>
          </c:cat>
          <c:val>
            <c:numRef>
              <c:f>Sheet1!$C$2:$C$6</c:f>
              <c:numCache>
                <c:formatCode>General</c:formatCode>
                <c:ptCount val="5"/>
                <c:pt idx="0">
                  <c:v>0.0</c:v>
                </c:pt>
                <c:pt idx="1">
                  <c:v>0.0</c:v>
                </c:pt>
                <c:pt idx="2">
                  <c:v>1.0</c:v>
                </c:pt>
                <c:pt idx="3">
                  <c:v>3.0</c:v>
                </c:pt>
                <c:pt idx="4">
                  <c:v>2.0</c:v>
                </c:pt>
              </c:numCache>
            </c:numRef>
          </c:val>
          <c:smooth val="0"/>
        </c:ser>
        <c:ser>
          <c:idx val="2"/>
          <c:order val="2"/>
          <c:tx>
            <c:strRef>
              <c:f>Sheet1!$D$1</c:f>
              <c:strCache>
                <c:ptCount val="1"/>
                <c:pt idx="0">
                  <c:v>Test cases</c:v>
                </c:pt>
              </c:strCache>
            </c:strRef>
          </c:tx>
          <c:spPr>
            <a:ln w="18077">
              <a:solidFill>
                <a:srgbClr val="006411"/>
              </a:solidFill>
              <a:prstDash val="solid"/>
            </a:ln>
          </c:spPr>
          <c:marker>
            <c:symbol val="none"/>
          </c:marker>
          <c:cat>
            <c:strRef>
              <c:f>Sheet1!$A$2:$A$6</c:f>
              <c:strCache>
                <c:ptCount val="5"/>
                <c:pt idx="0">
                  <c:v>I1</c:v>
                </c:pt>
                <c:pt idx="1">
                  <c:v>I2</c:v>
                </c:pt>
                <c:pt idx="2">
                  <c:v>I3</c:v>
                </c:pt>
                <c:pt idx="3">
                  <c:v>I4</c:v>
                </c:pt>
                <c:pt idx="4">
                  <c:v>I5</c:v>
                </c:pt>
              </c:strCache>
            </c:strRef>
          </c:cat>
          <c:val>
            <c:numRef>
              <c:f>Sheet1!$D$2:$D$6</c:f>
              <c:numCache>
                <c:formatCode>General</c:formatCode>
                <c:ptCount val="5"/>
                <c:pt idx="0">
                  <c:v>0.0</c:v>
                </c:pt>
                <c:pt idx="1">
                  <c:v>0.0</c:v>
                </c:pt>
                <c:pt idx="2">
                  <c:v>1.0</c:v>
                </c:pt>
                <c:pt idx="3">
                  <c:v>3.0</c:v>
                </c:pt>
                <c:pt idx="4">
                  <c:v>2.0</c:v>
                </c:pt>
              </c:numCache>
            </c:numRef>
          </c:val>
          <c:smooth val="0"/>
        </c:ser>
        <c:dLbls>
          <c:showLegendKey val="0"/>
          <c:showVal val="0"/>
          <c:showCatName val="0"/>
          <c:showSerName val="0"/>
          <c:showPercent val="0"/>
          <c:showBubbleSize val="0"/>
        </c:dLbls>
        <c:marker val="1"/>
        <c:smooth val="0"/>
        <c:axId val="-2037168744"/>
        <c:axId val="-2037165448"/>
      </c:lineChart>
      <c:catAx>
        <c:axId val="-2037168744"/>
        <c:scaling>
          <c:orientation val="minMax"/>
        </c:scaling>
        <c:delete val="0"/>
        <c:axPos val="b"/>
        <c:numFmt formatCode="General" sourceLinked="1"/>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037165448"/>
        <c:crosses val="autoZero"/>
        <c:auto val="1"/>
        <c:lblAlgn val="ctr"/>
        <c:lblOffset val="100"/>
        <c:tickLblSkip val="1"/>
        <c:tickMarkSkip val="1"/>
        <c:noMultiLvlLbl val="0"/>
      </c:catAx>
      <c:valAx>
        <c:axId val="-2037165448"/>
        <c:scaling>
          <c:orientation val="minMax"/>
        </c:scaling>
        <c:delete val="0"/>
        <c:axPos val="l"/>
        <c:majorGridlines>
          <c:spPr>
            <a:ln w="9039">
              <a:solidFill>
                <a:srgbClr val="E55725"/>
              </a:solidFill>
              <a:prstDash val="solid"/>
            </a:ln>
          </c:spPr>
        </c:majorGridlines>
        <c:numFmt formatCode="0" sourceLinked="0"/>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037168744"/>
        <c:crosses val="autoZero"/>
        <c:crossBetween val="midCat"/>
      </c:valAx>
      <c:spPr>
        <a:solidFill>
          <a:srgbClr val="FFFFFF"/>
        </a:solidFill>
        <a:ln w="18077">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537" b="1" i="0" u="none" strike="noStrike" baseline="0">
                <a:solidFill>
                  <a:srgbClr val="000000"/>
                </a:solidFill>
                <a:latin typeface="Arial"/>
                <a:ea typeface="Arial"/>
                <a:cs typeface="Arial"/>
              </a:defRPr>
            </a:pPr>
            <a:r>
              <a:rPr lang="en-US"/>
              <a:t>Failed tests</a:t>
            </a:r>
          </a:p>
        </c:rich>
      </c:tx>
      <c:layout>
        <c:manualLayout>
          <c:xMode val="edge"/>
          <c:yMode val="edge"/>
          <c:x val="0.366952789699571"/>
          <c:y val="0.0182648401826484"/>
        </c:manualLayout>
      </c:layout>
      <c:overlay val="0"/>
      <c:spPr>
        <a:noFill/>
        <a:ln w="18073">
          <a:noFill/>
        </a:ln>
      </c:spPr>
    </c:title>
    <c:autoTitleDeleted val="0"/>
    <c:plotArea>
      <c:layout>
        <c:manualLayout>
          <c:layoutTarget val="inner"/>
          <c:xMode val="edge"/>
          <c:yMode val="edge"/>
          <c:x val="0.111587982832618"/>
          <c:y val="0.452054794520548"/>
          <c:w val="0.6931330472103"/>
          <c:h val="0.315068493150685"/>
        </c:manualLayout>
      </c:layout>
      <c:barChart>
        <c:barDir val="col"/>
        <c:grouping val="clustered"/>
        <c:varyColors val="0"/>
        <c:ser>
          <c:idx val="0"/>
          <c:order val="0"/>
          <c:tx>
            <c:strRef>
              <c:f>Sheet1!$B$1</c:f>
              <c:strCache>
                <c:ptCount val="1"/>
                <c:pt idx="0">
                  <c:v>Failed tests</c:v>
                </c:pt>
              </c:strCache>
            </c:strRef>
          </c:tx>
          <c:spPr>
            <a:solidFill>
              <a:srgbClr val="4600A5"/>
            </a:solidFill>
            <a:ln w="18073">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Sheet1!$B$2:$B$10</c:f>
              <c:numCache>
                <c:formatCode>General</c:formatCode>
                <c:ptCount val="9"/>
                <c:pt idx="0">
                  <c:v>4.0</c:v>
                </c:pt>
                <c:pt idx="1">
                  <c:v>2.0</c:v>
                </c:pt>
                <c:pt idx="2">
                  <c:v>6.0</c:v>
                </c:pt>
                <c:pt idx="3">
                  <c:v>0.0</c:v>
                </c:pt>
                <c:pt idx="4">
                  <c:v>3.0</c:v>
                </c:pt>
                <c:pt idx="5">
                  <c:v>0.0</c:v>
                </c:pt>
                <c:pt idx="6">
                  <c:v>4.0</c:v>
                </c:pt>
                <c:pt idx="7">
                  <c:v>1.0</c:v>
                </c:pt>
                <c:pt idx="8">
                  <c:v>7.0</c:v>
                </c:pt>
              </c:numCache>
            </c:numRef>
          </c:val>
        </c:ser>
        <c:dLbls>
          <c:showLegendKey val="0"/>
          <c:showVal val="0"/>
          <c:showCatName val="0"/>
          <c:showSerName val="0"/>
          <c:showPercent val="0"/>
          <c:showBubbleSize val="0"/>
        </c:dLbls>
        <c:gapWidth val="150"/>
        <c:axId val="-2023551336"/>
        <c:axId val="-2023554760"/>
      </c:barChart>
      <c:catAx>
        <c:axId val="-2023551336"/>
        <c:scaling>
          <c:orientation val="minMax"/>
        </c:scaling>
        <c:delete val="0"/>
        <c:axPos val="b"/>
        <c:numFmt formatCode="General" sourceLinked="1"/>
        <c:majorTickMark val="out"/>
        <c:minorTickMark val="none"/>
        <c:tickLblPos val="low"/>
        <c:spPr>
          <a:ln w="2259">
            <a:solidFill>
              <a:srgbClr val="E55725"/>
            </a:solidFill>
            <a:prstDash val="solid"/>
          </a:ln>
        </c:spPr>
        <c:txPr>
          <a:bodyPr rot="0" vert="horz"/>
          <a:lstStyle/>
          <a:p>
            <a:pPr>
              <a:defRPr sz="854" b="0" i="0" u="none" strike="noStrike" baseline="0">
                <a:solidFill>
                  <a:srgbClr val="000000"/>
                </a:solidFill>
                <a:latin typeface="Arial"/>
                <a:ea typeface="Arial"/>
                <a:cs typeface="Arial"/>
              </a:defRPr>
            </a:pPr>
            <a:endParaRPr lang="en-US"/>
          </a:p>
        </c:txPr>
        <c:crossAx val="-2023554760"/>
        <c:crosses val="autoZero"/>
        <c:auto val="1"/>
        <c:lblAlgn val="ctr"/>
        <c:lblOffset val="100"/>
        <c:tickLblSkip val="2"/>
        <c:tickMarkSkip val="1"/>
        <c:noMultiLvlLbl val="0"/>
      </c:catAx>
      <c:valAx>
        <c:axId val="-2023554760"/>
        <c:scaling>
          <c:orientation val="minMax"/>
        </c:scaling>
        <c:delete val="0"/>
        <c:axPos val="l"/>
        <c:majorGridlines>
          <c:spPr>
            <a:ln w="9036">
              <a:solidFill>
                <a:srgbClr val="E55725"/>
              </a:solidFill>
              <a:prstDash val="solid"/>
            </a:ln>
          </c:spPr>
        </c:majorGridlines>
        <c:numFmt formatCode="0" sourceLinked="0"/>
        <c:majorTickMark val="out"/>
        <c:minorTickMark val="none"/>
        <c:tickLblPos val="low"/>
        <c:spPr>
          <a:ln w="2259">
            <a:solidFill>
              <a:srgbClr val="E55725"/>
            </a:solidFill>
            <a:prstDash val="solid"/>
          </a:ln>
        </c:spPr>
        <c:txPr>
          <a:bodyPr rot="0" vert="horz"/>
          <a:lstStyle/>
          <a:p>
            <a:pPr>
              <a:defRPr sz="1138" b="0" i="0" u="none" strike="noStrike" baseline="0">
                <a:solidFill>
                  <a:srgbClr val="000000"/>
                </a:solidFill>
                <a:latin typeface="Arial"/>
                <a:ea typeface="Arial"/>
                <a:cs typeface="Arial"/>
              </a:defRPr>
            </a:pPr>
            <a:endParaRPr lang="en-US"/>
          </a:p>
        </c:txPr>
        <c:crossAx val="-2023551336"/>
        <c:crosses val="autoZero"/>
        <c:crossBetween val="between"/>
      </c:valAx>
      <c:spPr>
        <a:solidFill>
          <a:srgbClr val="FFFFFF"/>
        </a:solidFill>
        <a:ln w="18073">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537" b="1" i="0" u="none" strike="noStrike" baseline="0">
                <a:solidFill>
                  <a:srgbClr val="000000"/>
                </a:solidFill>
                <a:latin typeface="Arial"/>
                <a:ea typeface="Arial"/>
                <a:cs typeface="Arial"/>
              </a:defRPr>
            </a:pPr>
            <a:r>
              <a:rPr lang="en-US"/>
              <a:t>Priority</a:t>
            </a:r>
          </a:p>
        </c:rich>
      </c:tx>
      <c:layout>
        <c:manualLayout>
          <c:xMode val="edge"/>
          <c:yMode val="edge"/>
          <c:x val="0.414163090128755"/>
          <c:y val="0.0182648401826484"/>
        </c:manualLayout>
      </c:layout>
      <c:overlay val="0"/>
      <c:spPr>
        <a:noFill/>
        <a:ln w="18075">
          <a:noFill/>
        </a:ln>
      </c:spPr>
    </c:title>
    <c:autoTitleDeleted val="0"/>
    <c:view3D>
      <c:rotX val="50"/>
      <c:rotY val="0"/>
      <c:rAngAx val="0"/>
      <c:perspective val="0"/>
    </c:view3D>
    <c:floor>
      <c:thickness val="0"/>
    </c:floor>
    <c:sideWall>
      <c:thickness val="0"/>
    </c:sideWall>
    <c:backWall>
      <c:thickness val="0"/>
    </c:backWall>
    <c:plotArea>
      <c:layout>
        <c:manualLayout>
          <c:layoutTarget val="inner"/>
          <c:xMode val="edge"/>
          <c:yMode val="edge"/>
          <c:x val="0.34549356223176"/>
          <c:y val="0.383561643835616"/>
          <c:w val="0.32618025751073"/>
          <c:h val="0.593607305936073"/>
        </c:manualLayout>
      </c:layout>
      <c:pie3DChart>
        <c:varyColors val="0"/>
        <c:ser>
          <c:idx val="0"/>
          <c:order val="0"/>
          <c:tx>
            <c:strRef>
              <c:f>Sheet1!$A$2</c:f>
              <c:strCache>
                <c:ptCount val="1"/>
                <c:pt idx="0">
                  <c:v>Priority</c:v>
                </c:pt>
              </c:strCache>
            </c:strRef>
          </c:tx>
          <c:spPr>
            <a:solidFill>
              <a:srgbClr val="4600A5"/>
            </a:solidFill>
            <a:ln w="18075">
              <a:noFill/>
            </a:ln>
          </c:spPr>
          <c:dPt>
            <c:idx val="1"/>
            <c:bubble3D val="0"/>
            <c:spPr>
              <a:solidFill>
                <a:srgbClr val="008080"/>
              </a:solidFill>
              <a:ln w="18075">
                <a:noFill/>
              </a:ln>
            </c:spPr>
          </c:dPt>
          <c:dPt>
            <c:idx val="2"/>
            <c:bubble3D val="0"/>
            <c:spPr>
              <a:solidFill>
                <a:srgbClr val="FFFFFF"/>
              </a:solidFill>
              <a:ln w="18075">
                <a:noFill/>
              </a:ln>
            </c:spPr>
          </c:dPt>
          <c:dPt>
            <c:idx val="3"/>
            <c:bubble3D val="0"/>
            <c:spPr>
              <a:solidFill>
                <a:srgbClr val="000000"/>
              </a:solidFill>
              <a:ln w="18075">
                <a:noFill/>
              </a:ln>
            </c:spPr>
          </c:dPt>
          <c:dLbls>
            <c:dLbl>
              <c:idx val="0"/>
              <c:layout>
                <c:manualLayout>
                  <c:x val="-0.0257698412283644"/>
                  <c:y val="-0.12838882249671"/>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1"/>
              <c:layout>
                <c:manualLayout>
                  <c:x val="0.0408713016003573"/>
                  <c:y val="-0.104760581832237"/>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2"/>
              <c:layout>
                <c:manualLayout>
                  <c:x val="0.00850489823054926"/>
                  <c:y val="-0.00696062992125996"/>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3"/>
              <c:layout>
                <c:manualLayout>
                  <c:x val="0.0609319156971957"/>
                  <c:y val="-0.177245218063495"/>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spPr>
              <a:noFill/>
              <a:ln w="18075">
                <a:noFill/>
              </a:ln>
            </c:spPr>
            <c:txPr>
              <a:bodyPr/>
              <a:lstStyle/>
              <a:p>
                <a:pPr>
                  <a:defRPr sz="1708" b="0" i="0" u="none" strike="noStrike" baseline="0">
                    <a:solidFill>
                      <a:srgbClr val="000000"/>
                    </a:solidFill>
                    <a:latin typeface="Gill Sans"/>
                    <a:ea typeface="Gill Sans"/>
                    <a:cs typeface="Gill Sans"/>
                  </a:defRPr>
                </a:pPr>
                <a:endParaRPr lang="en-US"/>
              </a:p>
            </c:txPr>
            <c:showLegendKey val="0"/>
            <c:showVal val="0"/>
            <c:showCatName val="1"/>
            <c:showSerName val="0"/>
            <c:showPercent val="0"/>
            <c:showBubbleSize val="0"/>
            <c:showLeaderLines val="0"/>
          </c:dLbls>
          <c:cat>
            <c:strRef>
              <c:f>Sheet1!$B$1:$E$1</c:f>
              <c:strCache>
                <c:ptCount val="4"/>
                <c:pt idx="0">
                  <c:v>P1</c:v>
                </c:pt>
                <c:pt idx="1">
                  <c:v>P2</c:v>
                </c:pt>
                <c:pt idx="2">
                  <c:v>P3</c:v>
                </c:pt>
                <c:pt idx="3">
                  <c:v>P4</c:v>
                </c:pt>
              </c:strCache>
            </c:strRef>
          </c:cat>
          <c:val>
            <c:numRef>
              <c:f>Sheet1!$B$2:$E$2</c:f>
              <c:numCache>
                <c:formatCode>General</c:formatCode>
                <c:ptCount val="4"/>
                <c:pt idx="0">
                  <c:v>4.0</c:v>
                </c:pt>
                <c:pt idx="1">
                  <c:v>4.0</c:v>
                </c:pt>
                <c:pt idx="2">
                  <c:v>10.0</c:v>
                </c:pt>
                <c:pt idx="3">
                  <c:v>9.0</c:v>
                </c:pt>
              </c:numCache>
            </c:numRef>
          </c:val>
        </c:ser>
        <c:dLbls>
          <c:showLegendKey val="0"/>
          <c:showVal val="0"/>
          <c:showCatName val="0"/>
          <c:showSerName val="0"/>
          <c:showPercent val="0"/>
          <c:showBubbleSize val="0"/>
          <c:showLeaderLines val="0"/>
        </c:dLbls>
      </c:pie3DChart>
      <c:spPr>
        <a:noFill/>
        <a:ln w="18075">
          <a:noFill/>
        </a:ln>
      </c:spPr>
    </c:plotArea>
    <c:plotVisOnly val="1"/>
    <c:dispBlanksAs val="zero"/>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619" b="1" i="0" u="none" strike="noStrike" baseline="0">
                <a:solidFill>
                  <a:srgbClr val="000000"/>
                </a:solidFill>
                <a:latin typeface="Arial"/>
                <a:ea typeface="Arial"/>
                <a:cs typeface="Arial"/>
              </a:defRPr>
            </a:pPr>
            <a:r>
              <a:rPr lang="en-US"/>
              <a:t>Severity</a:t>
            </a:r>
          </a:p>
        </c:rich>
      </c:tx>
      <c:layout>
        <c:manualLayout>
          <c:xMode val="edge"/>
          <c:yMode val="edge"/>
          <c:x val="0.344709897610921"/>
          <c:y val="0.0"/>
        </c:manualLayout>
      </c:layout>
      <c:overlay val="0"/>
      <c:spPr>
        <a:noFill/>
        <a:ln w="19039">
          <a:noFill/>
        </a:ln>
      </c:spPr>
    </c:title>
    <c:autoTitleDeleted val="0"/>
    <c:view3D>
      <c:rotX val="50"/>
      <c:rotY val="0"/>
      <c:rAngAx val="0"/>
      <c:perspective val="0"/>
    </c:view3D>
    <c:floor>
      <c:thickness val="0"/>
    </c:floor>
    <c:sideWall>
      <c:thickness val="0"/>
    </c:sideWall>
    <c:backWall>
      <c:thickness val="0"/>
    </c:backWall>
    <c:plotArea>
      <c:layout>
        <c:manualLayout>
          <c:layoutTarget val="inner"/>
          <c:xMode val="edge"/>
          <c:yMode val="edge"/>
          <c:x val="0.31740614334471"/>
          <c:y val="0.380645161290322"/>
          <c:w val="0.348122866894198"/>
          <c:h val="0.561290322580645"/>
        </c:manualLayout>
      </c:layout>
      <c:pie3DChart>
        <c:varyColors val="0"/>
        <c:ser>
          <c:idx val="0"/>
          <c:order val="0"/>
          <c:tx>
            <c:strRef>
              <c:f>Sheet1!$A$2</c:f>
              <c:strCache>
                <c:ptCount val="1"/>
                <c:pt idx="0">
                  <c:v>Severity</c:v>
                </c:pt>
              </c:strCache>
            </c:strRef>
          </c:tx>
          <c:spPr>
            <a:solidFill>
              <a:srgbClr val="4600A5"/>
            </a:solidFill>
            <a:ln w="19039">
              <a:noFill/>
            </a:ln>
          </c:spPr>
          <c:dPt>
            <c:idx val="0"/>
            <c:bubble3D val="0"/>
          </c:dPt>
          <c:dPt>
            <c:idx val="1"/>
            <c:bubble3D val="0"/>
            <c:spPr>
              <a:solidFill>
                <a:srgbClr val="008080"/>
              </a:solidFill>
              <a:ln w="19039">
                <a:noFill/>
              </a:ln>
            </c:spPr>
          </c:dPt>
          <c:dPt>
            <c:idx val="2"/>
            <c:bubble3D val="0"/>
            <c:spPr>
              <a:solidFill>
                <a:srgbClr val="FFFFFF"/>
              </a:solidFill>
              <a:ln w="19039">
                <a:noFill/>
              </a:ln>
            </c:spPr>
          </c:dPt>
          <c:dPt>
            <c:idx val="3"/>
            <c:bubble3D val="0"/>
            <c:spPr>
              <a:solidFill>
                <a:srgbClr val="000000"/>
              </a:solidFill>
              <a:ln w="19039">
                <a:noFill/>
              </a:ln>
            </c:spPr>
          </c:dPt>
          <c:dLbls>
            <c:dLbl>
              <c:idx val="0"/>
              <c:layout>
                <c:manualLayout>
                  <c:x val="-0.0475705133032728"/>
                  <c:y val="-0.0486354986839258"/>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1"/>
              <c:layout>
                <c:manualLayout>
                  <c:x val="0.0495299659425836"/>
                  <c:y val="-0.0422235009476493"/>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2"/>
              <c:layout>
                <c:manualLayout>
                  <c:x val="0.0783913627670221"/>
                  <c:y val="0.0540726328703331"/>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3"/>
              <c:layout>
                <c:manualLayout>
                  <c:x val="-0.0810958811063465"/>
                  <c:y val="-0.047712936270097"/>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spPr>
              <a:noFill/>
              <a:ln w="19039">
                <a:noFill/>
              </a:ln>
            </c:spPr>
            <c:txPr>
              <a:bodyPr/>
              <a:lstStyle/>
              <a:p>
                <a:pPr algn="l">
                  <a:defRPr sz="1049" b="0" i="0" u="none" strike="noStrike" baseline="0">
                    <a:solidFill>
                      <a:srgbClr val="000000"/>
                    </a:solidFill>
                    <a:latin typeface="Arial"/>
                    <a:ea typeface="Arial"/>
                    <a:cs typeface="Arial"/>
                  </a:defRPr>
                </a:pPr>
                <a:endParaRPr lang="en-US"/>
              </a:p>
            </c:txPr>
            <c:showLegendKey val="0"/>
            <c:showVal val="0"/>
            <c:showCatName val="1"/>
            <c:showSerName val="0"/>
            <c:showPercent val="0"/>
            <c:showBubbleSize val="0"/>
            <c:showLeaderLines val="0"/>
          </c:dLbls>
          <c:cat>
            <c:strRef>
              <c:f>Sheet1!$B$1:$E$1</c:f>
              <c:strCache>
                <c:ptCount val="4"/>
                <c:pt idx="0">
                  <c:v>Sev 1</c:v>
                </c:pt>
                <c:pt idx="1">
                  <c:v>Sev 2</c:v>
                </c:pt>
                <c:pt idx="2">
                  <c:v>Sev 3</c:v>
                </c:pt>
                <c:pt idx="3">
                  <c:v>Sev 4</c:v>
                </c:pt>
              </c:strCache>
            </c:strRef>
          </c:cat>
          <c:val>
            <c:numRef>
              <c:f>Sheet1!$B$2:$E$2</c:f>
              <c:numCache>
                <c:formatCode>General</c:formatCode>
                <c:ptCount val="4"/>
                <c:pt idx="0">
                  <c:v>0.0</c:v>
                </c:pt>
                <c:pt idx="1">
                  <c:v>2.0</c:v>
                </c:pt>
                <c:pt idx="2">
                  <c:v>12.0</c:v>
                </c:pt>
                <c:pt idx="3">
                  <c:v>13.0</c:v>
                </c:pt>
              </c:numCache>
            </c:numRef>
          </c:val>
        </c:ser>
        <c:dLbls>
          <c:showLegendKey val="0"/>
          <c:showVal val="0"/>
          <c:showCatName val="0"/>
          <c:showSerName val="0"/>
          <c:showPercent val="0"/>
          <c:showBubbleSize val="0"/>
          <c:showLeaderLines val="0"/>
        </c:dLbls>
      </c:pie3DChart>
      <c:spPr>
        <a:noFill/>
        <a:ln w="19039">
          <a:noFill/>
        </a:ln>
      </c:spPr>
    </c:plotArea>
    <c:plotVisOnly val="1"/>
    <c:dispBlanksAs val="zero"/>
    <c:showDLblsOverMax val="0"/>
  </c:chart>
  <c:spPr>
    <a:noFill/>
    <a:ln>
      <a:noFill/>
    </a:ln>
  </c:spPr>
  <c:txPr>
    <a:bodyPr/>
    <a:lstStyle/>
    <a:p>
      <a:pPr>
        <a:defRPr sz="1349" b="0" i="0" u="none" strike="noStrike" baseline="0">
          <a:solidFill>
            <a:srgbClr val="000000"/>
          </a:solidFill>
          <a:latin typeface="Arial"/>
          <a:ea typeface="Arial"/>
          <a:cs typeface="Arial"/>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81" b="1" i="0" u="none" strike="noStrike" baseline="0">
                <a:solidFill>
                  <a:srgbClr val="000000"/>
                </a:solidFill>
                <a:latin typeface="Arial"/>
                <a:ea typeface="Arial"/>
                <a:cs typeface="Arial"/>
              </a:defRPr>
            </a:pPr>
            <a:r>
              <a:rPr lang="en-US"/>
              <a:t>Stories without test cases</a:t>
            </a:r>
          </a:p>
        </c:rich>
      </c:tx>
      <c:layout>
        <c:manualLayout>
          <c:xMode val="edge"/>
          <c:yMode val="edge"/>
          <c:x val="0.255364806866953"/>
          <c:y val="0.0182648401826484"/>
        </c:manualLayout>
      </c:layout>
      <c:overlay val="0"/>
      <c:spPr>
        <a:noFill/>
        <a:ln w="18077">
          <a:noFill/>
        </a:ln>
      </c:spPr>
    </c:title>
    <c:autoTitleDeleted val="0"/>
    <c:plotArea>
      <c:layout>
        <c:manualLayout>
          <c:layoutTarget val="inner"/>
          <c:xMode val="edge"/>
          <c:yMode val="edge"/>
          <c:x val="0.133047210300429"/>
          <c:y val="0.256554414141941"/>
          <c:w val="0.669527896995708"/>
          <c:h val="0.487737602336132"/>
        </c:manualLayout>
      </c:layout>
      <c:lineChart>
        <c:grouping val="standard"/>
        <c:varyColors val="0"/>
        <c:ser>
          <c:idx val="0"/>
          <c:order val="0"/>
          <c:tx>
            <c:strRef>
              <c:f>Sheet1!$B$1</c:f>
              <c:strCache>
                <c:ptCount val="1"/>
                <c:pt idx="0">
                  <c:v>Test cases</c:v>
                </c:pt>
              </c:strCache>
            </c:strRef>
          </c:tx>
          <c:spPr>
            <a:ln w="18077">
              <a:solidFill>
                <a:srgbClr val="00ABEA"/>
              </a:solidFill>
              <a:prstDash val="solid"/>
            </a:ln>
          </c:spPr>
          <c:marker>
            <c:symbol val="none"/>
          </c:marker>
          <c:cat>
            <c:strRef>
              <c:f>Sheet1!$A$2:$A$6</c:f>
              <c:strCache>
                <c:ptCount val="5"/>
                <c:pt idx="0">
                  <c:v>I1</c:v>
                </c:pt>
                <c:pt idx="1">
                  <c:v>I2</c:v>
                </c:pt>
                <c:pt idx="2">
                  <c:v>I3</c:v>
                </c:pt>
                <c:pt idx="3">
                  <c:v>I4</c:v>
                </c:pt>
                <c:pt idx="4">
                  <c:v>I5</c:v>
                </c:pt>
              </c:strCache>
            </c:strRef>
          </c:cat>
          <c:val>
            <c:numRef>
              <c:f>Sheet1!$B$2:$B$6</c:f>
              <c:numCache>
                <c:formatCode>General</c:formatCode>
                <c:ptCount val="5"/>
                <c:pt idx="0">
                  <c:v>0.0</c:v>
                </c:pt>
                <c:pt idx="1">
                  <c:v>0.0</c:v>
                </c:pt>
                <c:pt idx="2">
                  <c:v>1.0</c:v>
                </c:pt>
                <c:pt idx="3">
                  <c:v>3.0</c:v>
                </c:pt>
                <c:pt idx="4">
                  <c:v>2.0</c:v>
                </c:pt>
              </c:numCache>
            </c:numRef>
          </c:val>
          <c:smooth val="0"/>
        </c:ser>
        <c:ser>
          <c:idx val="1"/>
          <c:order val="1"/>
          <c:tx>
            <c:strRef>
              <c:f>Sheet1!$C$1</c:f>
              <c:strCache>
                <c:ptCount val="1"/>
                <c:pt idx="0">
                  <c:v>Test cases</c:v>
                </c:pt>
              </c:strCache>
            </c:strRef>
          </c:tx>
          <c:spPr>
            <a:ln w="18077">
              <a:solidFill>
                <a:srgbClr val="900000"/>
              </a:solidFill>
              <a:prstDash val="solid"/>
            </a:ln>
          </c:spPr>
          <c:marker>
            <c:symbol val="none"/>
          </c:marker>
          <c:cat>
            <c:strRef>
              <c:f>Sheet1!$A$2:$A$6</c:f>
              <c:strCache>
                <c:ptCount val="5"/>
                <c:pt idx="0">
                  <c:v>I1</c:v>
                </c:pt>
                <c:pt idx="1">
                  <c:v>I2</c:v>
                </c:pt>
                <c:pt idx="2">
                  <c:v>I3</c:v>
                </c:pt>
                <c:pt idx="3">
                  <c:v>I4</c:v>
                </c:pt>
                <c:pt idx="4">
                  <c:v>I5</c:v>
                </c:pt>
              </c:strCache>
            </c:strRef>
          </c:cat>
          <c:val>
            <c:numRef>
              <c:f>Sheet1!$C$2:$C$6</c:f>
              <c:numCache>
                <c:formatCode>General</c:formatCode>
                <c:ptCount val="5"/>
                <c:pt idx="0">
                  <c:v>0.0</c:v>
                </c:pt>
                <c:pt idx="1">
                  <c:v>0.0</c:v>
                </c:pt>
                <c:pt idx="2">
                  <c:v>1.0</c:v>
                </c:pt>
                <c:pt idx="3">
                  <c:v>3.0</c:v>
                </c:pt>
                <c:pt idx="4">
                  <c:v>2.0</c:v>
                </c:pt>
              </c:numCache>
            </c:numRef>
          </c:val>
          <c:smooth val="0"/>
        </c:ser>
        <c:ser>
          <c:idx val="2"/>
          <c:order val="2"/>
          <c:tx>
            <c:strRef>
              <c:f>Sheet1!$D$1</c:f>
              <c:strCache>
                <c:ptCount val="1"/>
                <c:pt idx="0">
                  <c:v>Test cases</c:v>
                </c:pt>
              </c:strCache>
            </c:strRef>
          </c:tx>
          <c:spPr>
            <a:ln w="18077">
              <a:solidFill>
                <a:srgbClr val="006411"/>
              </a:solidFill>
              <a:prstDash val="solid"/>
            </a:ln>
          </c:spPr>
          <c:marker>
            <c:symbol val="none"/>
          </c:marker>
          <c:cat>
            <c:strRef>
              <c:f>Sheet1!$A$2:$A$6</c:f>
              <c:strCache>
                <c:ptCount val="5"/>
                <c:pt idx="0">
                  <c:v>I1</c:v>
                </c:pt>
                <c:pt idx="1">
                  <c:v>I2</c:v>
                </c:pt>
                <c:pt idx="2">
                  <c:v>I3</c:v>
                </c:pt>
                <c:pt idx="3">
                  <c:v>I4</c:v>
                </c:pt>
                <c:pt idx="4">
                  <c:v>I5</c:v>
                </c:pt>
              </c:strCache>
            </c:strRef>
          </c:cat>
          <c:val>
            <c:numRef>
              <c:f>Sheet1!$D$2:$D$6</c:f>
              <c:numCache>
                <c:formatCode>General</c:formatCode>
                <c:ptCount val="5"/>
                <c:pt idx="0">
                  <c:v>0.0</c:v>
                </c:pt>
                <c:pt idx="1">
                  <c:v>0.0</c:v>
                </c:pt>
                <c:pt idx="2">
                  <c:v>1.0</c:v>
                </c:pt>
                <c:pt idx="3">
                  <c:v>3.0</c:v>
                </c:pt>
                <c:pt idx="4">
                  <c:v>2.0</c:v>
                </c:pt>
              </c:numCache>
            </c:numRef>
          </c:val>
          <c:smooth val="0"/>
        </c:ser>
        <c:dLbls>
          <c:showLegendKey val="0"/>
          <c:showVal val="0"/>
          <c:showCatName val="0"/>
          <c:showSerName val="0"/>
          <c:showPercent val="0"/>
          <c:showBubbleSize val="0"/>
        </c:dLbls>
        <c:marker val="1"/>
        <c:smooth val="0"/>
        <c:axId val="-2021308552"/>
        <c:axId val="-2021305144"/>
      </c:lineChart>
      <c:catAx>
        <c:axId val="-2021308552"/>
        <c:scaling>
          <c:orientation val="minMax"/>
        </c:scaling>
        <c:delete val="0"/>
        <c:axPos val="b"/>
        <c:numFmt formatCode="General" sourceLinked="1"/>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021305144"/>
        <c:crosses val="autoZero"/>
        <c:auto val="1"/>
        <c:lblAlgn val="ctr"/>
        <c:lblOffset val="100"/>
        <c:tickLblSkip val="1"/>
        <c:tickMarkSkip val="1"/>
        <c:noMultiLvlLbl val="0"/>
      </c:catAx>
      <c:valAx>
        <c:axId val="-2021305144"/>
        <c:scaling>
          <c:orientation val="minMax"/>
        </c:scaling>
        <c:delete val="0"/>
        <c:axPos val="l"/>
        <c:majorGridlines>
          <c:spPr>
            <a:ln w="9039">
              <a:solidFill>
                <a:srgbClr val="E55725"/>
              </a:solidFill>
              <a:prstDash val="solid"/>
            </a:ln>
          </c:spPr>
        </c:majorGridlines>
        <c:numFmt formatCode="0" sourceLinked="0"/>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021308552"/>
        <c:crosses val="autoZero"/>
        <c:crossBetween val="midCat"/>
      </c:valAx>
      <c:spPr>
        <a:solidFill>
          <a:srgbClr val="FFFFFF"/>
        </a:solidFill>
        <a:ln w="18077">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139" b="1" i="0" u="none" strike="noStrike" baseline="0">
                <a:solidFill>
                  <a:srgbClr val="000000"/>
                </a:solidFill>
                <a:latin typeface="Arial"/>
                <a:ea typeface="Arial"/>
                <a:cs typeface="Arial"/>
              </a:defRPr>
            </a:pPr>
            <a:r>
              <a:rPr lang="en-US"/>
              <a:t>Stories bouncing back to development</a:t>
            </a:r>
          </a:p>
        </c:rich>
      </c:tx>
      <c:layout>
        <c:manualLayout>
          <c:xMode val="edge"/>
          <c:yMode val="edge"/>
          <c:x val="0.175965665236051"/>
          <c:y val="0.0182648401826484"/>
        </c:manualLayout>
      </c:layout>
      <c:overlay val="0"/>
      <c:spPr>
        <a:noFill/>
        <a:ln w="18075">
          <a:noFill/>
        </a:ln>
      </c:spPr>
    </c:title>
    <c:autoTitleDeleted val="0"/>
    <c:plotArea>
      <c:layout>
        <c:manualLayout>
          <c:layoutTarget val="inner"/>
          <c:xMode val="edge"/>
          <c:yMode val="edge"/>
          <c:x val="0.0729613733905579"/>
          <c:y val="0.270257476799934"/>
          <c:w val="0.768240343347639"/>
          <c:h val="0.556226293856493"/>
        </c:manualLayout>
      </c:layout>
      <c:barChart>
        <c:barDir val="col"/>
        <c:grouping val="clustered"/>
        <c:varyColors val="0"/>
        <c:ser>
          <c:idx val="0"/>
          <c:order val="0"/>
          <c:tx>
            <c:strRef>
              <c:f>Sheet1!$B$1</c:f>
              <c:strCache>
                <c:ptCount val="1"/>
                <c:pt idx="0">
                  <c:v>Number of bounces</c:v>
                </c:pt>
              </c:strCache>
            </c:strRef>
          </c:tx>
          <c:spPr>
            <a:solidFill>
              <a:srgbClr val="4600A5"/>
            </a:solidFill>
            <a:ln w="18075">
              <a:noFill/>
            </a:ln>
          </c:spPr>
          <c:invertIfNegative val="0"/>
          <c:cat>
            <c:strRef>
              <c:f>Sheet1!$A$2:$A$6</c:f>
              <c:strCache>
                <c:ptCount val="5"/>
                <c:pt idx="0">
                  <c:v>SC15</c:v>
                </c:pt>
                <c:pt idx="1">
                  <c:v>SC32</c:v>
                </c:pt>
                <c:pt idx="2">
                  <c:v>SC78</c:v>
                </c:pt>
                <c:pt idx="3">
                  <c:v>SC67</c:v>
                </c:pt>
                <c:pt idx="4">
                  <c:v>SC05</c:v>
                </c:pt>
              </c:strCache>
            </c:strRef>
          </c:cat>
          <c:val>
            <c:numRef>
              <c:f>Sheet1!$B$2:$B$6</c:f>
              <c:numCache>
                <c:formatCode>General</c:formatCode>
                <c:ptCount val="5"/>
                <c:pt idx="0">
                  <c:v>1.0</c:v>
                </c:pt>
                <c:pt idx="1">
                  <c:v>5.0</c:v>
                </c:pt>
                <c:pt idx="2">
                  <c:v>2.0</c:v>
                </c:pt>
                <c:pt idx="3">
                  <c:v>1.0</c:v>
                </c:pt>
                <c:pt idx="4">
                  <c:v>2.0</c:v>
                </c:pt>
              </c:numCache>
            </c:numRef>
          </c:val>
        </c:ser>
        <c:dLbls>
          <c:showLegendKey val="0"/>
          <c:showVal val="0"/>
          <c:showCatName val="0"/>
          <c:showSerName val="0"/>
          <c:showPercent val="0"/>
          <c:showBubbleSize val="0"/>
        </c:dLbls>
        <c:gapWidth val="150"/>
        <c:axId val="-2021326168"/>
        <c:axId val="-2021296504"/>
      </c:barChart>
      <c:catAx>
        <c:axId val="-2021326168"/>
        <c:scaling>
          <c:orientation val="minMax"/>
        </c:scaling>
        <c:delete val="0"/>
        <c:axPos val="b"/>
        <c:numFmt formatCode="General" sourceLinked="1"/>
        <c:majorTickMark val="none"/>
        <c:minorTickMark val="none"/>
        <c:tickLblPos val="low"/>
        <c:spPr>
          <a:ln w="2259">
            <a:solidFill>
              <a:srgbClr val="E55725"/>
            </a:solidFill>
            <a:prstDash val="solid"/>
          </a:ln>
        </c:spPr>
        <c:txPr>
          <a:bodyPr rot="0" vert="horz"/>
          <a:lstStyle/>
          <a:p>
            <a:pPr>
              <a:defRPr sz="996" b="0" i="0" u="none" strike="noStrike" baseline="0">
                <a:solidFill>
                  <a:srgbClr val="000000"/>
                </a:solidFill>
                <a:latin typeface="Arial"/>
                <a:ea typeface="Arial"/>
                <a:cs typeface="Arial"/>
              </a:defRPr>
            </a:pPr>
            <a:endParaRPr lang="en-US"/>
          </a:p>
        </c:txPr>
        <c:crossAx val="-2021296504"/>
        <c:crosses val="autoZero"/>
        <c:auto val="1"/>
        <c:lblAlgn val="ctr"/>
        <c:lblOffset val="100"/>
        <c:tickLblSkip val="1"/>
        <c:tickMarkSkip val="1"/>
        <c:noMultiLvlLbl val="0"/>
      </c:catAx>
      <c:valAx>
        <c:axId val="-2021296504"/>
        <c:scaling>
          <c:orientation val="minMax"/>
        </c:scaling>
        <c:delete val="0"/>
        <c:axPos val="l"/>
        <c:majorGridlines>
          <c:spPr>
            <a:ln w="9038">
              <a:solidFill>
                <a:srgbClr val="E55725"/>
              </a:solidFill>
              <a:prstDash val="solid"/>
            </a:ln>
          </c:spPr>
        </c:majorGridlines>
        <c:numFmt formatCode="0" sourceLinked="0"/>
        <c:majorTickMark val="none"/>
        <c:minorTickMark val="none"/>
        <c:tickLblPos val="low"/>
        <c:spPr>
          <a:ln w="2259">
            <a:solidFill>
              <a:srgbClr val="E55725"/>
            </a:solidFill>
            <a:prstDash val="solid"/>
          </a:ln>
        </c:spPr>
        <c:txPr>
          <a:bodyPr rot="0" vert="horz"/>
          <a:lstStyle/>
          <a:p>
            <a:pPr>
              <a:defRPr sz="996" b="0" i="0" u="none" strike="noStrike" baseline="0">
                <a:solidFill>
                  <a:srgbClr val="000000"/>
                </a:solidFill>
                <a:latin typeface="Arial"/>
                <a:ea typeface="Arial"/>
                <a:cs typeface="Arial"/>
              </a:defRPr>
            </a:pPr>
            <a:endParaRPr lang="en-US"/>
          </a:p>
        </c:txPr>
        <c:crossAx val="-2021326168"/>
        <c:crosses val="autoZero"/>
        <c:crossBetween val="between"/>
      </c:valAx>
      <c:spPr>
        <a:solidFill>
          <a:srgbClr val="FFFFFF"/>
        </a:solidFill>
        <a:ln w="18075">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A9B8FB-3F75-4BE2-A163-1A6C07A4B3A3}" type="doc">
      <dgm:prSet loTypeId="urn:microsoft.com/office/officeart/2005/8/layout/arrow2" loCatId="process" qsTypeId="urn:microsoft.com/office/officeart/2005/8/quickstyle/simple1" qsCatId="simple" csTypeId="urn:microsoft.com/office/officeart/2005/8/colors/accent2_1" csCatId="accent2" phldr="1"/>
      <dgm:spPr/>
      <dgm:t>
        <a:bodyPr/>
        <a:lstStyle/>
        <a:p>
          <a:endParaRPr lang="en-US"/>
        </a:p>
      </dgm:t>
    </dgm:pt>
    <dgm:pt modelId="{B46103A3-1B8B-4F96-96C8-D20EC240DFC8}">
      <dgm:prSet phldrT="[Text]"/>
      <dgm:spPr/>
      <dgm:t>
        <a:bodyPr/>
        <a:lstStyle/>
        <a:p>
          <a:r>
            <a:rPr lang="en-US" dirty="0" smtClean="0"/>
            <a:t>Trial Iterations</a:t>
          </a:r>
          <a:endParaRPr lang="en-US" dirty="0"/>
        </a:p>
      </dgm:t>
    </dgm:pt>
    <dgm:pt modelId="{FA0742B3-D9F3-4897-B7C4-314F2BD127FD}" type="parTrans" cxnId="{66A98EE5-4073-4F99-AF03-2EB673E8E4AB}">
      <dgm:prSet/>
      <dgm:spPr/>
      <dgm:t>
        <a:bodyPr/>
        <a:lstStyle/>
        <a:p>
          <a:endParaRPr lang="en-US"/>
        </a:p>
      </dgm:t>
    </dgm:pt>
    <dgm:pt modelId="{83DD677A-1E96-4685-B079-97348DF1794F}" type="sibTrans" cxnId="{66A98EE5-4073-4F99-AF03-2EB673E8E4AB}">
      <dgm:prSet/>
      <dgm:spPr/>
      <dgm:t>
        <a:bodyPr/>
        <a:lstStyle/>
        <a:p>
          <a:endParaRPr lang="en-US"/>
        </a:p>
      </dgm:t>
    </dgm:pt>
    <dgm:pt modelId="{A8AF4C6D-B766-490A-959F-D4072E84B5A6}">
      <dgm:prSet phldrT="[Text]"/>
      <dgm:spPr/>
      <dgm:t>
        <a:bodyPr/>
        <a:lstStyle/>
        <a:p>
          <a:r>
            <a:rPr lang="en-US" dirty="0" smtClean="0"/>
            <a:t>Educated Guess</a:t>
          </a:r>
          <a:endParaRPr lang="en-US" dirty="0"/>
        </a:p>
      </dgm:t>
    </dgm:pt>
    <dgm:pt modelId="{3567761B-0738-467B-BD57-8B9CA6BFF949}" type="parTrans" cxnId="{EA0A817A-56C4-42BA-937B-627B668C09E1}">
      <dgm:prSet/>
      <dgm:spPr/>
      <dgm:t>
        <a:bodyPr/>
        <a:lstStyle/>
        <a:p>
          <a:endParaRPr lang="en-US"/>
        </a:p>
      </dgm:t>
    </dgm:pt>
    <dgm:pt modelId="{2C636F63-7219-4ACE-9E96-6BA3071BC884}" type="sibTrans" cxnId="{EA0A817A-56C4-42BA-937B-627B668C09E1}">
      <dgm:prSet/>
      <dgm:spPr/>
      <dgm:t>
        <a:bodyPr/>
        <a:lstStyle/>
        <a:p>
          <a:endParaRPr lang="en-US"/>
        </a:p>
      </dgm:t>
    </dgm:pt>
    <dgm:pt modelId="{935E6DE3-A003-46F0-96B9-8715323CD722}">
      <dgm:prSet phldrT="[Text]"/>
      <dgm:spPr/>
      <dgm:t>
        <a:bodyPr/>
        <a:lstStyle/>
        <a:p>
          <a:r>
            <a:rPr lang="en-US" dirty="0" smtClean="0"/>
            <a:t>Experience</a:t>
          </a:r>
          <a:endParaRPr lang="en-US" dirty="0"/>
        </a:p>
      </dgm:t>
    </dgm:pt>
    <dgm:pt modelId="{5C368E24-5AFF-4D6E-9C60-9CEEB2C94FD0}" type="parTrans" cxnId="{666567AF-3732-41C1-8868-A3FC68C9D654}">
      <dgm:prSet/>
      <dgm:spPr/>
      <dgm:t>
        <a:bodyPr/>
        <a:lstStyle/>
        <a:p>
          <a:endParaRPr lang="en-US"/>
        </a:p>
      </dgm:t>
    </dgm:pt>
    <dgm:pt modelId="{C900D846-03AE-45EF-B8B4-DC4112045A06}" type="sibTrans" cxnId="{666567AF-3732-41C1-8868-A3FC68C9D654}">
      <dgm:prSet/>
      <dgm:spPr/>
      <dgm:t>
        <a:bodyPr/>
        <a:lstStyle/>
        <a:p>
          <a:endParaRPr lang="en-US"/>
        </a:p>
      </dgm:t>
    </dgm:pt>
    <dgm:pt modelId="{3FB42EA9-B2CF-46ED-B884-1F7221399888}">
      <dgm:prSet phldrT="[Text]"/>
      <dgm:spPr/>
      <dgm:t>
        <a:bodyPr/>
        <a:lstStyle/>
        <a:p>
          <a:r>
            <a:rPr lang="en-US" dirty="0" smtClean="0"/>
            <a:t>Velocity Planning Games</a:t>
          </a:r>
          <a:endParaRPr lang="en-US" dirty="0"/>
        </a:p>
      </dgm:t>
    </dgm:pt>
    <dgm:pt modelId="{B3538BFD-149E-4A57-A73B-65FB4E78BD05}" type="parTrans" cxnId="{07D24451-EBCC-4725-B090-CEBF5DEE1BB5}">
      <dgm:prSet/>
      <dgm:spPr/>
      <dgm:t>
        <a:bodyPr/>
        <a:lstStyle/>
        <a:p>
          <a:endParaRPr lang="en-US"/>
        </a:p>
      </dgm:t>
    </dgm:pt>
    <dgm:pt modelId="{308D30AD-1C2F-4120-A1F3-894272C40954}" type="sibTrans" cxnId="{07D24451-EBCC-4725-B090-CEBF5DEE1BB5}">
      <dgm:prSet/>
      <dgm:spPr/>
      <dgm:t>
        <a:bodyPr/>
        <a:lstStyle/>
        <a:p>
          <a:endParaRPr lang="en-US"/>
        </a:p>
      </dgm:t>
    </dgm:pt>
    <dgm:pt modelId="{75BA534B-A24A-400F-A982-B16776F503A3}" type="pres">
      <dgm:prSet presAssocID="{E1A9B8FB-3F75-4BE2-A163-1A6C07A4B3A3}" presName="arrowDiagram" presStyleCnt="0">
        <dgm:presLayoutVars>
          <dgm:chMax val="5"/>
          <dgm:dir/>
          <dgm:resizeHandles val="exact"/>
        </dgm:presLayoutVars>
      </dgm:prSet>
      <dgm:spPr/>
      <dgm:t>
        <a:bodyPr/>
        <a:lstStyle/>
        <a:p>
          <a:endParaRPr lang="en-AU"/>
        </a:p>
      </dgm:t>
    </dgm:pt>
    <dgm:pt modelId="{AA8FCD61-0044-4648-9785-413274E8123D}" type="pres">
      <dgm:prSet presAssocID="{E1A9B8FB-3F75-4BE2-A163-1A6C07A4B3A3}" presName="arrow" presStyleLbl="bgShp" presStyleIdx="0" presStyleCnt="1" custLinFactNeighborX="161"/>
      <dgm:spPr/>
    </dgm:pt>
    <dgm:pt modelId="{2F863F33-211E-5F45-806B-479F3441C7DA}" type="pres">
      <dgm:prSet presAssocID="{E1A9B8FB-3F75-4BE2-A163-1A6C07A4B3A3}" presName="arrowDiagram4" presStyleCnt="0"/>
      <dgm:spPr/>
    </dgm:pt>
    <dgm:pt modelId="{EA9081CA-4BEE-FB49-811C-8C164D1F6C95}" type="pres">
      <dgm:prSet presAssocID="{A8AF4C6D-B766-490A-959F-D4072E84B5A6}" presName="bullet4a" presStyleLbl="node1" presStyleIdx="0" presStyleCnt="4"/>
      <dgm:spPr/>
    </dgm:pt>
    <dgm:pt modelId="{A7E27325-A5DA-B344-978E-DBF3753211CD}" type="pres">
      <dgm:prSet presAssocID="{A8AF4C6D-B766-490A-959F-D4072E84B5A6}" presName="textBox4a" presStyleLbl="revTx" presStyleIdx="0" presStyleCnt="4">
        <dgm:presLayoutVars>
          <dgm:bulletEnabled val="1"/>
        </dgm:presLayoutVars>
      </dgm:prSet>
      <dgm:spPr/>
      <dgm:t>
        <a:bodyPr/>
        <a:lstStyle/>
        <a:p>
          <a:endParaRPr lang="en-US"/>
        </a:p>
      </dgm:t>
    </dgm:pt>
    <dgm:pt modelId="{01D7DFFD-4705-FC4B-856B-559BD44C277A}" type="pres">
      <dgm:prSet presAssocID="{3FB42EA9-B2CF-46ED-B884-1F7221399888}" presName="bullet4b" presStyleLbl="node1" presStyleIdx="1" presStyleCnt="4"/>
      <dgm:spPr/>
    </dgm:pt>
    <dgm:pt modelId="{4DE56700-0D19-B845-89C5-A6971FD3030E}" type="pres">
      <dgm:prSet presAssocID="{3FB42EA9-B2CF-46ED-B884-1F7221399888}" presName="textBox4b" presStyleLbl="revTx" presStyleIdx="1" presStyleCnt="4">
        <dgm:presLayoutVars>
          <dgm:bulletEnabled val="1"/>
        </dgm:presLayoutVars>
      </dgm:prSet>
      <dgm:spPr/>
      <dgm:t>
        <a:bodyPr/>
        <a:lstStyle/>
        <a:p>
          <a:endParaRPr lang="en-US"/>
        </a:p>
      </dgm:t>
    </dgm:pt>
    <dgm:pt modelId="{FB5BDFC4-300D-A344-B6BE-845AB9119DFF}" type="pres">
      <dgm:prSet presAssocID="{B46103A3-1B8B-4F96-96C8-D20EC240DFC8}" presName="bullet4c" presStyleLbl="node1" presStyleIdx="2" presStyleCnt="4"/>
      <dgm:spPr/>
    </dgm:pt>
    <dgm:pt modelId="{2A9F1F61-67A5-104C-B6D7-0A42E209AF26}" type="pres">
      <dgm:prSet presAssocID="{B46103A3-1B8B-4F96-96C8-D20EC240DFC8}" presName="textBox4c" presStyleLbl="revTx" presStyleIdx="2" presStyleCnt="4">
        <dgm:presLayoutVars>
          <dgm:bulletEnabled val="1"/>
        </dgm:presLayoutVars>
      </dgm:prSet>
      <dgm:spPr/>
      <dgm:t>
        <a:bodyPr/>
        <a:lstStyle/>
        <a:p>
          <a:endParaRPr lang="en-US"/>
        </a:p>
      </dgm:t>
    </dgm:pt>
    <dgm:pt modelId="{3AF79778-A544-5440-A6C8-BF1089C39B06}" type="pres">
      <dgm:prSet presAssocID="{935E6DE3-A003-46F0-96B9-8715323CD722}" presName="bullet4d" presStyleLbl="node1" presStyleIdx="3" presStyleCnt="4"/>
      <dgm:spPr/>
    </dgm:pt>
    <dgm:pt modelId="{5F6F965C-3E7E-F745-ADED-D65E9CF237FF}" type="pres">
      <dgm:prSet presAssocID="{935E6DE3-A003-46F0-96B9-8715323CD722}" presName="textBox4d" presStyleLbl="revTx" presStyleIdx="3" presStyleCnt="4">
        <dgm:presLayoutVars>
          <dgm:bulletEnabled val="1"/>
        </dgm:presLayoutVars>
      </dgm:prSet>
      <dgm:spPr/>
      <dgm:t>
        <a:bodyPr/>
        <a:lstStyle/>
        <a:p>
          <a:endParaRPr lang="en-US"/>
        </a:p>
      </dgm:t>
    </dgm:pt>
  </dgm:ptLst>
  <dgm:cxnLst>
    <dgm:cxn modelId="{EA0A817A-56C4-42BA-937B-627B668C09E1}" srcId="{E1A9B8FB-3F75-4BE2-A163-1A6C07A4B3A3}" destId="{A8AF4C6D-B766-490A-959F-D4072E84B5A6}" srcOrd="0" destOrd="0" parTransId="{3567761B-0738-467B-BD57-8B9CA6BFF949}" sibTransId="{2C636F63-7219-4ACE-9E96-6BA3071BC884}"/>
    <dgm:cxn modelId="{0EE1206E-2CB8-EF4A-9385-B5676E6D6687}" type="presOf" srcId="{3FB42EA9-B2CF-46ED-B884-1F7221399888}" destId="{4DE56700-0D19-B845-89C5-A6971FD3030E}" srcOrd="0" destOrd="0" presId="urn:microsoft.com/office/officeart/2005/8/layout/arrow2"/>
    <dgm:cxn modelId="{66A98EE5-4073-4F99-AF03-2EB673E8E4AB}" srcId="{E1A9B8FB-3F75-4BE2-A163-1A6C07A4B3A3}" destId="{B46103A3-1B8B-4F96-96C8-D20EC240DFC8}" srcOrd="2" destOrd="0" parTransId="{FA0742B3-D9F3-4897-B7C4-314F2BD127FD}" sibTransId="{83DD677A-1E96-4685-B079-97348DF1794F}"/>
    <dgm:cxn modelId="{3EBE8AA7-8961-CE4A-8430-7D3E0E2E7133}" type="presOf" srcId="{E1A9B8FB-3F75-4BE2-A163-1A6C07A4B3A3}" destId="{75BA534B-A24A-400F-A982-B16776F503A3}" srcOrd="0" destOrd="0" presId="urn:microsoft.com/office/officeart/2005/8/layout/arrow2"/>
    <dgm:cxn modelId="{66C761C7-8DFF-1D4F-AD50-02F3C36F176F}" type="presOf" srcId="{B46103A3-1B8B-4F96-96C8-D20EC240DFC8}" destId="{2A9F1F61-67A5-104C-B6D7-0A42E209AF26}" srcOrd="0" destOrd="0" presId="urn:microsoft.com/office/officeart/2005/8/layout/arrow2"/>
    <dgm:cxn modelId="{666567AF-3732-41C1-8868-A3FC68C9D654}" srcId="{E1A9B8FB-3F75-4BE2-A163-1A6C07A4B3A3}" destId="{935E6DE3-A003-46F0-96B9-8715323CD722}" srcOrd="3" destOrd="0" parTransId="{5C368E24-5AFF-4D6E-9C60-9CEEB2C94FD0}" sibTransId="{C900D846-03AE-45EF-B8B4-DC4112045A06}"/>
    <dgm:cxn modelId="{36080EA1-77B2-EB45-B506-2A117A7484B0}" type="presOf" srcId="{A8AF4C6D-B766-490A-959F-D4072E84B5A6}" destId="{A7E27325-A5DA-B344-978E-DBF3753211CD}" srcOrd="0" destOrd="0" presId="urn:microsoft.com/office/officeart/2005/8/layout/arrow2"/>
    <dgm:cxn modelId="{F78931E5-7697-8F4C-8319-4AEB6BBB3F36}" type="presOf" srcId="{935E6DE3-A003-46F0-96B9-8715323CD722}" destId="{5F6F965C-3E7E-F745-ADED-D65E9CF237FF}" srcOrd="0" destOrd="0" presId="urn:microsoft.com/office/officeart/2005/8/layout/arrow2"/>
    <dgm:cxn modelId="{07D24451-EBCC-4725-B090-CEBF5DEE1BB5}" srcId="{E1A9B8FB-3F75-4BE2-A163-1A6C07A4B3A3}" destId="{3FB42EA9-B2CF-46ED-B884-1F7221399888}" srcOrd="1" destOrd="0" parTransId="{B3538BFD-149E-4A57-A73B-65FB4E78BD05}" sibTransId="{308D30AD-1C2F-4120-A1F3-894272C40954}"/>
    <dgm:cxn modelId="{0A8D4B84-1EE3-2E4C-993E-381D53DA0ADD}" type="presParOf" srcId="{75BA534B-A24A-400F-A982-B16776F503A3}" destId="{AA8FCD61-0044-4648-9785-413274E8123D}" srcOrd="0" destOrd="0" presId="urn:microsoft.com/office/officeart/2005/8/layout/arrow2"/>
    <dgm:cxn modelId="{433E3880-9750-B347-B782-5DE20DA52F98}" type="presParOf" srcId="{75BA534B-A24A-400F-A982-B16776F503A3}" destId="{2F863F33-211E-5F45-806B-479F3441C7DA}" srcOrd="1" destOrd="0" presId="urn:microsoft.com/office/officeart/2005/8/layout/arrow2"/>
    <dgm:cxn modelId="{F5780745-04C5-7040-88A8-9E332541DA23}" type="presParOf" srcId="{2F863F33-211E-5F45-806B-479F3441C7DA}" destId="{EA9081CA-4BEE-FB49-811C-8C164D1F6C95}" srcOrd="0" destOrd="0" presId="urn:microsoft.com/office/officeart/2005/8/layout/arrow2"/>
    <dgm:cxn modelId="{96BB288C-5F80-C64D-90A4-93432A54D24C}" type="presParOf" srcId="{2F863F33-211E-5F45-806B-479F3441C7DA}" destId="{A7E27325-A5DA-B344-978E-DBF3753211CD}" srcOrd="1" destOrd="0" presId="urn:microsoft.com/office/officeart/2005/8/layout/arrow2"/>
    <dgm:cxn modelId="{015A19BD-E3E7-CF4A-8966-A0BB377219E2}" type="presParOf" srcId="{2F863F33-211E-5F45-806B-479F3441C7DA}" destId="{01D7DFFD-4705-FC4B-856B-559BD44C277A}" srcOrd="2" destOrd="0" presId="urn:microsoft.com/office/officeart/2005/8/layout/arrow2"/>
    <dgm:cxn modelId="{8AD9DEFC-AB54-8240-8026-C96C07BFC940}" type="presParOf" srcId="{2F863F33-211E-5F45-806B-479F3441C7DA}" destId="{4DE56700-0D19-B845-89C5-A6971FD3030E}" srcOrd="3" destOrd="0" presId="urn:microsoft.com/office/officeart/2005/8/layout/arrow2"/>
    <dgm:cxn modelId="{B4C271EC-CCBF-3A47-A40E-0949EEFF0D30}" type="presParOf" srcId="{2F863F33-211E-5F45-806B-479F3441C7DA}" destId="{FB5BDFC4-300D-A344-B6BE-845AB9119DFF}" srcOrd="4" destOrd="0" presId="urn:microsoft.com/office/officeart/2005/8/layout/arrow2"/>
    <dgm:cxn modelId="{A8CCDA7C-14F9-9747-849B-C04C49A4FED4}" type="presParOf" srcId="{2F863F33-211E-5F45-806B-479F3441C7DA}" destId="{2A9F1F61-67A5-104C-B6D7-0A42E209AF26}" srcOrd="5" destOrd="0" presId="urn:microsoft.com/office/officeart/2005/8/layout/arrow2"/>
    <dgm:cxn modelId="{0A760CED-B434-B24B-8483-AABBE439EF97}" type="presParOf" srcId="{2F863F33-211E-5F45-806B-479F3441C7DA}" destId="{3AF79778-A544-5440-A6C8-BF1089C39B06}" srcOrd="6" destOrd="0" presId="urn:microsoft.com/office/officeart/2005/8/layout/arrow2"/>
    <dgm:cxn modelId="{27257751-9191-6145-929F-245E0BFBF740}" type="presParOf" srcId="{2F863F33-211E-5F45-806B-479F3441C7DA}" destId="{5F6F965C-3E7E-F745-ADED-D65E9CF237F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B52F69-DE55-4F4B-BBA3-B8BAF5584D4D}" type="doc">
      <dgm:prSet loTypeId="urn:microsoft.com/office/officeart/2005/8/layout/cycle1" loCatId="cycle" qsTypeId="urn:microsoft.com/office/officeart/2005/8/quickstyle/simple4" qsCatId="simple" csTypeId="urn:microsoft.com/office/officeart/2005/8/colors/accent1_2" csCatId="accent1" phldr="1"/>
      <dgm:spPr/>
      <dgm:t>
        <a:bodyPr/>
        <a:lstStyle/>
        <a:p>
          <a:endParaRPr lang="en-US"/>
        </a:p>
      </dgm:t>
    </dgm:pt>
    <dgm:pt modelId="{B5D1F394-29C9-7145-B34D-F9E37A72DD20}">
      <dgm:prSet phldrT="[Text]" custT="1"/>
      <dgm:spPr/>
      <dgm:t>
        <a:bodyPr/>
        <a:lstStyle/>
        <a:p>
          <a:r>
            <a:rPr lang="en-US" sz="2000" dirty="0" err="1" smtClean="0">
              <a:latin typeface="Calibri" pitchFamily="34" charset="0"/>
              <a:cs typeface="Calibri" pitchFamily="34" charset="0"/>
            </a:rPr>
            <a:t>Devs</a:t>
          </a:r>
          <a:r>
            <a:rPr lang="en-US" sz="2000" dirty="0" smtClean="0">
              <a:latin typeface="Calibri" pitchFamily="34" charset="0"/>
              <a:cs typeface="Calibri" pitchFamily="34" charset="0"/>
            </a:rPr>
            <a:t> select cards they think a </a:t>
          </a:r>
          <a:r>
            <a:rPr lang="en-US" sz="2000" u="sng" dirty="0" smtClean="0">
              <a:latin typeface="Calibri" pitchFamily="34" charset="0"/>
              <a:cs typeface="Calibri" pitchFamily="34" charset="0"/>
            </a:rPr>
            <a:t>pair</a:t>
          </a:r>
          <a:r>
            <a:rPr lang="en-US" sz="2000" u="none" dirty="0" smtClean="0">
              <a:latin typeface="Calibri" pitchFamily="34" charset="0"/>
              <a:cs typeface="Calibri" pitchFamily="34" charset="0"/>
            </a:rPr>
            <a:t> </a:t>
          </a:r>
          <a:r>
            <a:rPr lang="en-US" sz="2000" dirty="0" smtClean="0">
              <a:latin typeface="Calibri" pitchFamily="34" charset="0"/>
              <a:cs typeface="Calibri" pitchFamily="34" charset="0"/>
            </a:rPr>
            <a:t>can get “done” within an iteration</a:t>
          </a:r>
          <a:endParaRPr lang="en-US" sz="2000" dirty="0">
            <a:latin typeface="Calibri" pitchFamily="34" charset="0"/>
            <a:cs typeface="Calibri" pitchFamily="34" charset="0"/>
          </a:endParaRPr>
        </a:p>
      </dgm:t>
    </dgm:pt>
    <dgm:pt modelId="{CE029786-EC5A-4149-87F4-135B7DC137CC}" type="parTrans" cxnId="{8A5BD496-2CC9-CB48-87B5-566ADAF09483}">
      <dgm:prSet/>
      <dgm:spPr/>
      <dgm:t>
        <a:bodyPr/>
        <a:lstStyle/>
        <a:p>
          <a:endParaRPr lang="en-US">
            <a:latin typeface="Calibri" pitchFamily="34" charset="0"/>
            <a:cs typeface="Calibri" pitchFamily="34" charset="0"/>
          </a:endParaRPr>
        </a:p>
      </dgm:t>
    </dgm:pt>
    <dgm:pt modelId="{686C5708-9FDA-C34D-B589-74E467CDF10F}" type="sibTrans" cxnId="{8A5BD496-2CC9-CB48-87B5-566ADAF09483}">
      <dgm:prSet/>
      <dgm:spPr/>
      <dgm:t>
        <a:bodyPr/>
        <a:lstStyle/>
        <a:p>
          <a:endParaRPr lang="en-US">
            <a:latin typeface="Calibri" pitchFamily="34" charset="0"/>
            <a:cs typeface="Calibri" pitchFamily="34" charset="0"/>
          </a:endParaRPr>
        </a:p>
      </dgm:t>
    </dgm:pt>
    <dgm:pt modelId="{ABAACE94-E569-3341-BEE7-34DAB63BF45B}">
      <dgm:prSet phldrT="[Text]" custT="1"/>
      <dgm:spPr/>
      <dgm:t>
        <a:bodyPr/>
        <a:lstStyle/>
        <a:p>
          <a:r>
            <a:rPr lang="en-US" sz="2000" dirty="0" smtClean="0">
              <a:latin typeface="Calibri" pitchFamily="34" charset="0"/>
              <a:cs typeface="Calibri" pitchFamily="34" charset="0"/>
            </a:rPr>
            <a:t>Facilitator tallies up the total (secretly)</a:t>
          </a:r>
          <a:endParaRPr lang="en-US" sz="2000" dirty="0">
            <a:latin typeface="Calibri" pitchFamily="34" charset="0"/>
            <a:cs typeface="Calibri" pitchFamily="34" charset="0"/>
          </a:endParaRPr>
        </a:p>
      </dgm:t>
    </dgm:pt>
    <dgm:pt modelId="{FA4D8151-4375-A94C-8384-0265E99FBFA0}" type="parTrans" cxnId="{C2115181-493A-A249-9D5A-3F109B0CAE29}">
      <dgm:prSet/>
      <dgm:spPr/>
      <dgm:t>
        <a:bodyPr/>
        <a:lstStyle/>
        <a:p>
          <a:endParaRPr lang="en-US">
            <a:latin typeface="Calibri" pitchFamily="34" charset="0"/>
            <a:cs typeface="Calibri" pitchFamily="34" charset="0"/>
          </a:endParaRPr>
        </a:p>
      </dgm:t>
    </dgm:pt>
    <dgm:pt modelId="{FB801350-8D9A-AC4E-8F0A-63A3F0436729}" type="sibTrans" cxnId="{C2115181-493A-A249-9D5A-3F109B0CAE29}">
      <dgm:prSet/>
      <dgm:spPr/>
      <dgm:t>
        <a:bodyPr/>
        <a:lstStyle/>
        <a:p>
          <a:endParaRPr lang="en-US">
            <a:latin typeface="Calibri" pitchFamily="34" charset="0"/>
            <a:cs typeface="Calibri" pitchFamily="34" charset="0"/>
          </a:endParaRPr>
        </a:p>
      </dgm:t>
    </dgm:pt>
    <dgm:pt modelId="{B26611EA-4918-2A4E-A1D3-9750475EE9B2}">
      <dgm:prSet phldrT="[Text]" custT="1"/>
      <dgm:spPr/>
      <dgm:t>
        <a:bodyPr/>
        <a:lstStyle/>
        <a:p>
          <a:r>
            <a:rPr lang="en-US" sz="2000" dirty="0" smtClean="0">
              <a:latin typeface="Calibri" pitchFamily="34" charset="0"/>
              <a:cs typeface="Calibri" pitchFamily="34" charset="0"/>
            </a:rPr>
            <a:t>Facilitator lays out sampling of stories</a:t>
          </a:r>
          <a:endParaRPr lang="en-US" sz="2000" dirty="0">
            <a:latin typeface="Calibri" pitchFamily="34" charset="0"/>
            <a:cs typeface="Calibri" pitchFamily="34" charset="0"/>
          </a:endParaRPr>
        </a:p>
      </dgm:t>
    </dgm:pt>
    <dgm:pt modelId="{4CAE58A0-3F89-CF44-B8C3-7D05E75187EF}" type="parTrans" cxnId="{29AA304C-85A8-5D43-AC9F-B2FC0B60BD22}">
      <dgm:prSet/>
      <dgm:spPr/>
      <dgm:t>
        <a:bodyPr/>
        <a:lstStyle/>
        <a:p>
          <a:endParaRPr lang="en-US">
            <a:latin typeface="Calibri" pitchFamily="34" charset="0"/>
            <a:cs typeface="Calibri" pitchFamily="34" charset="0"/>
          </a:endParaRPr>
        </a:p>
      </dgm:t>
    </dgm:pt>
    <dgm:pt modelId="{9D12FF56-9ED7-5F4A-BBFA-8E8DA269C684}" type="sibTrans" cxnId="{29AA304C-85A8-5D43-AC9F-B2FC0B60BD22}">
      <dgm:prSet/>
      <dgm:spPr/>
      <dgm:t>
        <a:bodyPr/>
        <a:lstStyle/>
        <a:p>
          <a:endParaRPr lang="en-US">
            <a:latin typeface="Calibri" pitchFamily="34" charset="0"/>
            <a:cs typeface="Calibri" pitchFamily="34" charset="0"/>
          </a:endParaRPr>
        </a:p>
      </dgm:t>
    </dgm:pt>
    <dgm:pt modelId="{A59F4909-562F-CA46-A7DB-990F16E71150}" type="pres">
      <dgm:prSet presAssocID="{C1B52F69-DE55-4F4B-BBA3-B8BAF5584D4D}" presName="cycle" presStyleCnt="0">
        <dgm:presLayoutVars>
          <dgm:dir/>
          <dgm:resizeHandles val="exact"/>
        </dgm:presLayoutVars>
      </dgm:prSet>
      <dgm:spPr/>
      <dgm:t>
        <a:bodyPr/>
        <a:lstStyle/>
        <a:p>
          <a:endParaRPr lang="en-US"/>
        </a:p>
      </dgm:t>
    </dgm:pt>
    <dgm:pt modelId="{D6106563-897A-374C-AA13-B37A0F077D06}" type="pres">
      <dgm:prSet presAssocID="{B5D1F394-29C9-7145-B34D-F9E37A72DD20}" presName="dummy" presStyleCnt="0"/>
      <dgm:spPr/>
    </dgm:pt>
    <dgm:pt modelId="{CF04E4C6-4829-3345-B7CA-419AFAD5026D}" type="pres">
      <dgm:prSet presAssocID="{B5D1F394-29C9-7145-B34D-F9E37A72DD20}" presName="node" presStyleLbl="revTx" presStyleIdx="0" presStyleCnt="3" custRadScaleRad="106400" custRadScaleInc="4926">
        <dgm:presLayoutVars>
          <dgm:bulletEnabled val="1"/>
        </dgm:presLayoutVars>
      </dgm:prSet>
      <dgm:spPr/>
      <dgm:t>
        <a:bodyPr/>
        <a:lstStyle/>
        <a:p>
          <a:endParaRPr lang="en-US"/>
        </a:p>
      </dgm:t>
    </dgm:pt>
    <dgm:pt modelId="{AEF29B62-6F63-4D4E-A258-52045D031096}" type="pres">
      <dgm:prSet presAssocID="{686C5708-9FDA-C34D-B589-74E467CDF10F}" presName="sibTrans" presStyleLbl="node1" presStyleIdx="0" presStyleCnt="3"/>
      <dgm:spPr/>
      <dgm:t>
        <a:bodyPr/>
        <a:lstStyle/>
        <a:p>
          <a:endParaRPr lang="en-US"/>
        </a:p>
      </dgm:t>
    </dgm:pt>
    <dgm:pt modelId="{56F472A6-A152-0B4E-9318-20C6478DA8E7}" type="pres">
      <dgm:prSet presAssocID="{ABAACE94-E569-3341-BEE7-34DAB63BF45B}" presName="dummy" presStyleCnt="0"/>
      <dgm:spPr/>
    </dgm:pt>
    <dgm:pt modelId="{E409A82D-CCE3-1543-AF3C-2817E012E20A}" type="pres">
      <dgm:prSet presAssocID="{ABAACE94-E569-3341-BEE7-34DAB63BF45B}" presName="node" presStyleLbl="revTx" presStyleIdx="1" presStyleCnt="3">
        <dgm:presLayoutVars>
          <dgm:bulletEnabled val="1"/>
        </dgm:presLayoutVars>
      </dgm:prSet>
      <dgm:spPr/>
      <dgm:t>
        <a:bodyPr/>
        <a:lstStyle/>
        <a:p>
          <a:endParaRPr lang="en-US"/>
        </a:p>
      </dgm:t>
    </dgm:pt>
    <dgm:pt modelId="{78F66357-1B9E-944E-A44F-D7FF07F93A75}" type="pres">
      <dgm:prSet presAssocID="{FB801350-8D9A-AC4E-8F0A-63A3F0436729}" presName="sibTrans" presStyleLbl="node1" presStyleIdx="1" presStyleCnt="3"/>
      <dgm:spPr/>
      <dgm:t>
        <a:bodyPr/>
        <a:lstStyle/>
        <a:p>
          <a:endParaRPr lang="en-US"/>
        </a:p>
      </dgm:t>
    </dgm:pt>
    <dgm:pt modelId="{2D7FFC60-B601-E744-AAFF-E0C9DF0F126F}" type="pres">
      <dgm:prSet presAssocID="{B26611EA-4918-2A4E-A1D3-9750475EE9B2}" presName="dummy" presStyleCnt="0"/>
      <dgm:spPr/>
    </dgm:pt>
    <dgm:pt modelId="{56D65204-856F-3F44-9797-6CC1E3002A37}" type="pres">
      <dgm:prSet presAssocID="{B26611EA-4918-2A4E-A1D3-9750475EE9B2}" presName="node" presStyleLbl="revTx" presStyleIdx="2" presStyleCnt="3">
        <dgm:presLayoutVars>
          <dgm:bulletEnabled val="1"/>
        </dgm:presLayoutVars>
      </dgm:prSet>
      <dgm:spPr/>
      <dgm:t>
        <a:bodyPr/>
        <a:lstStyle/>
        <a:p>
          <a:endParaRPr lang="en-US"/>
        </a:p>
      </dgm:t>
    </dgm:pt>
    <dgm:pt modelId="{A0B7D020-9CE4-E541-B22E-850F21078D35}" type="pres">
      <dgm:prSet presAssocID="{9D12FF56-9ED7-5F4A-BBFA-8E8DA269C684}" presName="sibTrans" presStyleLbl="node1" presStyleIdx="2" presStyleCnt="3"/>
      <dgm:spPr/>
      <dgm:t>
        <a:bodyPr/>
        <a:lstStyle/>
        <a:p>
          <a:endParaRPr lang="en-US"/>
        </a:p>
      </dgm:t>
    </dgm:pt>
  </dgm:ptLst>
  <dgm:cxnLst>
    <dgm:cxn modelId="{A58C29A0-52EC-3B42-98E7-773AEE0B4AFF}" type="presOf" srcId="{ABAACE94-E569-3341-BEE7-34DAB63BF45B}" destId="{E409A82D-CCE3-1543-AF3C-2817E012E20A}" srcOrd="0" destOrd="0" presId="urn:microsoft.com/office/officeart/2005/8/layout/cycle1"/>
    <dgm:cxn modelId="{9BB282C9-E3C5-D349-A340-80AA60BA5B0E}" type="presOf" srcId="{FB801350-8D9A-AC4E-8F0A-63A3F0436729}" destId="{78F66357-1B9E-944E-A44F-D7FF07F93A75}" srcOrd="0" destOrd="0" presId="urn:microsoft.com/office/officeart/2005/8/layout/cycle1"/>
    <dgm:cxn modelId="{5D238C7E-3C95-7D46-A683-35F2D3A84F19}" type="presOf" srcId="{686C5708-9FDA-C34D-B589-74E467CDF10F}" destId="{AEF29B62-6F63-4D4E-A258-52045D031096}" srcOrd="0" destOrd="0" presId="urn:microsoft.com/office/officeart/2005/8/layout/cycle1"/>
    <dgm:cxn modelId="{8A5BD496-2CC9-CB48-87B5-566ADAF09483}" srcId="{C1B52F69-DE55-4F4B-BBA3-B8BAF5584D4D}" destId="{B5D1F394-29C9-7145-B34D-F9E37A72DD20}" srcOrd="0" destOrd="0" parTransId="{CE029786-EC5A-4149-87F4-135B7DC137CC}" sibTransId="{686C5708-9FDA-C34D-B589-74E467CDF10F}"/>
    <dgm:cxn modelId="{94935408-ECD3-1C4D-A6E7-82E1A91EDAC2}" type="presOf" srcId="{C1B52F69-DE55-4F4B-BBA3-B8BAF5584D4D}" destId="{A59F4909-562F-CA46-A7DB-990F16E71150}" srcOrd="0" destOrd="0" presId="urn:microsoft.com/office/officeart/2005/8/layout/cycle1"/>
    <dgm:cxn modelId="{53B846DC-AF92-7343-824F-61D0D375DFF6}" type="presOf" srcId="{B5D1F394-29C9-7145-B34D-F9E37A72DD20}" destId="{CF04E4C6-4829-3345-B7CA-419AFAD5026D}" srcOrd="0" destOrd="0" presId="urn:microsoft.com/office/officeart/2005/8/layout/cycle1"/>
    <dgm:cxn modelId="{EA122E1E-DBCB-3545-8480-56F579D5C42C}" type="presOf" srcId="{9D12FF56-9ED7-5F4A-BBFA-8E8DA269C684}" destId="{A0B7D020-9CE4-E541-B22E-850F21078D35}" srcOrd="0" destOrd="0" presId="urn:microsoft.com/office/officeart/2005/8/layout/cycle1"/>
    <dgm:cxn modelId="{29AA304C-85A8-5D43-AC9F-B2FC0B60BD22}" srcId="{C1B52F69-DE55-4F4B-BBA3-B8BAF5584D4D}" destId="{B26611EA-4918-2A4E-A1D3-9750475EE9B2}" srcOrd="2" destOrd="0" parTransId="{4CAE58A0-3F89-CF44-B8C3-7D05E75187EF}" sibTransId="{9D12FF56-9ED7-5F4A-BBFA-8E8DA269C684}"/>
    <dgm:cxn modelId="{C2115181-493A-A249-9D5A-3F109B0CAE29}" srcId="{C1B52F69-DE55-4F4B-BBA3-B8BAF5584D4D}" destId="{ABAACE94-E569-3341-BEE7-34DAB63BF45B}" srcOrd="1" destOrd="0" parTransId="{FA4D8151-4375-A94C-8384-0265E99FBFA0}" sibTransId="{FB801350-8D9A-AC4E-8F0A-63A3F0436729}"/>
    <dgm:cxn modelId="{0C97CDC4-8101-BE43-BA06-FAD3281AFB03}" type="presOf" srcId="{B26611EA-4918-2A4E-A1D3-9750475EE9B2}" destId="{56D65204-856F-3F44-9797-6CC1E3002A37}" srcOrd="0" destOrd="0" presId="urn:microsoft.com/office/officeart/2005/8/layout/cycle1"/>
    <dgm:cxn modelId="{1E9095DB-C0D1-1446-92FA-AB8247BE7918}" type="presParOf" srcId="{A59F4909-562F-CA46-A7DB-990F16E71150}" destId="{D6106563-897A-374C-AA13-B37A0F077D06}" srcOrd="0" destOrd="0" presId="urn:microsoft.com/office/officeart/2005/8/layout/cycle1"/>
    <dgm:cxn modelId="{A073451B-A94A-A040-B03F-FA9A00531C21}" type="presParOf" srcId="{A59F4909-562F-CA46-A7DB-990F16E71150}" destId="{CF04E4C6-4829-3345-B7CA-419AFAD5026D}" srcOrd="1" destOrd="0" presId="urn:microsoft.com/office/officeart/2005/8/layout/cycle1"/>
    <dgm:cxn modelId="{8B88DFB4-EA66-BA4C-B0B1-2C099B8B099B}" type="presParOf" srcId="{A59F4909-562F-CA46-A7DB-990F16E71150}" destId="{AEF29B62-6F63-4D4E-A258-52045D031096}" srcOrd="2" destOrd="0" presId="urn:microsoft.com/office/officeart/2005/8/layout/cycle1"/>
    <dgm:cxn modelId="{B744EDEA-2423-5841-839C-0BEFDD41BFB1}" type="presParOf" srcId="{A59F4909-562F-CA46-A7DB-990F16E71150}" destId="{56F472A6-A152-0B4E-9318-20C6478DA8E7}" srcOrd="3" destOrd="0" presId="urn:microsoft.com/office/officeart/2005/8/layout/cycle1"/>
    <dgm:cxn modelId="{4EED727D-48DB-AD4C-9BA2-5D3DED82A887}" type="presParOf" srcId="{A59F4909-562F-CA46-A7DB-990F16E71150}" destId="{E409A82D-CCE3-1543-AF3C-2817E012E20A}" srcOrd="4" destOrd="0" presId="urn:microsoft.com/office/officeart/2005/8/layout/cycle1"/>
    <dgm:cxn modelId="{D027397C-F222-2044-8178-D14D5DCC862A}" type="presParOf" srcId="{A59F4909-562F-CA46-A7DB-990F16E71150}" destId="{78F66357-1B9E-944E-A44F-D7FF07F93A75}" srcOrd="5" destOrd="0" presId="urn:microsoft.com/office/officeart/2005/8/layout/cycle1"/>
    <dgm:cxn modelId="{1CBBE373-68CA-5242-9C3E-62F6ADB67901}" type="presParOf" srcId="{A59F4909-562F-CA46-A7DB-990F16E71150}" destId="{2D7FFC60-B601-E744-AAFF-E0C9DF0F126F}" srcOrd="6" destOrd="0" presId="urn:microsoft.com/office/officeart/2005/8/layout/cycle1"/>
    <dgm:cxn modelId="{7FB3E716-62BF-F84C-8571-99AB8A7CC0DA}" type="presParOf" srcId="{A59F4909-562F-CA46-A7DB-990F16E71150}" destId="{56D65204-856F-3F44-9797-6CC1E3002A37}" srcOrd="7" destOrd="0" presId="urn:microsoft.com/office/officeart/2005/8/layout/cycle1"/>
    <dgm:cxn modelId="{6D0C671E-6A08-4843-9729-8D0A20C8058E}" type="presParOf" srcId="{A59F4909-562F-CA46-A7DB-990F16E71150}" destId="{A0B7D020-9CE4-E541-B22E-850F21078D35}" srcOrd="8"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FE7E-0871-4F68-8C8F-E2EDA3C59B5A}" type="doc">
      <dgm:prSet loTypeId="urn:microsoft.com/office/officeart/2005/8/layout/radial4" loCatId="relationship" qsTypeId="urn:microsoft.com/office/officeart/2005/8/quickstyle/simple1" qsCatId="simple" csTypeId="urn:microsoft.com/office/officeart/2005/8/colors/accent6_2" csCatId="accent6" phldr="1"/>
      <dgm:spPr/>
      <dgm:t>
        <a:bodyPr/>
        <a:lstStyle/>
        <a:p>
          <a:endParaRPr lang="en-US"/>
        </a:p>
      </dgm:t>
    </dgm:pt>
    <dgm:pt modelId="{D8C9CA20-8719-4B4D-948E-69DC15FDE113}">
      <dgm:prSet phldrT="[Text]"/>
      <dgm:spPr/>
      <dgm:t>
        <a:bodyPr/>
        <a:lstStyle/>
        <a:p>
          <a:r>
            <a:rPr lang="en-US" dirty="0" smtClean="0"/>
            <a:t>Release Planning</a:t>
          </a:r>
          <a:endParaRPr lang="en-US" dirty="0"/>
        </a:p>
      </dgm:t>
    </dgm:pt>
    <dgm:pt modelId="{553D7C06-2222-4E08-B048-259403D4E1A2}" type="parTrans" cxnId="{FFB5341F-0A4A-4161-87D7-50F9CCBB0BCD}">
      <dgm:prSet/>
      <dgm:spPr/>
      <dgm:t>
        <a:bodyPr/>
        <a:lstStyle/>
        <a:p>
          <a:endParaRPr lang="en-US"/>
        </a:p>
      </dgm:t>
    </dgm:pt>
    <dgm:pt modelId="{8F73A453-915E-4E1E-8F9C-BC444AFDFE9D}" type="sibTrans" cxnId="{FFB5341F-0A4A-4161-87D7-50F9CCBB0BCD}">
      <dgm:prSet/>
      <dgm:spPr/>
      <dgm:t>
        <a:bodyPr/>
        <a:lstStyle/>
        <a:p>
          <a:endParaRPr lang="en-US"/>
        </a:p>
      </dgm:t>
    </dgm:pt>
    <dgm:pt modelId="{1FFAA958-2692-4B39-B496-7428A8677919}">
      <dgm:prSet phldrT="[Text]"/>
      <dgm:spPr/>
      <dgm:t>
        <a:bodyPr/>
        <a:lstStyle/>
        <a:p>
          <a:r>
            <a:rPr lang="en-US" dirty="0" smtClean="0"/>
            <a:t>Development Capacity (Velocity)</a:t>
          </a:r>
          <a:endParaRPr lang="en-US" dirty="0"/>
        </a:p>
      </dgm:t>
    </dgm:pt>
    <dgm:pt modelId="{FB1EBE62-B225-4418-A5BD-0CF09ACB17FD}" type="parTrans" cxnId="{1D491BE6-802D-45A3-A8CC-D2F1462217D6}">
      <dgm:prSet/>
      <dgm:spPr/>
      <dgm:t>
        <a:bodyPr/>
        <a:lstStyle/>
        <a:p>
          <a:endParaRPr lang="en-US"/>
        </a:p>
      </dgm:t>
    </dgm:pt>
    <dgm:pt modelId="{DA1B8D22-AA17-41FA-93CC-5C31B6F338EC}" type="sibTrans" cxnId="{1D491BE6-802D-45A3-A8CC-D2F1462217D6}">
      <dgm:prSet/>
      <dgm:spPr/>
      <dgm:t>
        <a:bodyPr/>
        <a:lstStyle/>
        <a:p>
          <a:endParaRPr lang="en-US"/>
        </a:p>
      </dgm:t>
    </dgm:pt>
    <dgm:pt modelId="{0F3BD7C9-E877-40DE-B5FB-57617AE4106B}">
      <dgm:prSet phldrT="[Text]"/>
      <dgm:spPr/>
      <dgm:t>
        <a:bodyPr/>
        <a:lstStyle/>
        <a:p>
          <a:r>
            <a:rPr lang="en-US" dirty="0" smtClean="0"/>
            <a:t>Release Success Criteria</a:t>
          </a:r>
          <a:endParaRPr lang="en-US" dirty="0"/>
        </a:p>
      </dgm:t>
    </dgm:pt>
    <dgm:pt modelId="{4A0741D4-58A6-4112-BE4F-8A1C9D58077E}" type="parTrans" cxnId="{5EB957E0-8AF0-486F-8A26-FADB1E9994E7}">
      <dgm:prSet/>
      <dgm:spPr/>
      <dgm:t>
        <a:bodyPr/>
        <a:lstStyle/>
        <a:p>
          <a:endParaRPr lang="en-US"/>
        </a:p>
      </dgm:t>
    </dgm:pt>
    <dgm:pt modelId="{7CBA15A8-24F6-4D33-9154-3BF7596D5A84}" type="sibTrans" cxnId="{5EB957E0-8AF0-486F-8A26-FADB1E9994E7}">
      <dgm:prSet/>
      <dgm:spPr/>
      <dgm:t>
        <a:bodyPr/>
        <a:lstStyle/>
        <a:p>
          <a:endParaRPr lang="en-US"/>
        </a:p>
      </dgm:t>
    </dgm:pt>
    <dgm:pt modelId="{8F9ABADC-29A9-4D2D-AA12-479203747C75}">
      <dgm:prSet phldrT="[Text]"/>
      <dgm:spPr/>
      <dgm:t>
        <a:bodyPr/>
        <a:lstStyle/>
        <a:p>
          <a:r>
            <a:rPr lang="en-US" dirty="0" smtClean="0"/>
            <a:t>Master Story List</a:t>
          </a:r>
          <a:endParaRPr lang="en-US" dirty="0"/>
        </a:p>
      </dgm:t>
    </dgm:pt>
    <dgm:pt modelId="{1FB8E732-90A2-453B-AA13-C472BC17D40F}" type="parTrans" cxnId="{54C7D5EC-E0A2-467E-A968-9169E9071BAB}">
      <dgm:prSet/>
      <dgm:spPr/>
      <dgm:t>
        <a:bodyPr/>
        <a:lstStyle/>
        <a:p>
          <a:endParaRPr lang="en-US"/>
        </a:p>
      </dgm:t>
    </dgm:pt>
    <dgm:pt modelId="{DFF55309-4CFE-49E9-BB14-D6E378A76D02}" type="sibTrans" cxnId="{54C7D5EC-E0A2-467E-A968-9169E9071BAB}">
      <dgm:prSet/>
      <dgm:spPr/>
      <dgm:t>
        <a:bodyPr/>
        <a:lstStyle/>
        <a:p>
          <a:endParaRPr lang="en-US"/>
        </a:p>
      </dgm:t>
    </dgm:pt>
    <dgm:pt modelId="{AA16A4E6-E4A4-4795-A864-DA91714FB691}">
      <dgm:prSet phldrT="[Text]"/>
      <dgm:spPr/>
      <dgm:t>
        <a:bodyPr/>
        <a:lstStyle/>
        <a:p>
          <a:r>
            <a:rPr lang="en-US" dirty="0" smtClean="0"/>
            <a:t>Release Constraints</a:t>
          </a:r>
          <a:endParaRPr lang="en-US" dirty="0"/>
        </a:p>
      </dgm:t>
    </dgm:pt>
    <dgm:pt modelId="{FF811326-2507-48AF-9D5C-816F4189A1C7}" type="parTrans" cxnId="{B3884D76-1EFF-461F-9BEE-41FF3B212FEE}">
      <dgm:prSet/>
      <dgm:spPr/>
      <dgm:t>
        <a:bodyPr/>
        <a:lstStyle/>
        <a:p>
          <a:endParaRPr lang="en-US"/>
        </a:p>
      </dgm:t>
    </dgm:pt>
    <dgm:pt modelId="{F70EE4F4-F05C-4549-B878-7BE9DAB6A646}" type="sibTrans" cxnId="{B3884D76-1EFF-461F-9BEE-41FF3B212FEE}">
      <dgm:prSet/>
      <dgm:spPr/>
      <dgm:t>
        <a:bodyPr/>
        <a:lstStyle/>
        <a:p>
          <a:endParaRPr lang="en-US"/>
        </a:p>
      </dgm:t>
    </dgm:pt>
    <dgm:pt modelId="{CA3D83D9-AAB0-4980-967B-E87B4620FA4F}">
      <dgm:prSet phldrT="[Text]"/>
      <dgm:spPr/>
      <dgm:t>
        <a:bodyPr/>
        <a:lstStyle/>
        <a:p>
          <a:r>
            <a:rPr lang="en-US" dirty="0" smtClean="0"/>
            <a:t>Dependencies</a:t>
          </a:r>
          <a:endParaRPr lang="en-US" dirty="0"/>
        </a:p>
      </dgm:t>
    </dgm:pt>
    <dgm:pt modelId="{8E609EE0-0609-485C-9481-FF95609103B4}" type="parTrans" cxnId="{441D06E2-0306-4EBC-865A-41D728A91E35}">
      <dgm:prSet/>
      <dgm:spPr/>
      <dgm:t>
        <a:bodyPr/>
        <a:lstStyle/>
        <a:p>
          <a:endParaRPr lang="en-AU"/>
        </a:p>
      </dgm:t>
    </dgm:pt>
    <dgm:pt modelId="{2CE6B226-53B3-4161-BE12-6B485E804168}" type="sibTrans" cxnId="{441D06E2-0306-4EBC-865A-41D728A91E35}">
      <dgm:prSet/>
      <dgm:spPr/>
      <dgm:t>
        <a:bodyPr/>
        <a:lstStyle/>
        <a:p>
          <a:endParaRPr lang="en-AU"/>
        </a:p>
      </dgm:t>
    </dgm:pt>
    <dgm:pt modelId="{5A7C1802-256D-834A-801A-5BCE49B12432}">
      <dgm:prSet phldrT="[Text]"/>
      <dgm:spPr/>
      <dgm:t>
        <a:bodyPr/>
        <a:lstStyle/>
        <a:p>
          <a:r>
            <a:rPr lang="en-US" dirty="0" smtClean="0"/>
            <a:t>High level tech architecture</a:t>
          </a:r>
          <a:endParaRPr lang="en-US" dirty="0"/>
        </a:p>
      </dgm:t>
    </dgm:pt>
    <dgm:pt modelId="{B75B0443-8DBF-BD42-B792-977C389DBCAD}" type="parTrans" cxnId="{BB59007E-3D48-3B44-B956-471FFCF346D2}">
      <dgm:prSet/>
      <dgm:spPr/>
      <dgm:t>
        <a:bodyPr/>
        <a:lstStyle/>
        <a:p>
          <a:endParaRPr lang="en-US"/>
        </a:p>
      </dgm:t>
    </dgm:pt>
    <dgm:pt modelId="{FF3B22B3-3BC5-9047-9C0E-1AFC7D6A34A8}" type="sibTrans" cxnId="{BB59007E-3D48-3B44-B956-471FFCF346D2}">
      <dgm:prSet/>
      <dgm:spPr/>
      <dgm:t>
        <a:bodyPr/>
        <a:lstStyle/>
        <a:p>
          <a:endParaRPr lang="en-US"/>
        </a:p>
      </dgm:t>
    </dgm:pt>
    <dgm:pt modelId="{F8B062C2-A641-734D-B0FE-89D2AE137699}">
      <dgm:prSet phldrT="[Text]"/>
      <dgm:spPr/>
      <dgm:t>
        <a:bodyPr/>
        <a:lstStyle/>
        <a:p>
          <a:r>
            <a:rPr lang="en-US" dirty="0" smtClean="0"/>
            <a:t>Cross Functional Requirements</a:t>
          </a:r>
          <a:endParaRPr lang="en-US" dirty="0"/>
        </a:p>
      </dgm:t>
    </dgm:pt>
    <dgm:pt modelId="{70C62F92-798F-B94A-9E8B-5E8980778F14}" type="parTrans" cxnId="{203A01B3-BE46-B249-BF89-E86D69A061FC}">
      <dgm:prSet/>
      <dgm:spPr/>
      <dgm:t>
        <a:bodyPr/>
        <a:lstStyle/>
        <a:p>
          <a:endParaRPr lang="en-US"/>
        </a:p>
      </dgm:t>
    </dgm:pt>
    <dgm:pt modelId="{2EF83453-092E-BD4A-811C-6CFEC37B0356}" type="sibTrans" cxnId="{203A01B3-BE46-B249-BF89-E86D69A061FC}">
      <dgm:prSet/>
      <dgm:spPr/>
      <dgm:t>
        <a:bodyPr/>
        <a:lstStyle/>
        <a:p>
          <a:endParaRPr lang="en-US"/>
        </a:p>
      </dgm:t>
    </dgm:pt>
    <dgm:pt modelId="{BAF62429-799E-406A-BBE8-4B2D787BA15E}" type="pres">
      <dgm:prSet presAssocID="{DCFCFE7E-0871-4F68-8C8F-E2EDA3C59B5A}" presName="cycle" presStyleCnt="0">
        <dgm:presLayoutVars>
          <dgm:chMax val="1"/>
          <dgm:dir/>
          <dgm:animLvl val="ctr"/>
          <dgm:resizeHandles val="exact"/>
        </dgm:presLayoutVars>
      </dgm:prSet>
      <dgm:spPr/>
      <dgm:t>
        <a:bodyPr/>
        <a:lstStyle/>
        <a:p>
          <a:endParaRPr lang="en-US"/>
        </a:p>
      </dgm:t>
    </dgm:pt>
    <dgm:pt modelId="{F3B72385-66F3-4900-9746-B7BD8E7E2084}" type="pres">
      <dgm:prSet presAssocID="{D8C9CA20-8719-4B4D-948E-69DC15FDE113}" presName="centerShape" presStyleLbl="node0" presStyleIdx="0" presStyleCnt="1"/>
      <dgm:spPr/>
      <dgm:t>
        <a:bodyPr/>
        <a:lstStyle/>
        <a:p>
          <a:endParaRPr lang="en-US"/>
        </a:p>
      </dgm:t>
    </dgm:pt>
    <dgm:pt modelId="{0B3A26B6-E6DF-4EA8-A839-AADCB9C0AA0C}" type="pres">
      <dgm:prSet presAssocID="{FB1EBE62-B225-4418-A5BD-0CF09ACB17FD}" presName="parTrans" presStyleLbl="bgSibTrans2D1" presStyleIdx="0" presStyleCnt="7"/>
      <dgm:spPr/>
      <dgm:t>
        <a:bodyPr/>
        <a:lstStyle/>
        <a:p>
          <a:endParaRPr lang="en-US"/>
        </a:p>
      </dgm:t>
    </dgm:pt>
    <dgm:pt modelId="{E00BFA3D-59B1-4A0E-A696-5E2D91C79D42}" type="pres">
      <dgm:prSet presAssocID="{1FFAA958-2692-4B39-B496-7428A8677919}" presName="node" presStyleLbl="node1" presStyleIdx="0" presStyleCnt="7">
        <dgm:presLayoutVars>
          <dgm:bulletEnabled val="1"/>
        </dgm:presLayoutVars>
      </dgm:prSet>
      <dgm:spPr/>
      <dgm:t>
        <a:bodyPr/>
        <a:lstStyle/>
        <a:p>
          <a:endParaRPr lang="en-US"/>
        </a:p>
      </dgm:t>
    </dgm:pt>
    <dgm:pt modelId="{E6193D27-AF5C-45FE-B966-B596D6490015}" type="pres">
      <dgm:prSet presAssocID="{4A0741D4-58A6-4112-BE4F-8A1C9D58077E}" presName="parTrans" presStyleLbl="bgSibTrans2D1" presStyleIdx="1" presStyleCnt="7"/>
      <dgm:spPr/>
      <dgm:t>
        <a:bodyPr/>
        <a:lstStyle/>
        <a:p>
          <a:endParaRPr lang="en-US"/>
        </a:p>
      </dgm:t>
    </dgm:pt>
    <dgm:pt modelId="{84E0F912-16A0-4952-BF2D-070116CF83A8}" type="pres">
      <dgm:prSet presAssocID="{0F3BD7C9-E877-40DE-B5FB-57617AE4106B}" presName="node" presStyleLbl="node1" presStyleIdx="1" presStyleCnt="7">
        <dgm:presLayoutVars>
          <dgm:bulletEnabled val="1"/>
        </dgm:presLayoutVars>
      </dgm:prSet>
      <dgm:spPr/>
      <dgm:t>
        <a:bodyPr/>
        <a:lstStyle/>
        <a:p>
          <a:endParaRPr lang="en-US"/>
        </a:p>
      </dgm:t>
    </dgm:pt>
    <dgm:pt modelId="{6EA4297C-3603-4777-9EAC-5EBFE940B6DE}" type="pres">
      <dgm:prSet presAssocID="{1FB8E732-90A2-453B-AA13-C472BC17D40F}" presName="parTrans" presStyleLbl="bgSibTrans2D1" presStyleIdx="2" presStyleCnt="7"/>
      <dgm:spPr/>
      <dgm:t>
        <a:bodyPr/>
        <a:lstStyle/>
        <a:p>
          <a:endParaRPr lang="en-US"/>
        </a:p>
      </dgm:t>
    </dgm:pt>
    <dgm:pt modelId="{2942B9EA-B5E3-4962-8FAF-9C8189CE9F38}" type="pres">
      <dgm:prSet presAssocID="{8F9ABADC-29A9-4D2D-AA12-479203747C75}" presName="node" presStyleLbl="node1" presStyleIdx="2" presStyleCnt="7">
        <dgm:presLayoutVars>
          <dgm:bulletEnabled val="1"/>
        </dgm:presLayoutVars>
      </dgm:prSet>
      <dgm:spPr/>
      <dgm:t>
        <a:bodyPr/>
        <a:lstStyle/>
        <a:p>
          <a:endParaRPr lang="en-US"/>
        </a:p>
      </dgm:t>
    </dgm:pt>
    <dgm:pt modelId="{128AE0D5-BB52-4C63-9761-29A36C6C80D3}" type="pres">
      <dgm:prSet presAssocID="{FF811326-2507-48AF-9D5C-816F4189A1C7}" presName="parTrans" presStyleLbl="bgSibTrans2D1" presStyleIdx="3" presStyleCnt="7"/>
      <dgm:spPr/>
      <dgm:t>
        <a:bodyPr/>
        <a:lstStyle/>
        <a:p>
          <a:endParaRPr lang="en-US"/>
        </a:p>
      </dgm:t>
    </dgm:pt>
    <dgm:pt modelId="{5A76C602-0F66-4F7C-9928-A44B30174DC0}" type="pres">
      <dgm:prSet presAssocID="{AA16A4E6-E4A4-4795-A864-DA91714FB691}" presName="node" presStyleLbl="node1" presStyleIdx="3" presStyleCnt="7">
        <dgm:presLayoutVars>
          <dgm:bulletEnabled val="1"/>
        </dgm:presLayoutVars>
      </dgm:prSet>
      <dgm:spPr/>
      <dgm:t>
        <a:bodyPr/>
        <a:lstStyle/>
        <a:p>
          <a:endParaRPr lang="en-US"/>
        </a:p>
      </dgm:t>
    </dgm:pt>
    <dgm:pt modelId="{7CB89112-9D0B-419B-92AA-66E323C05E09}" type="pres">
      <dgm:prSet presAssocID="{8E609EE0-0609-485C-9481-FF95609103B4}" presName="parTrans" presStyleLbl="bgSibTrans2D1" presStyleIdx="4" presStyleCnt="7"/>
      <dgm:spPr/>
      <dgm:t>
        <a:bodyPr/>
        <a:lstStyle/>
        <a:p>
          <a:endParaRPr lang="en-AU"/>
        </a:p>
      </dgm:t>
    </dgm:pt>
    <dgm:pt modelId="{51CF050F-619A-4668-96E6-02D6D33F283E}" type="pres">
      <dgm:prSet presAssocID="{CA3D83D9-AAB0-4980-967B-E87B4620FA4F}" presName="node" presStyleLbl="node1" presStyleIdx="4" presStyleCnt="7">
        <dgm:presLayoutVars>
          <dgm:bulletEnabled val="1"/>
        </dgm:presLayoutVars>
      </dgm:prSet>
      <dgm:spPr/>
      <dgm:t>
        <a:bodyPr/>
        <a:lstStyle/>
        <a:p>
          <a:endParaRPr lang="en-AU"/>
        </a:p>
      </dgm:t>
    </dgm:pt>
    <dgm:pt modelId="{9B9CD70D-43BE-9F4A-B442-D163281370FF}" type="pres">
      <dgm:prSet presAssocID="{B75B0443-8DBF-BD42-B792-977C389DBCAD}" presName="parTrans" presStyleLbl="bgSibTrans2D1" presStyleIdx="5" presStyleCnt="7"/>
      <dgm:spPr/>
      <dgm:t>
        <a:bodyPr/>
        <a:lstStyle/>
        <a:p>
          <a:endParaRPr lang="en-US"/>
        </a:p>
      </dgm:t>
    </dgm:pt>
    <dgm:pt modelId="{04ADCBA9-CC3D-1B4C-9452-225CD6C0CEA2}" type="pres">
      <dgm:prSet presAssocID="{5A7C1802-256D-834A-801A-5BCE49B12432}" presName="node" presStyleLbl="node1" presStyleIdx="5" presStyleCnt="7">
        <dgm:presLayoutVars>
          <dgm:bulletEnabled val="1"/>
        </dgm:presLayoutVars>
      </dgm:prSet>
      <dgm:spPr/>
      <dgm:t>
        <a:bodyPr/>
        <a:lstStyle/>
        <a:p>
          <a:endParaRPr lang="en-US"/>
        </a:p>
      </dgm:t>
    </dgm:pt>
    <dgm:pt modelId="{AA900F43-2299-604A-975B-017033491A83}" type="pres">
      <dgm:prSet presAssocID="{70C62F92-798F-B94A-9E8B-5E8980778F14}" presName="parTrans" presStyleLbl="bgSibTrans2D1" presStyleIdx="6" presStyleCnt="7"/>
      <dgm:spPr/>
      <dgm:t>
        <a:bodyPr/>
        <a:lstStyle/>
        <a:p>
          <a:endParaRPr lang="en-US"/>
        </a:p>
      </dgm:t>
    </dgm:pt>
    <dgm:pt modelId="{DDBE8D30-D51A-574A-82AE-AFABA422487C}" type="pres">
      <dgm:prSet presAssocID="{F8B062C2-A641-734D-B0FE-89D2AE137699}" presName="node" presStyleLbl="node1" presStyleIdx="6" presStyleCnt="7">
        <dgm:presLayoutVars>
          <dgm:bulletEnabled val="1"/>
        </dgm:presLayoutVars>
      </dgm:prSet>
      <dgm:spPr/>
      <dgm:t>
        <a:bodyPr/>
        <a:lstStyle/>
        <a:p>
          <a:endParaRPr lang="en-US"/>
        </a:p>
      </dgm:t>
    </dgm:pt>
  </dgm:ptLst>
  <dgm:cxnLst>
    <dgm:cxn modelId="{A826610B-0C1D-FE49-9671-D065095BBC50}" type="presOf" srcId="{D8C9CA20-8719-4B4D-948E-69DC15FDE113}" destId="{F3B72385-66F3-4900-9746-B7BD8E7E2084}" srcOrd="0" destOrd="0" presId="urn:microsoft.com/office/officeart/2005/8/layout/radial4"/>
    <dgm:cxn modelId="{441D06E2-0306-4EBC-865A-41D728A91E35}" srcId="{D8C9CA20-8719-4B4D-948E-69DC15FDE113}" destId="{CA3D83D9-AAB0-4980-967B-E87B4620FA4F}" srcOrd="4" destOrd="0" parTransId="{8E609EE0-0609-485C-9481-FF95609103B4}" sibTransId="{2CE6B226-53B3-4161-BE12-6B485E804168}"/>
    <dgm:cxn modelId="{D719B964-22F0-A64F-AAF7-02DAA741604A}" type="presOf" srcId="{1FFAA958-2692-4B39-B496-7428A8677919}" destId="{E00BFA3D-59B1-4A0E-A696-5E2D91C79D42}" srcOrd="0" destOrd="0" presId="urn:microsoft.com/office/officeart/2005/8/layout/radial4"/>
    <dgm:cxn modelId="{277F8855-B3F1-E342-8345-DDAC813932D4}" type="presOf" srcId="{FB1EBE62-B225-4418-A5BD-0CF09ACB17FD}" destId="{0B3A26B6-E6DF-4EA8-A839-AADCB9C0AA0C}" srcOrd="0" destOrd="0" presId="urn:microsoft.com/office/officeart/2005/8/layout/radial4"/>
    <dgm:cxn modelId="{35280397-EB89-0C42-BEC8-094077F4A74B}" type="presOf" srcId="{5A7C1802-256D-834A-801A-5BCE49B12432}" destId="{04ADCBA9-CC3D-1B4C-9452-225CD6C0CEA2}" srcOrd="0" destOrd="0" presId="urn:microsoft.com/office/officeart/2005/8/layout/radial4"/>
    <dgm:cxn modelId="{188A032B-C7C4-FD4D-B858-7BA6AF4DA202}" type="presOf" srcId="{70C62F92-798F-B94A-9E8B-5E8980778F14}" destId="{AA900F43-2299-604A-975B-017033491A83}" srcOrd="0" destOrd="0" presId="urn:microsoft.com/office/officeart/2005/8/layout/radial4"/>
    <dgm:cxn modelId="{EF6FED13-4185-DF41-B5C5-5F94FD12DFE1}" type="presOf" srcId="{1FB8E732-90A2-453B-AA13-C472BC17D40F}" destId="{6EA4297C-3603-4777-9EAC-5EBFE940B6DE}" srcOrd="0" destOrd="0" presId="urn:microsoft.com/office/officeart/2005/8/layout/radial4"/>
    <dgm:cxn modelId="{5A2BB009-0B5F-3C47-8C89-E48A9D498A7E}" type="presOf" srcId="{8F9ABADC-29A9-4D2D-AA12-479203747C75}" destId="{2942B9EA-B5E3-4962-8FAF-9C8189CE9F38}" srcOrd="0" destOrd="0" presId="urn:microsoft.com/office/officeart/2005/8/layout/radial4"/>
    <dgm:cxn modelId="{38BD0945-DD73-5340-B618-5EE3FB7486EA}" type="presOf" srcId="{FF811326-2507-48AF-9D5C-816F4189A1C7}" destId="{128AE0D5-BB52-4C63-9761-29A36C6C80D3}" srcOrd="0" destOrd="0" presId="urn:microsoft.com/office/officeart/2005/8/layout/radial4"/>
    <dgm:cxn modelId="{86603C88-0F9D-9941-9A13-6B5AB5BA02BF}" type="presOf" srcId="{F8B062C2-A641-734D-B0FE-89D2AE137699}" destId="{DDBE8D30-D51A-574A-82AE-AFABA422487C}" srcOrd="0" destOrd="0" presId="urn:microsoft.com/office/officeart/2005/8/layout/radial4"/>
    <dgm:cxn modelId="{BB59007E-3D48-3B44-B956-471FFCF346D2}" srcId="{D8C9CA20-8719-4B4D-948E-69DC15FDE113}" destId="{5A7C1802-256D-834A-801A-5BCE49B12432}" srcOrd="5" destOrd="0" parTransId="{B75B0443-8DBF-BD42-B792-977C389DBCAD}" sibTransId="{FF3B22B3-3BC5-9047-9C0E-1AFC7D6A34A8}"/>
    <dgm:cxn modelId="{54C7D5EC-E0A2-467E-A968-9169E9071BAB}" srcId="{D8C9CA20-8719-4B4D-948E-69DC15FDE113}" destId="{8F9ABADC-29A9-4D2D-AA12-479203747C75}" srcOrd="2" destOrd="0" parTransId="{1FB8E732-90A2-453B-AA13-C472BC17D40F}" sibTransId="{DFF55309-4CFE-49E9-BB14-D6E378A76D02}"/>
    <dgm:cxn modelId="{1D491BE6-802D-45A3-A8CC-D2F1462217D6}" srcId="{D8C9CA20-8719-4B4D-948E-69DC15FDE113}" destId="{1FFAA958-2692-4B39-B496-7428A8677919}" srcOrd="0" destOrd="0" parTransId="{FB1EBE62-B225-4418-A5BD-0CF09ACB17FD}" sibTransId="{DA1B8D22-AA17-41FA-93CC-5C31B6F338EC}"/>
    <dgm:cxn modelId="{B3884D76-1EFF-461F-9BEE-41FF3B212FEE}" srcId="{D8C9CA20-8719-4B4D-948E-69DC15FDE113}" destId="{AA16A4E6-E4A4-4795-A864-DA91714FB691}" srcOrd="3" destOrd="0" parTransId="{FF811326-2507-48AF-9D5C-816F4189A1C7}" sibTransId="{F70EE4F4-F05C-4549-B878-7BE9DAB6A646}"/>
    <dgm:cxn modelId="{203A01B3-BE46-B249-BF89-E86D69A061FC}" srcId="{D8C9CA20-8719-4B4D-948E-69DC15FDE113}" destId="{F8B062C2-A641-734D-B0FE-89D2AE137699}" srcOrd="6" destOrd="0" parTransId="{70C62F92-798F-B94A-9E8B-5E8980778F14}" sibTransId="{2EF83453-092E-BD4A-811C-6CFEC37B0356}"/>
    <dgm:cxn modelId="{375512A0-4B78-E94B-8B06-B5914D195912}" type="presOf" srcId="{8E609EE0-0609-485C-9481-FF95609103B4}" destId="{7CB89112-9D0B-419B-92AA-66E323C05E09}" srcOrd="0" destOrd="0" presId="urn:microsoft.com/office/officeart/2005/8/layout/radial4"/>
    <dgm:cxn modelId="{7C7EBA6F-0F4F-7243-AAB4-C35C3CCEE4C4}" type="presOf" srcId="{DCFCFE7E-0871-4F68-8C8F-E2EDA3C59B5A}" destId="{BAF62429-799E-406A-BBE8-4B2D787BA15E}" srcOrd="0" destOrd="0" presId="urn:microsoft.com/office/officeart/2005/8/layout/radial4"/>
    <dgm:cxn modelId="{D4A96583-63B2-9541-850A-C0D813226BC6}" type="presOf" srcId="{AA16A4E6-E4A4-4795-A864-DA91714FB691}" destId="{5A76C602-0F66-4F7C-9928-A44B30174DC0}" srcOrd="0" destOrd="0" presId="urn:microsoft.com/office/officeart/2005/8/layout/radial4"/>
    <dgm:cxn modelId="{FFB5341F-0A4A-4161-87D7-50F9CCBB0BCD}" srcId="{DCFCFE7E-0871-4F68-8C8F-E2EDA3C59B5A}" destId="{D8C9CA20-8719-4B4D-948E-69DC15FDE113}" srcOrd="0" destOrd="0" parTransId="{553D7C06-2222-4E08-B048-259403D4E1A2}" sibTransId="{8F73A453-915E-4E1E-8F9C-BC444AFDFE9D}"/>
    <dgm:cxn modelId="{3B714362-3A87-7841-A233-E2E1AF40141C}" type="presOf" srcId="{CA3D83D9-AAB0-4980-967B-E87B4620FA4F}" destId="{51CF050F-619A-4668-96E6-02D6D33F283E}" srcOrd="0" destOrd="0" presId="urn:microsoft.com/office/officeart/2005/8/layout/radial4"/>
    <dgm:cxn modelId="{CF417D56-7B4A-5849-BF50-F6A0CAEEC1A1}" type="presOf" srcId="{B75B0443-8DBF-BD42-B792-977C389DBCAD}" destId="{9B9CD70D-43BE-9F4A-B442-D163281370FF}" srcOrd="0" destOrd="0" presId="urn:microsoft.com/office/officeart/2005/8/layout/radial4"/>
    <dgm:cxn modelId="{6184F757-F6C7-B14F-A71F-8B4E907BC549}" type="presOf" srcId="{0F3BD7C9-E877-40DE-B5FB-57617AE4106B}" destId="{84E0F912-16A0-4952-BF2D-070116CF83A8}" srcOrd="0" destOrd="0" presId="urn:microsoft.com/office/officeart/2005/8/layout/radial4"/>
    <dgm:cxn modelId="{A35A67C5-FD6B-9C48-ACC1-8710E9B89971}" type="presOf" srcId="{4A0741D4-58A6-4112-BE4F-8A1C9D58077E}" destId="{E6193D27-AF5C-45FE-B966-B596D6490015}" srcOrd="0" destOrd="0" presId="urn:microsoft.com/office/officeart/2005/8/layout/radial4"/>
    <dgm:cxn modelId="{5EB957E0-8AF0-486F-8A26-FADB1E9994E7}" srcId="{D8C9CA20-8719-4B4D-948E-69DC15FDE113}" destId="{0F3BD7C9-E877-40DE-B5FB-57617AE4106B}" srcOrd="1" destOrd="0" parTransId="{4A0741D4-58A6-4112-BE4F-8A1C9D58077E}" sibTransId="{7CBA15A8-24F6-4D33-9154-3BF7596D5A84}"/>
    <dgm:cxn modelId="{5FD4C48F-C1E4-A54E-B11C-F181B86E176F}" type="presParOf" srcId="{BAF62429-799E-406A-BBE8-4B2D787BA15E}" destId="{F3B72385-66F3-4900-9746-B7BD8E7E2084}" srcOrd="0" destOrd="0" presId="urn:microsoft.com/office/officeart/2005/8/layout/radial4"/>
    <dgm:cxn modelId="{EBBF74BE-5300-2A48-A905-BD82828DF3CA}" type="presParOf" srcId="{BAF62429-799E-406A-BBE8-4B2D787BA15E}" destId="{0B3A26B6-E6DF-4EA8-A839-AADCB9C0AA0C}" srcOrd="1" destOrd="0" presId="urn:microsoft.com/office/officeart/2005/8/layout/radial4"/>
    <dgm:cxn modelId="{924A51CA-9CEF-7A4B-81DF-5959544C824A}" type="presParOf" srcId="{BAF62429-799E-406A-BBE8-4B2D787BA15E}" destId="{E00BFA3D-59B1-4A0E-A696-5E2D91C79D42}" srcOrd="2" destOrd="0" presId="urn:microsoft.com/office/officeart/2005/8/layout/radial4"/>
    <dgm:cxn modelId="{DDF28708-24CA-4A43-A7FB-E4EBAEB52827}" type="presParOf" srcId="{BAF62429-799E-406A-BBE8-4B2D787BA15E}" destId="{E6193D27-AF5C-45FE-B966-B596D6490015}" srcOrd="3" destOrd="0" presId="urn:microsoft.com/office/officeart/2005/8/layout/radial4"/>
    <dgm:cxn modelId="{55535DFD-E484-ED46-8BC2-0CE4A8F48F46}" type="presParOf" srcId="{BAF62429-799E-406A-BBE8-4B2D787BA15E}" destId="{84E0F912-16A0-4952-BF2D-070116CF83A8}" srcOrd="4" destOrd="0" presId="urn:microsoft.com/office/officeart/2005/8/layout/radial4"/>
    <dgm:cxn modelId="{F0883885-5FAC-444A-BAFB-498824F005CC}" type="presParOf" srcId="{BAF62429-799E-406A-BBE8-4B2D787BA15E}" destId="{6EA4297C-3603-4777-9EAC-5EBFE940B6DE}" srcOrd="5" destOrd="0" presId="urn:microsoft.com/office/officeart/2005/8/layout/radial4"/>
    <dgm:cxn modelId="{A0DAC300-3153-0842-97A0-045AE4DCB1CF}" type="presParOf" srcId="{BAF62429-799E-406A-BBE8-4B2D787BA15E}" destId="{2942B9EA-B5E3-4962-8FAF-9C8189CE9F38}" srcOrd="6" destOrd="0" presId="urn:microsoft.com/office/officeart/2005/8/layout/radial4"/>
    <dgm:cxn modelId="{FF316B88-E3DC-9944-9942-FB8D0D6FE7AD}" type="presParOf" srcId="{BAF62429-799E-406A-BBE8-4B2D787BA15E}" destId="{128AE0D5-BB52-4C63-9761-29A36C6C80D3}" srcOrd="7" destOrd="0" presId="urn:microsoft.com/office/officeart/2005/8/layout/radial4"/>
    <dgm:cxn modelId="{090D74C7-2EC4-E245-83E3-F107F9A3FEBE}" type="presParOf" srcId="{BAF62429-799E-406A-BBE8-4B2D787BA15E}" destId="{5A76C602-0F66-4F7C-9928-A44B30174DC0}" srcOrd="8" destOrd="0" presId="urn:microsoft.com/office/officeart/2005/8/layout/radial4"/>
    <dgm:cxn modelId="{F85C7B92-F4DD-5548-B8B0-5C3AF65AC9E5}" type="presParOf" srcId="{BAF62429-799E-406A-BBE8-4B2D787BA15E}" destId="{7CB89112-9D0B-419B-92AA-66E323C05E09}" srcOrd="9" destOrd="0" presId="urn:microsoft.com/office/officeart/2005/8/layout/radial4"/>
    <dgm:cxn modelId="{3EBA32EA-0706-CD4F-BF66-FE4F8BA35180}" type="presParOf" srcId="{BAF62429-799E-406A-BBE8-4B2D787BA15E}" destId="{51CF050F-619A-4668-96E6-02D6D33F283E}" srcOrd="10" destOrd="0" presId="urn:microsoft.com/office/officeart/2005/8/layout/radial4"/>
    <dgm:cxn modelId="{CB444CA3-77F7-9E43-A875-4870209D90AF}" type="presParOf" srcId="{BAF62429-799E-406A-BBE8-4B2D787BA15E}" destId="{9B9CD70D-43BE-9F4A-B442-D163281370FF}" srcOrd="11" destOrd="0" presId="urn:microsoft.com/office/officeart/2005/8/layout/radial4"/>
    <dgm:cxn modelId="{A38C1098-BF15-8C4A-8193-2F2C5F6D719F}" type="presParOf" srcId="{BAF62429-799E-406A-BBE8-4B2D787BA15E}" destId="{04ADCBA9-CC3D-1B4C-9452-225CD6C0CEA2}" srcOrd="12" destOrd="0" presId="urn:microsoft.com/office/officeart/2005/8/layout/radial4"/>
    <dgm:cxn modelId="{587FCED9-032A-8C42-A5BD-8F9CA039B1CE}" type="presParOf" srcId="{BAF62429-799E-406A-BBE8-4B2D787BA15E}" destId="{AA900F43-2299-604A-975B-017033491A83}" srcOrd="13" destOrd="0" presId="urn:microsoft.com/office/officeart/2005/8/layout/radial4"/>
    <dgm:cxn modelId="{C8AB885D-5DE7-8C4B-8572-544A3146BC6F}" type="presParOf" srcId="{BAF62429-799E-406A-BBE8-4B2D787BA15E}" destId="{DDBE8D30-D51A-574A-82AE-AFABA422487C}" srcOrd="1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FCD61-0044-4648-9785-413274E8123D}">
      <dsp:nvSpPr>
        <dsp:cNvPr id="0" name=""/>
        <dsp:cNvSpPr/>
      </dsp:nvSpPr>
      <dsp:spPr>
        <a:xfrm>
          <a:off x="0" y="7143"/>
          <a:ext cx="8229600" cy="5143500"/>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081CA-4BEE-FB49-811C-8C164D1F6C95}">
      <dsp:nvSpPr>
        <dsp:cNvPr id="0" name=""/>
        <dsp:cNvSpPr/>
      </dsp:nvSpPr>
      <dsp:spPr>
        <a:xfrm>
          <a:off x="810615" y="3831850"/>
          <a:ext cx="189280" cy="18928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E27325-A5DA-B344-978E-DBF3753211CD}">
      <dsp:nvSpPr>
        <dsp:cNvPr id="0" name=""/>
        <dsp:cNvSpPr/>
      </dsp:nvSpPr>
      <dsp:spPr>
        <a:xfrm>
          <a:off x="905256" y="3926490"/>
          <a:ext cx="1407261" cy="1224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96" tIns="0" rIns="0" bIns="0" numCol="1" spcCol="1270" anchor="t" anchorCtr="0">
          <a:noAutofit/>
        </a:bodyPr>
        <a:lstStyle/>
        <a:p>
          <a:pPr lvl="0" algn="l" defTabSz="1111250">
            <a:lnSpc>
              <a:spcPct val="90000"/>
            </a:lnSpc>
            <a:spcBef>
              <a:spcPct val="0"/>
            </a:spcBef>
            <a:spcAft>
              <a:spcPct val="35000"/>
            </a:spcAft>
          </a:pPr>
          <a:r>
            <a:rPr lang="en-US" sz="2500" kern="1200" dirty="0" smtClean="0"/>
            <a:t>Educated Guess</a:t>
          </a:r>
          <a:endParaRPr lang="en-US" sz="2500" kern="1200" dirty="0"/>
        </a:p>
      </dsp:txBody>
      <dsp:txXfrm>
        <a:off x="905256" y="3926490"/>
        <a:ext cx="1407261" cy="1224153"/>
      </dsp:txXfrm>
    </dsp:sp>
    <dsp:sp modelId="{01D7DFFD-4705-FC4B-856B-559BD44C277A}">
      <dsp:nvSpPr>
        <dsp:cNvPr id="0" name=""/>
        <dsp:cNvSpPr/>
      </dsp:nvSpPr>
      <dsp:spPr>
        <a:xfrm>
          <a:off x="2147925" y="2635471"/>
          <a:ext cx="329184" cy="329184"/>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56700-0D19-B845-89C5-A6971FD3030E}">
      <dsp:nvSpPr>
        <dsp:cNvPr id="0" name=""/>
        <dsp:cNvSpPr/>
      </dsp:nvSpPr>
      <dsp:spPr>
        <a:xfrm>
          <a:off x="2312517" y="2800063"/>
          <a:ext cx="1728216" cy="2350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428" tIns="0" rIns="0" bIns="0" numCol="1" spcCol="1270" anchor="t" anchorCtr="0">
          <a:noAutofit/>
        </a:bodyPr>
        <a:lstStyle/>
        <a:p>
          <a:pPr lvl="0" algn="l" defTabSz="1111250">
            <a:lnSpc>
              <a:spcPct val="90000"/>
            </a:lnSpc>
            <a:spcBef>
              <a:spcPct val="0"/>
            </a:spcBef>
            <a:spcAft>
              <a:spcPct val="35000"/>
            </a:spcAft>
          </a:pPr>
          <a:r>
            <a:rPr lang="en-US" sz="2500" kern="1200" dirty="0" smtClean="0"/>
            <a:t>Velocity Planning Games</a:t>
          </a:r>
          <a:endParaRPr lang="en-US" sz="2500" kern="1200" dirty="0"/>
        </a:p>
      </dsp:txBody>
      <dsp:txXfrm>
        <a:off x="2312517" y="2800063"/>
        <a:ext cx="1728216" cy="2350579"/>
      </dsp:txXfrm>
    </dsp:sp>
    <dsp:sp modelId="{FB5BDFC4-300D-A344-B6BE-845AB9119DFF}">
      <dsp:nvSpPr>
        <dsp:cNvPr id="0" name=""/>
        <dsp:cNvSpPr/>
      </dsp:nvSpPr>
      <dsp:spPr>
        <a:xfrm>
          <a:off x="3855567" y="1753876"/>
          <a:ext cx="436168" cy="436168"/>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F1F61-67A5-104C-B6D7-0A42E209AF26}">
      <dsp:nvSpPr>
        <dsp:cNvPr id="0" name=""/>
        <dsp:cNvSpPr/>
      </dsp:nvSpPr>
      <dsp:spPr>
        <a:xfrm>
          <a:off x="4073652" y="1971960"/>
          <a:ext cx="1728216" cy="3178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117" tIns="0" rIns="0" bIns="0" numCol="1" spcCol="1270" anchor="t" anchorCtr="0">
          <a:noAutofit/>
        </a:bodyPr>
        <a:lstStyle/>
        <a:p>
          <a:pPr lvl="0" algn="l" defTabSz="1111250">
            <a:lnSpc>
              <a:spcPct val="90000"/>
            </a:lnSpc>
            <a:spcBef>
              <a:spcPct val="0"/>
            </a:spcBef>
            <a:spcAft>
              <a:spcPct val="35000"/>
            </a:spcAft>
          </a:pPr>
          <a:r>
            <a:rPr lang="en-US" sz="2500" kern="1200" dirty="0" smtClean="0"/>
            <a:t>Trial Iterations</a:t>
          </a:r>
          <a:endParaRPr lang="en-US" sz="2500" kern="1200" dirty="0"/>
        </a:p>
      </dsp:txBody>
      <dsp:txXfrm>
        <a:off x="4073652" y="1971960"/>
        <a:ext cx="1728216" cy="3178683"/>
      </dsp:txXfrm>
    </dsp:sp>
    <dsp:sp modelId="{3AF79778-A544-5440-A6C8-BF1089C39B06}">
      <dsp:nvSpPr>
        <dsp:cNvPr id="0" name=""/>
        <dsp:cNvSpPr/>
      </dsp:nvSpPr>
      <dsp:spPr>
        <a:xfrm>
          <a:off x="5715457" y="1170603"/>
          <a:ext cx="584301" cy="584301"/>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6F965C-3E7E-F745-ADED-D65E9CF237FF}">
      <dsp:nvSpPr>
        <dsp:cNvPr id="0" name=""/>
        <dsp:cNvSpPr/>
      </dsp:nvSpPr>
      <dsp:spPr>
        <a:xfrm>
          <a:off x="6007608" y="1462753"/>
          <a:ext cx="1728216" cy="368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9609" tIns="0" rIns="0" bIns="0" numCol="1" spcCol="1270" anchor="t" anchorCtr="0">
          <a:noAutofit/>
        </a:bodyPr>
        <a:lstStyle/>
        <a:p>
          <a:pPr lvl="0" algn="l" defTabSz="1111250">
            <a:lnSpc>
              <a:spcPct val="90000"/>
            </a:lnSpc>
            <a:spcBef>
              <a:spcPct val="0"/>
            </a:spcBef>
            <a:spcAft>
              <a:spcPct val="35000"/>
            </a:spcAft>
          </a:pPr>
          <a:r>
            <a:rPr lang="en-US" sz="2500" kern="1200" dirty="0" smtClean="0"/>
            <a:t>Experience</a:t>
          </a:r>
          <a:endParaRPr lang="en-US" sz="2500" kern="1200" dirty="0"/>
        </a:p>
      </dsp:txBody>
      <dsp:txXfrm>
        <a:off x="6007608" y="1462753"/>
        <a:ext cx="1728216" cy="3687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4E4C6-4829-3345-B7CA-419AFAD5026D}">
      <dsp:nvSpPr>
        <dsp:cNvPr id="0" name=""/>
        <dsp:cNvSpPr/>
      </dsp:nvSpPr>
      <dsp:spPr>
        <a:xfrm>
          <a:off x="4518665" y="389005"/>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latin typeface="Calibri" pitchFamily="34" charset="0"/>
              <a:cs typeface="Calibri" pitchFamily="34" charset="0"/>
            </a:rPr>
            <a:t>Devs</a:t>
          </a:r>
          <a:r>
            <a:rPr lang="en-US" sz="2000" kern="1200" dirty="0" smtClean="0">
              <a:latin typeface="Calibri" pitchFamily="34" charset="0"/>
              <a:cs typeface="Calibri" pitchFamily="34" charset="0"/>
            </a:rPr>
            <a:t> select cards they think a </a:t>
          </a:r>
          <a:r>
            <a:rPr lang="en-US" sz="2000" u="sng" kern="1200" dirty="0" smtClean="0">
              <a:latin typeface="Calibri" pitchFamily="34" charset="0"/>
              <a:cs typeface="Calibri" pitchFamily="34" charset="0"/>
            </a:rPr>
            <a:t>pair</a:t>
          </a:r>
          <a:r>
            <a:rPr lang="en-US" sz="2000" u="none" kern="1200" dirty="0" smtClean="0">
              <a:latin typeface="Calibri" pitchFamily="34" charset="0"/>
              <a:cs typeface="Calibri" pitchFamily="34" charset="0"/>
            </a:rPr>
            <a:t> </a:t>
          </a:r>
          <a:r>
            <a:rPr lang="en-US" sz="2000" kern="1200" dirty="0" smtClean="0">
              <a:latin typeface="Calibri" pitchFamily="34" charset="0"/>
              <a:cs typeface="Calibri" pitchFamily="34" charset="0"/>
            </a:rPr>
            <a:t>can get “done” within an iteration</a:t>
          </a:r>
          <a:endParaRPr lang="en-US" sz="2000" kern="1200" dirty="0">
            <a:latin typeface="Calibri" pitchFamily="34" charset="0"/>
            <a:cs typeface="Calibri" pitchFamily="34" charset="0"/>
          </a:endParaRPr>
        </a:p>
      </dsp:txBody>
      <dsp:txXfrm>
        <a:off x="4518665" y="389005"/>
        <a:ext cx="1977327" cy="1977327"/>
      </dsp:txXfrm>
    </dsp:sp>
    <dsp:sp modelId="{AEF29B62-6F63-4D4E-A258-52045D031096}">
      <dsp:nvSpPr>
        <dsp:cNvPr id="0" name=""/>
        <dsp:cNvSpPr/>
      </dsp:nvSpPr>
      <dsp:spPr>
        <a:xfrm>
          <a:off x="1486567" y="-70255"/>
          <a:ext cx="4680645" cy="4680645"/>
        </a:xfrm>
        <a:prstGeom prst="circularArrow">
          <a:avLst>
            <a:gd name="adj1" fmla="val 8238"/>
            <a:gd name="adj2" fmla="val 575203"/>
            <a:gd name="adj3" fmla="val 3223755"/>
            <a:gd name="adj4" fmla="val 172200"/>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409A82D-CCE3-1543-AF3C-2817E012E20A}">
      <dsp:nvSpPr>
        <dsp:cNvPr id="0" name=""/>
        <dsp:cNvSpPr/>
      </dsp:nvSpPr>
      <dsp:spPr>
        <a:xfrm>
          <a:off x="2712951" y="3272929"/>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Facilitator tallies up the total (secretly)</a:t>
          </a:r>
          <a:endParaRPr lang="en-US" sz="2000" kern="1200" dirty="0">
            <a:latin typeface="Calibri" pitchFamily="34" charset="0"/>
            <a:cs typeface="Calibri" pitchFamily="34" charset="0"/>
          </a:endParaRPr>
        </a:p>
      </dsp:txBody>
      <dsp:txXfrm>
        <a:off x="2712951" y="3272929"/>
        <a:ext cx="1977327" cy="1977327"/>
      </dsp:txXfrm>
    </dsp:sp>
    <dsp:sp modelId="{78F66357-1B9E-944E-A44F-D7FF07F93A75}">
      <dsp:nvSpPr>
        <dsp:cNvPr id="0" name=""/>
        <dsp:cNvSpPr/>
      </dsp:nvSpPr>
      <dsp:spPr>
        <a:xfrm>
          <a:off x="1361292" y="-1341"/>
          <a:ext cx="4680645" cy="4680645"/>
        </a:xfrm>
        <a:prstGeom prst="circularArrow">
          <a:avLst>
            <a:gd name="adj1" fmla="val 8238"/>
            <a:gd name="adj2" fmla="val 575203"/>
            <a:gd name="adj3" fmla="val 10175879"/>
            <a:gd name="adj4" fmla="val 7256757"/>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6D65204-856F-3F44-9797-6CC1E3002A37}">
      <dsp:nvSpPr>
        <dsp:cNvPr id="0" name=""/>
        <dsp:cNvSpPr/>
      </dsp:nvSpPr>
      <dsp:spPr>
        <a:xfrm>
          <a:off x="1047919" y="389010"/>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Facilitator lays out sampling of stories</a:t>
          </a:r>
          <a:endParaRPr lang="en-US" sz="2000" kern="1200" dirty="0">
            <a:latin typeface="Calibri" pitchFamily="34" charset="0"/>
            <a:cs typeface="Calibri" pitchFamily="34" charset="0"/>
          </a:endParaRPr>
        </a:p>
      </dsp:txBody>
      <dsp:txXfrm>
        <a:off x="1047919" y="389010"/>
        <a:ext cx="1977327" cy="1977327"/>
      </dsp:txXfrm>
    </dsp:sp>
    <dsp:sp modelId="{A0B7D020-9CE4-E541-B22E-850F21078D35}">
      <dsp:nvSpPr>
        <dsp:cNvPr id="0" name=""/>
        <dsp:cNvSpPr/>
      </dsp:nvSpPr>
      <dsp:spPr>
        <a:xfrm>
          <a:off x="1521296" y="-69892"/>
          <a:ext cx="4680645" cy="4680645"/>
        </a:xfrm>
        <a:prstGeom prst="circularArrow">
          <a:avLst>
            <a:gd name="adj1" fmla="val 8238"/>
            <a:gd name="adj2" fmla="val 575203"/>
            <a:gd name="adj3" fmla="val 16823796"/>
            <a:gd name="adj4" fmla="val 14652812"/>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72385-66F3-4900-9746-B7BD8E7E2084}">
      <dsp:nvSpPr>
        <dsp:cNvPr id="0" name=""/>
        <dsp:cNvSpPr/>
      </dsp:nvSpPr>
      <dsp:spPr>
        <a:xfrm>
          <a:off x="2292548" y="2369110"/>
          <a:ext cx="1510903" cy="151090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Release Planning</a:t>
          </a:r>
          <a:endParaRPr lang="en-US" sz="2300" kern="1200" dirty="0"/>
        </a:p>
      </dsp:txBody>
      <dsp:txXfrm>
        <a:off x="2513815" y="2590377"/>
        <a:ext cx="1068369" cy="1068369"/>
      </dsp:txXfrm>
    </dsp:sp>
    <dsp:sp modelId="{0B3A26B6-E6DF-4EA8-A839-AADCB9C0AA0C}">
      <dsp:nvSpPr>
        <dsp:cNvPr id="0" name=""/>
        <dsp:cNvSpPr/>
      </dsp:nvSpPr>
      <dsp:spPr>
        <a:xfrm rot="10800000">
          <a:off x="530476" y="2909258"/>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0BFA3D-59B1-4A0E-A696-5E2D91C79D42}">
      <dsp:nvSpPr>
        <dsp:cNvPr id="0" name=""/>
        <dsp:cNvSpPr/>
      </dsp:nvSpPr>
      <dsp:spPr>
        <a:xfrm>
          <a:off x="1660" y="2701509"/>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Development Capacity (Velocity)</a:t>
          </a:r>
          <a:endParaRPr lang="en-US" sz="1300" kern="1200" dirty="0"/>
        </a:p>
      </dsp:txBody>
      <dsp:txXfrm>
        <a:off x="26442" y="2726291"/>
        <a:ext cx="1008068" cy="796541"/>
      </dsp:txXfrm>
    </dsp:sp>
    <dsp:sp modelId="{E6193D27-AF5C-45FE-B966-B596D6490015}">
      <dsp:nvSpPr>
        <dsp:cNvPr id="0" name=""/>
        <dsp:cNvSpPr/>
      </dsp:nvSpPr>
      <dsp:spPr>
        <a:xfrm rot="12600000">
          <a:off x="756216" y="2066786"/>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E0F912-16A0-4952-BF2D-070116CF83A8}">
      <dsp:nvSpPr>
        <dsp:cNvPr id="0" name=""/>
        <dsp:cNvSpPr/>
      </dsp:nvSpPr>
      <dsp:spPr>
        <a:xfrm>
          <a:off x="338944" y="1442747"/>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Release Success Criteria</a:t>
          </a:r>
          <a:endParaRPr lang="en-US" sz="1300" kern="1200" dirty="0"/>
        </a:p>
      </dsp:txBody>
      <dsp:txXfrm>
        <a:off x="363726" y="1467529"/>
        <a:ext cx="1008068" cy="796541"/>
      </dsp:txXfrm>
    </dsp:sp>
    <dsp:sp modelId="{6EA4297C-3603-4777-9EAC-5EBFE940B6DE}">
      <dsp:nvSpPr>
        <dsp:cNvPr id="0" name=""/>
        <dsp:cNvSpPr/>
      </dsp:nvSpPr>
      <dsp:spPr>
        <a:xfrm rot="14400000">
          <a:off x="1372948" y="1450053"/>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42B9EA-B5E3-4962-8FAF-9C8189CE9F38}">
      <dsp:nvSpPr>
        <dsp:cNvPr id="0" name=""/>
        <dsp:cNvSpPr/>
      </dsp:nvSpPr>
      <dsp:spPr>
        <a:xfrm>
          <a:off x="1260422" y="521270"/>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Master Story List</a:t>
          </a:r>
          <a:endParaRPr lang="en-US" sz="1300" kern="1200" dirty="0"/>
        </a:p>
      </dsp:txBody>
      <dsp:txXfrm>
        <a:off x="1285204" y="546052"/>
        <a:ext cx="1008068" cy="796541"/>
      </dsp:txXfrm>
    </dsp:sp>
    <dsp:sp modelId="{128AE0D5-BB52-4C63-9761-29A36C6C80D3}">
      <dsp:nvSpPr>
        <dsp:cNvPr id="0" name=""/>
        <dsp:cNvSpPr/>
      </dsp:nvSpPr>
      <dsp:spPr>
        <a:xfrm rot="16200000">
          <a:off x="2215421" y="1224314"/>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76C602-0F66-4F7C-9928-A44B30174DC0}">
      <dsp:nvSpPr>
        <dsp:cNvPr id="0" name=""/>
        <dsp:cNvSpPr/>
      </dsp:nvSpPr>
      <dsp:spPr>
        <a:xfrm>
          <a:off x="2519183" y="183986"/>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Release Constraints</a:t>
          </a:r>
          <a:endParaRPr lang="en-US" sz="1300" kern="1200" dirty="0"/>
        </a:p>
      </dsp:txBody>
      <dsp:txXfrm>
        <a:off x="2543965" y="208768"/>
        <a:ext cx="1008068" cy="796541"/>
      </dsp:txXfrm>
    </dsp:sp>
    <dsp:sp modelId="{7CB89112-9D0B-419B-92AA-66E323C05E09}">
      <dsp:nvSpPr>
        <dsp:cNvPr id="0" name=""/>
        <dsp:cNvSpPr/>
      </dsp:nvSpPr>
      <dsp:spPr>
        <a:xfrm rot="18000000">
          <a:off x="3057893" y="1450053"/>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CF050F-619A-4668-96E6-02D6D33F283E}">
      <dsp:nvSpPr>
        <dsp:cNvPr id="0" name=""/>
        <dsp:cNvSpPr/>
      </dsp:nvSpPr>
      <dsp:spPr>
        <a:xfrm>
          <a:off x="3777945" y="521270"/>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Dependencies</a:t>
          </a:r>
          <a:endParaRPr lang="en-US" sz="1300" kern="1200" dirty="0"/>
        </a:p>
      </dsp:txBody>
      <dsp:txXfrm>
        <a:off x="3802727" y="546052"/>
        <a:ext cx="1008068" cy="796541"/>
      </dsp:txXfrm>
    </dsp:sp>
    <dsp:sp modelId="{9B9CD70D-43BE-9F4A-B442-D163281370FF}">
      <dsp:nvSpPr>
        <dsp:cNvPr id="0" name=""/>
        <dsp:cNvSpPr/>
      </dsp:nvSpPr>
      <dsp:spPr>
        <a:xfrm rot="19800000">
          <a:off x="3674625" y="2066786"/>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ADCBA9-CC3D-1B4C-9452-225CD6C0CEA2}">
      <dsp:nvSpPr>
        <dsp:cNvPr id="0" name=""/>
        <dsp:cNvSpPr/>
      </dsp:nvSpPr>
      <dsp:spPr>
        <a:xfrm>
          <a:off x="4699423" y="1442747"/>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High level tech architecture</a:t>
          </a:r>
          <a:endParaRPr lang="en-US" sz="1300" kern="1200" dirty="0"/>
        </a:p>
      </dsp:txBody>
      <dsp:txXfrm>
        <a:off x="4724205" y="1467529"/>
        <a:ext cx="1008068" cy="796541"/>
      </dsp:txXfrm>
    </dsp:sp>
    <dsp:sp modelId="{AA900F43-2299-604A-975B-017033491A83}">
      <dsp:nvSpPr>
        <dsp:cNvPr id="0" name=""/>
        <dsp:cNvSpPr/>
      </dsp:nvSpPr>
      <dsp:spPr>
        <a:xfrm>
          <a:off x="3900365" y="2909258"/>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BE8D30-D51A-574A-82AE-AFABA422487C}">
      <dsp:nvSpPr>
        <dsp:cNvPr id="0" name=""/>
        <dsp:cNvSpPr/>
      </dsp:nvSpPr>
      <dsp:spPr>
        <a:xfrm>
          <a:off x="5036707" y="2701509"/>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Cross Functional Requirements</a:t>
          </a:r>
          <a:endParaRPr lang="en-US" sz="1300" kern="1200" dirty="0"/>
        </a:p>
      </dsp:txBody>
      <dsp:txXfrm>
        <a:off x="5061489" y="2726291"/>
        <a:ext cx="1008068" cy="79654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Opening</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7AAC150-6A3F-9541-B204-3792F6D65904}" type="slidenum">
              <a:rPr lang="en-US" smtClean="0"/>
              <a:pPr/>
              <a:t>‹#›</a:t>
            </a:fld>
            <a:endParaRPr lang="en-US"/>
          </a:p>
        </p:txBody>
      </p:sp>
    </p:spTree>
    <p:extLst>
      <p:ext uri="{BB962C8B-B14F-4D97-AF65-F5344CB8AC3E}">
        <p14:creationId xmlns:p14="http://schemas.microsoft.com/office/powerpoint/2010/main" val="99299583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Opening</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07EA33-3176-1746-8E4D-64F50ED202CE}" type="slidenum">
              <a:rPr lang="en-US" smtClean="0"/>
              <a:pPr/>
              <a:t>‹#›</a:t>
            </a:fld>
            <a:endParaRPr lang="en-US"/>
          </a:p>
        </p:txBody>
      </p:sp>
    </p:spTree>
    <p:extLst>
      <p:ext uri="{BB962C8B-B14F-4D97-AF65-F5344CB8AC3E}">
        <p14:creationId xmlns:p14="http://schemas.microsoft.com/office/powerpoint/2010/main" val="2078161531"/>
      </p:ext>
    </p:extLst>
  </p:cSld>
  <p:clrMap bg1="lt1" tx1="dk1" bg2="lt2" tx2="dk2" accent1="accent1" accent2="accent2" accent3="accent3" accent4="accent4" accent5="accent5" accent6="accent6" hlink="hlink" folHlink="folHlink"/>
  <p:hf hd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blogs.agilefaqs.com/2010/06/13/pair-programming-public-demo/" TargetMode="External"/><Relationship Id="rId4" Type="http://schemas.openxmlformats.org/officeDocument/2006/relationships/hyperlink" Target="http://processpeoplepods.blogspot.com/search/label/Pair%20Programming" TargetMode="External"/><Relationship Id="rId5" Type="http://schemas.openxmlformats.org/officeDocument/2006/relationships/hyperlink" Target="http://en.wikipedia.org/wiki/University_of_Utah" TargetMode="External"/><Relationship Id="rId6" Type="http://schemas.openxmlformats.org/officeDocument/2006/relationships/hyperlink" Target="http://en.wikipedia.org/wiki/Pair_programming%23cite_note-ijhcs-6" TargetMode="External"/><Relationship Id="rId7" Type="http://schemas.openxmlformats.org/officeDocument/2006/relationships/hyperlink" Target="http://en.wikipedia.org/wiki/Pair_programming%23cite_note-Arisholm_2007_65.E2.80.9386-7" TargetMode="External"/><Relationship Id="rId8" Type="http://schemas.openxmlformats.org/officeDocument/2006/relationships/hyperlink" Target="http://en.wikipedia.org/wiki/Pair_programming%23cite_note-15" TargetMode="External"/><Relationship Id="rId9" Type="http://schemas.openxmlformats.org/officeDocument/2006/relationships/hyperlink" Target="http://en.wikipedia.org/wiki/Pair_programming%23cite_note-16" TargetMode="External"/><Relationship Id="rId10" Type="http://schemas.openxmlformats.org/officeDocument/2006/relationships/hyperlink" Target="http://en.wikipedia.org/wiki/Pair_programming%23cite_note-17" TargetMode="External"/><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blogs.agilefaqs.com/2010/06/13/pair-programming-public-demo/" TargetMode="External"/><Relationship Id="rId4" Type="http://schemas.openxmlformats.org/officeDocument/2006/relationships/hyperlink" Target="http://processpeoplepods.blogspot.com/search/label/Pair%20Programming" TargetMode="External"/><Relationship Id="rId5" Type="http://schemas.openxmlformats.org/officeDocument/2006/relationships/hyperlink" Target="http://en.wikipedia.org/wiki/University_of_Utah" TargetMode="External"/><Relationship Id="rId6" Type="http://schemas.openxmlformats.org/officeDocument/2006/relationships/hyperlink" Target="http://en.wikipedia.org/wiki/Pair_programming%23cite_note-ijhcs-6" TargetMode="External"/><Relationship Id="rId7" Type="http://schemas.openxmlformats.org/officeDocument/2006/relationships/hyperlink" Target="http://en.wikipedia.org/wiki/Pair_programming%23cite_note-Arisholm_2007_65.E2.80.9386-7" TargetMode="External"/><Relationship Id="rId8" Type="http://schemas.openxmlformats.org/officeDocument/2006/relationships/hyperlink" Target="http://en.wikipedia.org/wiki/Pair_programming%23cite_note-15" TargetMode="External"/><Relationship Id="rId9" Type="http://schemas.openxmlformats.org/officeDocument/2006/relationships/hyperlink" Target="http://en.wikipedia.org/wiki/Pair_programming%23cite_note-16" TargetMode="External"/><Relationship Id="rId10" Type="http://schemas.openxmlformats.org/officeDocument/2006/relationships/hyperlink" Target="http://en.wikipedia.org/wiki/Pair_programming%23cite_note-17" TargetMode="External"/><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 Id="rId3" Type="http://schemas.openxmlformats.org/officeDocument/2006/relationships/hyperlink" Target="http://www.martinfowler.com/articles/continuousIntegration.html" TargetMode="Externa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en.wikipedia.org/wiki/Pragmatic" TargetMode="External"/><Relationship Id="rId4" Type="http://schemas.openxmlformats.org/officeDocument/2006/relationships/hyperlink" Target="http://en.wikipedia.org/wiki/Quality_(business)" TargetMode="External"/><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en.wikipedia.org/wiki/Software_testing" TargetMode="External"/><Relationship Id="rId4" Type="http://schemas.openxmlformats.org/officeDocument/2006/relationships/hyperlink" Target="http://en.wikipedia.org/wiki/Test_design" TargetMode="External"/><Relationship Id="rId5" Type="http://schemas.openxmlformats.org/officeDocument/2006/relationships/hyperlink" Target="http://en.wikipedia.org/wiki/Creativity" TargetMode="External"/><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Hello, and welcome to The Origins of Agile Software Development, a module in Agile Fundamentals. This module is brought to you by ThoughtWorks Studios, makers of Mingle, Go, and Twist.</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3367368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bubble diagram. Main idea goes in the large</a:t>
            </a:r>
            <a:r>
              <a:rPr lang="en-US" baseline="0" dirty="0" smtClean="0"/>
              <a:t> bubble, related ideas in other bubbles, more detail on other bubbles, etc.</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41127156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iteration length here</a:t>
            </a:r>
          </a:p>
          <a:p>
            <a:r>
              <a:rPr lang="en-US" baseline="0" dirty="0" smtClean="0"/>
              <a:t>Are we estimating for a pair, for the entire team, for a single person?</a:t>
            </a:r>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117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400" b="1" dirty="0"/>
              <a:t>Insert activity here</a:t>
            </a:r>
          </a:p>
          <a:p>
            <a:endParaRPr lang="en-US" sz="1400" b="1" dirty="0"/>
          </a:p>
          <a:p>
            <a:r>
              <a:rPr lang="en-US" sz="1400" b="1" dirty="0"/>
              <a:t>Without activity:</a:t>
            </a:r>
          </a:p>
          <a:p>
            <a:pPr>
              <a:buFontTx/>
              <a:buChar char="•"/>
            </a:pPr>
            <a:endParaRPr lang="en-AU" sz="1400" dirty="0">
              <a:latin typeface="Arial" charset="0"/>
            </a:endParaRPr>
          </a:p>
          <a:p>
            <a:pPr>
              <a:buFontTx/>
              <a:buNone/>
            </a:pPr>
            <a:r>
              <a:rPr lang="en-AU" sz="1400" b="1" dirty="0">
                <a:latin typeface="Arial" charset="0"/>
              </a:rPr>
              <a:t>Low: 1 min</a:t>
            </a:r>
          </a:p>
          <a:p>
            <a:pPr>
              <a:buFontTx/>
              <a:buNone/>
            </a:pPr>
            <a:r>
              <a:rPr lang="en-AU" sz="1400" b="1" dirty="0">
                <a:latin typeface="Arial" charset="0"/>
              </a:rPr>
              <a:t>High: 3 min</a:t>
            </a:r>
          </a:p>
          <a:p>
            <a:endParaRPr lang="en-AU" sz="1400" dirty="0">
              <a:latin typeface="Arial" charset="0"/>
            </a:endParaRPr>
          </a:p>
          <a:p>
            <a:endParaRPr lang="en-US" sz="1400" b="1"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118</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Need to answer the questions of:</a:t>
            </a:r>
          </a:p>
          <a:p>
            <a:pPr>
              <a:buFont typeface="Arial"/>
              <a:buChar char="•"/>
            </a:pPr>
            <a:r>
              <a:rPr lang="en-US" dirty="0"/>
              <a:t> How long will it take?</a:t>
            </a:r>
          </a:p>
          <a:p>
            <a:pPr>
              <a:buFont typeface="Arial"/>
              <a:buChar char="•"/>
            </a:pPr>
            <a:r>
              <a:rPr lang="en-US" dirty="0"/>
              <a:t> How much will it cost?</a:t>
            </a:r>
            <a:endParaRPr lang="en-US" sz="1100" dirty="0"/>
          </a:p>
          <a:p>
            <a:endParaRPr lang="en-US" dirty="0" smtClean="0"/>
          </a:p>
          <a:p>
            <a:r>
              <a:rPr lang="en-US" dirty="0" smtClean="0"/>
              <a:t>Other things</a:t>
            </a:r>
            <a:r>
              <a:rPr lang="en-US" baseline="0" dirty="0" smtClean="0"/>
              <a:t> can impact velocity, like ramp up, scheduled absences, etc, and should be factored in the plan</a:t>
            </a:r>
          </a:p>
          <a:p>
            <a:endParaRPr lang="en-US" b="1" dirty="0" smtClean="0"/>
          </a:p>
          <a:p>
            <a:r>
              <a:rPr lang="en-US" b="1" dirty="0" smtClean="0"/>
              <a:t>Low: 1</a:t>
            </a:r>
            <a:r>
              <a:rPr lang="en-US" b="1" baseline="0" dirty="0" smtClean="0"/>
              <a:t> min</a:t>
            </a:r>
          </a:p>
          <a:p>
            <a:r>
              <a:rPr lang="en-US" b="1" baseline="0" dirty="0" smtClean="0"/>
              <a:t>High: 3 min</a:t>
            </a:r>
            <a:endParaRPr lang="en-US" b="1" dirty="0" smtClean="0"/>
          </a:p>
          <a:p>
            <a:endParaRPr lang="en-US" dirty="0"/>
          </a:p>
        </p:txBody>
      </p:sp>
      <p:sp>
        <p:nvSpPr>
          <p:cNvPr id="4" name="Slide Number Placeholder 3"/>
          <p:cNvSpPr>
            <a:spLocks noGrp="1"/>
          </p:cNvSpPr>
          <p:nvPr>
            <p:ph type="sldNum" sz="quarter" idx="10"/>
          </p:nvPr>
        </p:nvSpPr>
        <p:spPr/>
        <p:txBody>
          <a:bodyPr/>
          <a:lstStyle/>
          <a:p>
            <a:fld id="{7A82CE06-0A67-43D7-AFAF-160C90F8853E}" type="slidenum">
              <a:rPr lang="en-US" smtClean="0"/>
              <a:pPr/>
              <a:t>120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iteration length here</a:t>
            </a:r>
          </a:p>
          <a:p>
            <a:r>
              <a:rPr lang="en-US" baseline="0" dirty="0" smtClean="0"/>
              <a:t>Are we estimating for a pair, for the entire team, for a single person?</a:t>
            </a:r>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122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8120091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Plan, execute and report on Agile projects</a:t>
            </a: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r>
              <a:rPr lang="en-US" dirty="0" smtClean="0">
                <a:ea typeface="ＭＳ Ｐゴシック" pitchFamily="21" charset="-128"/>
                <a:cs typeface="Arial" pitchFamily="21" charset="0"/>
              </a:rPr>
              <a:t>--------------------------------------------------------------------------------------------------------------------</a:t>
            </a:r>
          </a:p>
          <a:p>
            <a:pPr eaLnBrk="1" hangingPunct="1">
              <a:spcBef>
                <a:spcPct val="0"/>
              </a:spcBef>
            </a:pPr>
            <a:r>
              <a:rPr lang="en-US" dirty="0" smtClean="0">
                <a:ea typeface="ＭＳ Ｐゴシック" pitchFamily="21" charset="-128"/>
                <a:cs typeface="Arial" pitchFamily="21" charset="0"/>
              </a:rPr>
              <a:t>Welcome to the module Planning the Project. This module is brought to you by ThoughtWorks Studios, maker of Mingle,</a:t>
            </a:r>
            <a:r>
              <a:rPr lang="en-US" baseline="0" dirty="0" smtClean="0">
                <a:ea typeface="ＭＳ Ｐゴシック" pitchFamily="21" charset="-128"/>
                <a:cs typeface="Arial" pitchFamily="21" charset="0"/>
              </a:rPr>
              <a:t> Cruise, and Twist.</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practices that help Managers and Project Managers plan, execute, and report on Agile projects.</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extLst>
      <p:ext uri="{BB962C8B-B14F-4D97-AF65-F5344CB8AC3E}">
        <p14:creationId xmlns:p14="http://schemas.microsoft.com/office/powerpoint/2010/main" val="42881983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Answered the basic “how long” in Estimating section.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extLst>
      <p:ext uri="{BB962C8B-B14F-4D97-AF65-F5344CB8AC3E}">
        <p14:creationId xmlns:p14="http://schemas.microsoft.com/office/powerpoint/2010/main" val="6305132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driving the Release?</a:t>
            </a:r>
          </a:p>
          <a:p>
            <a:r>
              <a:rPr lang="en-US" dirty="0" smtClean="0"/>
              <a:t>Time,</a:t>
            </a:r>
            <a:r>
              <a:rPr lang="en-US" baseline="0" dirty="0" smtClean="0"/>
              <a:t> budget, scope</a:t>
            </a:r>
          </a:p>
          <a:p>
            <a:r>
              <a:rPr lang="en-US" dirty="0" smtClean="0"/>
              <a:t>Market pressure for functionality</a:t>
            </a:r>
          </a:p>
          <a:p>
            <a:r>
              <a:rPr lang="en-US" dirty="0" smtClean="0"/>
              <a:t>Launch of a new project</a:t>
            </a:r>
          </a:p>
          <a:p>
            <a:r>
              <a:rPr lang="en-US" dirty="0" smtClean="0"/>
              <a:t>Are</a:t>
            </a:r>
            <a:r>
              <a:rPr lang="en-US" baseline="0" dirty="0" smtClean="0"/>
              <a:t> there quantifiable objectives / ROI that need to be met?</a:t>
            </a:r>
            <a:endParaRPr lang="en-US" dirty="0"/>
          </a:p>
        </p:txBody>
      </p:sp>
      <p:sp>
        <p:nvSpPr>
          <p:cNvPr id="4" name="Slide Number Placeholder 3"/>
          <p:cNvSpPr>
            <a:spLocks noGrp="1"/>
          </p:cNvSpPr>
          <p:nvPr>
            <p:ph type="sldNum" sz="quarter" idx="10"/>
          </p:nvPr>
        </p:nvSpPr>
        <p:spPr/>
        <p:txBody>
          <a:bodyPr/>
          <a:lstStyle/>
          <a:p>
            <a:fld id="{829389F2-39F0-4465-A039-CCF2F39C8C6A}" type="slidenum">
              <a:rPr lang="en-US" smtClean="0"/>
              <a:t>132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extLst>
      <p:ext uri="{BB962C8B-B14F-4D97-AF65-F5344CB8AC3E}">
        <p14:creationId xmlns:p14="http://schemas.microsoft.com/office/powerpoint/2010/main" val="6636579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85000" lnSpcReduction="20000"/>
          </a:bodyPr>
          <a:lstStyle/>
          <a:p>
            <a:r>
              <a:rPr lang="en-US" dirty="0" smtClean="0"/>
              <a:t>We need to understand the:</a:t>
            </a:r>
          </a:p>
          <a:p>
            <a:pPr>
              <a:buFont typeface="Arial" pitchFamily="34" charset="0"/>
              <a:buChar char="•"/>
            </a:pPr>
            <a:r>
              <a:rPr lang="en-US" dirty="0" smtClean="0"/>
              <a:t>Release success criteria.  Time driven, scope driven, $ driven.</a:t>
            </a:r>
          </a:p>
          <a:p>
            <a:pPr>
              <a:buFont typeface="Arial" pitchFamily="34" charset="0"/>
              <a:buChar char="•"/>
            </a:pPr>
            <a:r>
              <a:rPr lang="en-US" dirty="0" smtClean="0"/>
              <a:t>Development</a:t>
            </a:r>
            <a:r>
              <a:rPr lang="en-US" baseline="0" dirty="0" smtClean="0"/>
              <a:t> capacity</a:t>
            </a:r>
          </a:p>
          <a:p>
            <a:pPr>
              <a:buFont typeface="Arial" pitchFamily="34" charset="0"/>
              <a:buChar char="•"/>
            </a:pPr>
            <a:r>
              <a:rPr lang="en-US" baseline="0" dirty="0" smtClean="0"/>
              <a:t>Constraints  - resource, technical, skill level</a:t>
            </a:r>
          </a:p>
          <a:p>
            <a:pPr>
              <a:buFont typeface="Arial" pitchFamily="34" charset="0"/>
              <a:buChar char="•"/>
            </a:pPr>
            <a:r>
              <a:rPr lang="en-US" baseline="0" dirty="0" smtClean="0"/>
              <a:t>Project dependencies</a:t>
            </a:r>
          </a:p>
          <a:p>
            <a:pPr>
              <a:buFont typeface="Arial" pitchFamily="34" charset="0"/>
              <a:buChar char="•"/>
            </a:pPr>
            <a:r>
              <a:rPr lang="en-US" baseline="0" dirty="0" smtClean="0"/>
              <a:t>A high level application architecture </a:t>
            </a:r>
          </a:p>
          <a:p>
            <a:pPr>
              <a:buFont typeface="Arial" pitchFamily="34" charset="0"/>
              <a:buChar char="•"/>
            </a:pPr>
            <a:r>
              <a:rPr lang="en-US" baseline="0" dirty="0" smtClean="0"/>
              <a:t>Non functional or cross functional requirements – all the ‘abilities</a:t>
            </a:r>
          </a:p>
          <a:p>
            <a:r>
              <a:rPr lang="en-US" baseline="0" dirty="0" smtClean="0"/>
              <a:t>----------------------------------------------------------------------------------------------------------</a:t>
            </a:r>
          </a:p>
          <a:p>
            <a:endParaRPr lang="en-US" dirty="0" smtClean="0"/>
          </a:p>
          <a:p>
            <a:endParaRPr lang="en-US" dirty="0" smtClean="0"/>
          </a:p>
          <a:p>
            <a:endParaRPr lang="en-US" dirty="0" smtClean="0"/>
          </a:p>
          <a:p>
            <a:endParaRPr lang="en-US" dirty="0" smtClean="0"/>
          </a:p>
          <a:p>
            <a:r>
              <a:rPr lang="en-US" dirty="0" smtClean="0"/>
              <a:t>Like most things in an Agile world,</a:t>
            </a:r>
            <a:r>
              <a:rPr lang="en-US" baseline="0" dirty="0" smtClean="0"/>
              <a:t> release planning is an iterative and adaptable process.  Depending on how the first cut at a release plan may look, more effort may be put into loosening the hold of external constraints (e.g., marketing schedules) or the success criteria for the release may be re-examined (e.g., perhaps another pass through </a:t>
            </a:r>
            <a:r>
              <a:rPr lang="en-US" baseline="0" dirty="0" err="1" smtClean="0"/>
              <a:t>MoSCoW</a:t>
            </a:r>
            <a:r>
              <a:rPr lang="en-US" baseline="0" dirty="0" smtClean="0"/>
              <a:t> on the story list).</a:t>
            </a:r>
          </a:p>
          <a:p>
            <a:endParaRPr lang="en-US" baseline="0" dirty="0" smtClean="0"/>
          </a:p>
          <a:p>
            <a:r>
              <a:rPr lang="en-US" baseline="0" dirty="0" smtClean="0"/>
              <a:t>Development Capacity can either be estimated (using a sampling of different story sizes and extrapolating) or determined using a spike iteration.  </a:t>
            </a:r>
          </a:p>
          <a:p>
            <a:endParaRPr lang="en-US" baseline="0" dirty="0" smtClean="0"/>
          </a:p>
          <a:p>
            <a:r>
              <a:rPr lang="en-US" baseline="0" dirty="0" smtClean="0"/>
              <a:t>The success criteria for the project are probably enumerated across the lines of scope (e.g., “we must have these features at least”), cost (e.g., “we only have budget for $200 of development”) and time (“we need to get something to market before the conference starts”).  </a:t>
            </a:r>
          </a:p>
          <a:p>
            <a:endParaRPr lang="en-US" baseline="0" dirty="0" smtClean="0"/>
          </a:p>
          <a:p>
            <a:r>
              <a:rPr lang="en-US" baseline="0" dirty="0" smtClean="0"/>
              <a:t>External constraints can have a big influence on the release plan and are often in the shape of project dependencies (i.e., integrating with Application X which only releases each quarter).</a:t>
            </a:r>
          </a:p>
          <a:p>
            <a:endParaRPr lang="en-US" baseline="0" dirty="0" smtClean="0"/>
          </a:p>
          <a:p>
            <a:r>
              <a:rPr lang="en-US" baseline="0" dirty="0" smtClean="0"/>
              <a:t>A release story wall can be used to show the distribution of stories between releases and between iterations within a release.  Obviously a release plan is a high level artifact, so the expectation should be set to allow considerable movement at this level.</a:t>
            </a:r>
          </a:p>
          <a:p>
            <a:pPr>
              <a:buFontTx/>
              <a:buChar char="•"/>
            </a:pPr>
            <a:endParaRPr lang="en-AU" dirty="0">
              <a:latin typeface="Arial" charset="0"/>
            </a:endParaRPr>
          </a:p>
          <a:p>
            <a:pPr>
              <a:buFontTx/>
              <a:buNone/>
            </a:pPr>
            <a:r>
              <a:rPr lang="en-AU" b="1" dirty="0">
                <a:latin typeface="Arial" charset="0"/>
              </a:rPr>
              <a:t>Low: 2 min</a:t>
            </a:r>
          </a:p>
          <a:p>
            <a:pPr>
              <a:buFontTx/>
              <a:buNone/>
            </a:pPr>
            <a:r>
              <a:rPr lang="en-AU" b="1" dirty="0">
                <a:latin typeface="Arial" charset="0"/>
              </a:rPr>
              <a:t>High: 5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133</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xfrm>
            <a:off x="685800" y="4343520"/>
            <a:ext cx="5486400" cy="4114247"/>
          </a:xfrm>
          <a:noFill/>
          <a:ln/>
        </p:spPr>
        <p:txBody>
          <a:bodyPr/>
          <a:lstStyle/>
          <a:p>
            <a:pPr>
              <a:buFontTx/>
              <a:buChar char="•"/>
            </a:pPr>
            <a:r>
              <a:rPr lang="en-AU" dirty="0">
                <a:latin typeface="Arial" charset="0"/>
              </a:rPr>
              <a:t>The story is the unit of work we will measure to determine approximate length and cost of project.</a:t>
            </a:r>
          </a:p>
          <a:p>
            <a:pPr>
              <a:buFontTx/>
              <a:buChar char="•"/>
            </a:pPr>
            <a:r>
              <a:rPr lang="en-AU" dirty="0">
                <a:latin typeface="Arial" charset="0"/>
              </a:rPr>
              <a:t>We conduct many workshops to create stories and ultimately the MSL</a:t>
            </a:r>
            <a:r>
              <a:rPr lang="en-AU" dirty="0" smtClean="0">
                <a:latin typeface="Arial" charset="0"/>
              </a:rPr>
              <a:t>.</a:t>
            </a:r>
          </a:p>
          <a:p>
            <a:pPr>
              <a:buFontTx/>
              <a:buChar char="•"/>
            </a:pPr>
            <a:r>
              <a:rPr lang="en-AU" dirty="0" smtClean="0">
                <a:latin typeface="Arial" charset="0"/>
              </a:rPr>
              <a:t>We go in depth on each of these items</a:t>
            </a:r>
            <a:r>
              <a:rPr lang="en-AU" baseline="0" dirty="0" smtClean="0">
                <a:latin typeface="Arial" charset="0"/>
              </a:rPr>
              <a:t> and more to get to our initial story list.</a:t>
            </a:r>
            <a:endParaRPr lang="en-AU" dirty="0">
              <a:latin typeface="Arial" charset="0"/>
            </a:endParaRPr>
          </a:p>
          <a:p>
            <a:pPr>
              <a:buFontTx/>
              <a:buChar char="•"/>
            </a:pPr>
            <a:r>
              <a:rPr lang="en-AU" b="1" dirty="0" smtClean="0">
                <a:latin typeface="Arial" charset="0"/>
              </a:rPr>
              <a:t>We should have done all of this already in the previous sections.</a:t>
            </a:r>
            <a:endParaRPr lang="en-AU" b="1" baseline="0" dirty="0" smtClean="0">
              <a:latin typeface="Arial" charset="0"/>
            </a:endParaRPr>
          </a:p>
          <a:p>
            <a:pPr lvl="0">
              <a:buFontTx/>
              <a:buChar char="•"/>
            </a:pPr>
            <a:endParaRPr lang="en-AU" baseline="0" dirty="0" smtClean="0">
              <a:latin typeface="Arial" charset="0"/>
            </a:endParaRPr>
          </a:p>
          <a:p>
            <a:pPr lvl="1">
              <a:buFontTx/>
              <a:buChar char="•"/>
            </a:pPr>
            <a:endParaRPr lang="en-AU" baseline="0" dirty="0" smtClean="0">
              <a:latin typeface="Arial" charset="0"/>
            </a:endParaRPr>
          </a:p>
          <a:p>
            <a:pPr lvl="1">
              <a:buFontTx/>
              <a:buChar char="•"/>
            </a:pPr>
            <a:endParaRPr lang="en-AU" dirty="0">
              <a:latin typeface="Arial" charset="0"/>
            </a:endParaRPr>
          </a:p>
          <a:p>
            <a:pPr>
              <a:buFontTx/>
              <a:buNone/>
            </a:pPr>
            <a:r>
              <a:rPr lang="en-AU" b="1" dirty="0">
                <a:latin typeface="Arial" charset="0"/>
              </a:rPr>
              <a:t>Low: .5 min</a:t>
            </a:r>
          </a:p>
          <a:p>
            <a:pPr>
              <a:buFontTx/>
              <a:buNone/>
            </a:pPr>
            <a:r>
              <a:rPr lang="en-AU" b="1" dirty="0">
                <a:latin typeface="Arial" charset="0"/>
              </a:rPr>
              <a:t>High: 2 min</a:t>
            </a:r>
          </a:p>
          <a:p>
            <a:endParaRPr lang="en-AU" dirty="0">
              <a:latin typeface="Arial" charset="0"/>
            </a:endParaRPr>
          </a:p>
          <a:p>
            <a:endParaRPr lang="en-US" dirty="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Release and Iteration Planning</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Flowchart – structured</a:t>
            </a:r>
          </a:p>
          <a:p>
            <a:r>
              <a:rPr lang="en-US" dirty="0" smtClean="0"/>
              <a:t>Write the topic at the top of the page.</a:t>
            </a:r>
          </a:p>
          <a:p>
            <a:r>
              <a:rPr lang="en-US" dirty="0" smtClean="0"/>
              <a:t>Write each main idea</a:t>
            </a:r>
            <a:r>
              <a:rPr lang="en-US" baseline="0" dirty="0" smtClean="0"/>
              <a:t> under the title.</a:t>
            </a:r>
          </a:p>
          <a:p>
            <a:r>
              <a:rPr lang="en-US" baseline="0" dirty="0" smtClean="0"/>
              <a:t>Add details in bubbles related to each main idea.</a:t>
            </a:r>
          </a:p>
          <a:p>
            <a:r>
              <a:rPr lang="en-US" baseline="0" dirty="0" smtClean="0"/>
              <a:t>If this relates to other topics, list these at the side</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11248459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likely the total bucket of stories will can be categorized into these four buckets. For the purposes of planning the first release, the MMR should be the Must Have bucket.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extLst>
      <p:ext uri="{BB962C8B-B14F-4D97-AF65-F5344CB8AC3E}">
        <p14:creationId xmlns:p14="http://schemas.microsoft.com/office/powerpoint/2010/main" val="26150518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versions of this approach, but in essence its about laying out the stories so that you can see where the MMF is.</a:t>
            </a:r>
          </a:p>
          <a:p>
            <a:r>
              <a:rPr lang="en-US" dirty="0" smtClean="0"/>
              <a:t>The next slide shows an</a:t>
            </a:r>
            <a:r>
              <a:rPr lang="en-US" baseline="0" dirty="0" smtClean="0"/>
              <a:t> example from Jeff Patton</a:t>
            </a:r>
          </a:p>
          <a:p>
            <a:endParaRPr lang="en-US" baseline="0" dirty="0" smtClean="0"/>
          </a:p>
          <a:p>
            <a:r>
              <a:rPr lang="en-US" sz="1200" kern="1200" dirty="0" smtClean="0">
                <a:solidFill>
                  <a:schemeClr val="tx1"/>
                </a:solidFill>
                <a:effectLst/>
                <a:latin typeface="+mn-lt"/>
                <a:ea typeface="+mn-ea"/>
                <a:cs typeface="+mn-cs"/>
              </a:rPr>
              <a:t>When prioritizing stories and building the Release Plan, consider the following:</a:t>
            </a:r>
          </a:p>
          <a:p>
            <a:pPr marL="171450" indent="-171450">
              <a:buFont typeface="Arial"/>
              <a:buChar char="•"/>
            </a:pPr>
            <a:r>
              <a:rPr lang="en-US" sz="1200" kern="1200" dirty="0" smtClean="0">
                <a:solidFill>
                  <a:schemeClr val="tx1"/>
                </a:solidFill>
                <a:effectLst/>
                <a:latin typeface="+mn-lt"/>
                <a:ea typeface="+mn-ea"/>
                <a:cs typeface="+mn-cs"/>
              </a:rPr>
              <a:t>Business Value – does this contribute to the ROI.  What is the Minimum</a:t>
            </a:r>
            <a:r>
              <a:rPr lang="en-US" sz="1200" kern="1200" baseline="0" dirty="0" smtClean="0">
                <a:solidFill>
                  <a:schemeClr val="tx1"/>
                </a:solidFill>
                <a:effectLst/>
                <a:latin typeface="+mn-lt"/>
                <a:ea typeface="+mn-ea"/>
                <a:cs typeface="+mn-cs"/>
              </a:rPr>
              <a:t> Marketable Feature set?</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Risk – does the item carry either technical or functional risk</a:t>
            </a:r>
          </a:p>
          <a:p>
            <a:pPr marL="171450" indent="-171450">
              <a:buFont typeface="Arial"/>
              <a:buChar char="•"/>
            </a:pPr>
            <a:r>
              <a:rPr lang="en-US" sz="1200" kern="1200" dirty="0" smtClean="0">
                <a:solidFill>
                  <a:schemeClr val="tx1"/>
                </a:solidFill>
                <a:effectLst/>
                <a:latin typeface="+mn-lt"/>
                <a:ea typeface="+mn-ea"/>
                <a:cs typeface="+mn-cs"/>
              </a:rPr>
              <a:t>Usage – How often is this feature set used and by how many different roles/personas?  </a:t>
            </a:r>
          </a:p>
          <a:p>
            <a:pPr marL="171450" indent="-171450">
              <a:buFont typeface="Arial"/>
              <a:buChar char="•"/>
            </a:pPr>
            <a:r>
              <a:rPr lang="en-US" sz="1200" kern="1200" dirty="0" smtClean="0">
                <a:solidFill>
                  <a:schemeClr val="tx1"/>
                </a:solidFill>
                <a:effectLst/>
                <a:latin typeface="+mn-lt"/>
                <a:ea typeface="+mn-ea"/>
                <a:cs typeface="+mn-cs"/>
              </a:rPr>
              <a:t>Compliance – is the feature</a:t>
            </a:r>
            <a:r>
              <a:rPr lang="en-US" sz="1200" kern="1200" baseline="0" dirty="0" smtClean="0">
                <a:solidFill>
                  <a:schemeClr val="tx1"/>
                </a:solidFill>
                <a:effectLst/>
                <a:latin typeface="+mn-lt"/>
                <a:ea typeface="+mn-ea"/>
                <a:cs typeface="+mn-cs"/>
              </a:rPr>
              <a:t> set</a:t>
            </a:r>
            <a:r>
              <a:rPr lang="en-US" sz="1200" kern="1200" dirty="0" smtClean="0">
                <a:solidFill>
                  <a:schemeClr val="tx1"/>
                </a:solidFill>
                <a:effectLst/>
                <a:latin typeface="+mn-lt"/>
                <a:ea typeface="+mn-ea"/>
                <a:cs typeface="+mn-cs"/>
              </a:rPr>
              <a:t> required to avoid possible financial penalties? </a:t>
            </a:r>
          </a:p>
          <a:p>
            <a:pPr marL="171450" indent="-171450">
              <a:buFont typeface="Arial"/>
              <a:buChar char="•"/>
            </a:pPr>
            <a:r>
              <a:rPr lang="en-US" sz="1200" kern="1200" dirty="0" smtClean="0">
                <a:solidFill>
                  <a:schemeClr val="tx1"/>
                </a:solidFill>
                <a:effectLst/>
                <a:latin typeface="+mn-lt"/>
                <a:ea typeface="+mn-ea"/>
                <a:cs typeface="+mn-cs"/>
              </a:rPr>
              <a:t>Dependencies</a:t>
            </a:r>
            <a:r>
              <a:rPr lang="en-US" sz="1200" kern="1200" baseline="0" dirty="0" smtClean="0">
                <a:solidFill>
                  <a:schemeClr val="tx1"/>
                </a:solidFill>
                <a:effectLst/>
                <a:latin typeface="+mn-lt"/>
                <a:ea typeface="+mn-ea"/>
                <a:cs typeface="+mn-cs"/>
              </a:rPr>
              <a:t> -  is this feature set dependent on or required by another team?</a:t>
            </a:r>
          </a:p>
          <a:p>
            <a:pPr marL="171450" indent="-171450">
              <a:buFont typeface="Arial"/>
              <a:buChar char="•"/>
            </a:pPr>
            <a:r>
              <a:rPr lang="en-US" sz="1200" kern="1200" baseline="0" dirty="0" smtClean="0">
                <a:solidFill>
                  <a:schemeClr val="tx1"/>
                </a:solidFill>
                <a:effectLst/>
                <a:latin typeface="+mn-lt"/>
                <a:ea typeface="+mn-ea"/>
                <a:cs typeface="+mn-cs"/>
              </a:rPr>
              <a:t>Simplicity – do we need all parts/stories for this feature set?  Or can we go Live with a subset?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9389F2-39F0-4465-A039-CCF2F39C8C6A}" type="slidenum">
              <a:rPr lang="en-US" smtClean="0"/>
              <a:t>137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extLst>
      <p:ext uri="{BB962C8B-B14F-4D97-AF65-F5344CB8AC3E}">
        <p14:creationId xmlns:p14="http://schemas.microsoft.com/office/powerpoint/2010/main" val="11979311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stories into Minimum Marketable Features (MMF)</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138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 typeface="Arial"/>
              <a:buChar char="•"/>
            </a:pPr>
            <a:r>
              <a:rPr lang="en-US" sz="2400" dirty="0"/>
              <a:t>Unconstrained Model</a:t>
            </a:r>
          </a:p>
          <a:p>
            <a:pPr lvl="1">
              <a:buFont typeface="Arial"/>
              <a:buChar char="•"/>
            </a:pPr>
            <a:r>
              <a:rPr lang="en-US" sz="2000" dirty="0"/>
              <a:t> Tell us how long it will take to build this</a:t>
            </a:r>
          </a:p>
          <a:p>
            <a:pPr>
              <a:buFont typeface="Arial"/>
              <a:buChar char="•"/>
            </a:pPr>
            <a:r>
              <a:rPr lang="en-US" sz="2400" dirty="0"/>
              <a:t> Constrained Models</a:t>
            </a:r>
          </a:p>
          <a:p>
            <a:pPr lvl="1">
              <a:buFont typeface="Arial"/>
              <a:buChar char="•"/>
            </a:pPr>
            <a:r>
              <a:rPr lang="en-US" sz="2000" dirty="0"/>
              <a:t> Tell us what we can build and stay within budget</a:t>
            </a:r>
          </a:p>
          <a:p>
            <a:pPr lvl="1">
              <a:buFont typeface="Arial"/>
              <a:buChar char="•"/>
            </a:pPr>
            <a:r>
              <a:rPr lang="en-US" sz="2000" dirty="0"/>
              <a:t> Tell us how long it will take to build this with the staff we have</a:t>
            </a:r>
          </a:p>
          <a:p>
            <a:pPr lvl="1">
              <a:buFont typeface="Arial"/>
              <a:buChar char="•"/>
            </a:pPr>
            <a:r>
              <a:rPr lang="en-US" sz="2000" dirty="0"/>
              <a:t> What can we get built in a certain timeframe</a:t>
            </a:r>
          </a:p>
          <a:p>
            <a:endParaRPr lang="en-US" baseline="0" dirty="0" smtClean="0"/>
          </a:p>
          <a:p>
            <a:r>
              <a:rPr lang="en-US" baseline="0" dirty="0" smtClean="0"/>
              <a:t>A time constrained project is one where the first release must be delivered by a certain date</a:t>
            </a:r>
          </a:p>
          <a:p>
            <a:r>
              <a:rPr lang="en-US" baseline="0" dirty="0" smtClean="0"/>
              <a:t>A resource constrained project is where for whatever reason you can’t add more people, which could be because there is a budget constraint</a:t>
            </a:r>
          </a:p>
          <a:p>
            <a:r>
              <a:rPr lang="en-US" baseline="0" dirty="0" smtClean="0"/>
              <a:t>But, budget could also be a constraint on how long the team can work for</a:t>
            </a:r>
          </a:p>
          <a:p>
            <a:r>
              <a:rPr lang="en-US" baseline="0" dirty="0" smtClean="0"/>
              <a:t>A scope constraint is where a certain scope must be delivered for some reason (perhaps compliance reasons)</a:t>
            </a:r>
          </a:p>
          <a:p>
            <a:endParaRPr lang="en-AU" dirty="0">
              <a:latin typeface="Arial" charset="0"/>
            </a:endParaRPr>
          </a:p>
          <a:p>
            <a:pPr>
              <a:buFontTx/>
              <a:buNone/>
            </a:pPr>
            <a:r>
              <a:rPr lang="en-AU" b="1" dirty="0">
                <a:latin typeface="Arial" charset="0"/>
              </a:rPr>
              <a:t>Low: 2 min</a:t>
            </a:r>
          </a:p>
          <a:p>
            <a:pPr>
              <a:buFontTx/>
              <a:buNone/>
            </a:pPr>
            <a:r>
              <a:rPr lang="en-AU" b="1" dirty="0">
                <a:latin typeface="Arial" charset="0"/>
              </a:rPr>
              <a:t>High: 5 min</a:t>
            </a:r>
          </a:p>
          <a:p>
            <a:endParaRPr lang="en-AU" dirty="0">
              <a:latin typeface="Arial" charset="0"/>
            </a:endParaRPr>
          </a:p>
          <a:p>
            <a:endParaRPr lang="en-US" baseline="0" dirty="0" smtClean="0"/>
          </a:p>
        </p:txBody>
      </p:sp>
      <p:sp>
        <p:nvSpPr>
          <p:cNvPr id="4" name="Slide Number Placeholder 3"/>
          <p:cNvSpPr>
            <a:spLocks noGrp="1"/>
          </p:cNvSpPr>
          <p:nvPr>
            <p:ph type="sldNum" sz="quarter" idx="10"/>
          </p:nvPr>
        </p:nvSpPr>
        <p:spPr/>
        <p:txBody>
          <a:bodyPr/>
          <a:lstStyle/>
          <a:p>
            <a:fld id="{7A82CE06-0A67-43D7-AFAF-160C90F8853E}" type="slidenum">
              <a:rPr lang="en-US" smtClean="0"/>
              <a:pPr/>
              <a:t>139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Another type of</a:t>
            </a:r>
            <a:r>
              <a:rPr lang="en-US" baseline="0" dirty="0" smtClean="0"/>
              <a:t> requirement that has to be captured on all projects is the NFR.</a:t>
            </a:r>
          </a:p>
          <a:p>
            <a:pPr>
              <a:buFont typeface="Arial"/>
              <a:buChar char="•"/>
            </a:pPr>
            <a:r>
              <a:rPr lang="en-US" baseline="0" dirty="0" smtClean="0"/>
              <a:t>We all know what these are. They creep up on us near the end.</a:t>
            </a:r>
          </a:p>
          <a:p>
            <a:pPr>
              <a:buFont typeface="Arial"/>
              <a:buChar char="•"/>
            </a:pPr>
            <a:r>
              <a:rPr lang="en-US" dirty="0" smtClean="0"/>
              <a:t>Execution qualities of a system – security, usability</a:t>
            </a:r>
          </a:p>
          <a:p>
            <a:pPr>
              <a:buFont typeface="Arial"/>
              <a:buChar char="•"/>
            </a:pPr>
            <a:r>
              <a:rPr lang="en-US" dirty="0" smtClean="0"/>
              <a:t>Evolution qualities – testability, extensibility,</a:t>
            </a:r>
            <a:r>
              <a:rPr lang="en-US" baseline="0" dirty="0" smtClean="0"/>
              <a:t> scalability</a:t>
            </a:r>
            <a:endParaRPr lang="en-US" dirty="0" smtClean="0"/>
          </a:p>
          <a:p>
            <a:pPr defTabSz="457163">
              <a:buFont typeface="Arial"/>
              <a:buChar char="•"/>
              <a:defRPr/>
            </a:pPr>
            <a:r>
              <a:rPr lang="en-US" dirty="0" smtClean="0"/>
              <a:t>NFRs are typically technical or usage based and usually follow policy or documented guidelines</a:t>
            </a:r>
          </a:p>
          <a:p>
            <a:pPr>
              <a:buFont typeface="Arial"/>
              <a:buChar char="•"/>
            </a:pPr>
            <a:r>
              <a:rPr lang="en-US" dirty="0" smtClean="0"/>
              <a:t>Make them cards.</a:t>
            </a:r>
          </a:p>
          <a:p>
            <a:pPr>
              <a:buFont typeface="Arial"/>
              <a:buChar char="•"/>
            </a:pPr>
            <a:r>
              <a:rPr lang="en-US" dirty="0" smtClean="0"/>
              <a:t>Its</a:t>
            </a:r>
            <a:r>
              <a:rPr lang="en-US" baseline="0" dirty="0" smtClean="0"/>
              <a:t> work you have to do.</a:t>
            </a:r>
          </a:p>
          <a:p>
            <a:pPr>
              <a:buFont typeface="Arial"/>
              <a:buChar char="•"/>
            </a:pPr>
            <a:endParaRPr lang="en-US" baseline="0" dirty="0" smtClean="0"/>
          </a:p>
          <a:p>
            <a:pPr>
              <a:buFont typeface="Arial"/>
              <a:buChar char="•"/>
            </a:pPr>
            <a:r>
              <a:rPr lang="en-US" baseline="0" dirty="0" smtClean="0"/>
              <a:t>HAVE SOME DISCUSSION HERE as to what you can do about these.</a:t>
            </a:r>
          </a:p>
          <a:p>
            <a:endParaRPr lang="en-US" dirty="0" smtClean="0"/>
          </a:p>
          <a:p>
            <a:r>
              <a:rPr lang="en-US" dirty="0" smtClean="0"/>
              <a:t>Technique- </a:t>
            </a:r>
          </a:p>
          <a:p>
            <a:pPr lvl="1"/>
            <a:r>
              <a:rPr lang="en-US" dirty="0" smtClean="0"/>
              <a:t>Send out a questionnaire first for folks to do their homework.</a:t>
            </a:r>
          </a:p>
          <a:p>
            <a:pPr lvl="1"/>
            <a:r>
              <a:rPr lang="en-US" dirty="0" smtClean="0"/>
              <a:t>How many transactions/users/countries/whatever?  </a:t>
            </a:r>
          </a:p>
          <a:p>
            <a:pPr lvl="1"/>
            <a:r>
              <a:rPr lang="en-US" dirty="0" smtClean="0"/>
              <a:t>Response time?  </a:t>
            </a:r>
          </a:p>
          <a:p>
            <a:pPr lvl="1"/>
            <a:r>
              <a:rPr lang="en-US" dirty="0" smtClean="0"/>
              <a:t>What platforms?</a:t>
            </a:r>
          </a:p>
          <a:p>
            <a:pPr lvl="1"/>
            <a:r>
              <a:rPr lang="en-US" dirty="0" smtClean="0"/>
              <a:t>Compliance </a:t>
            </a:r>
          </a:p>
          <a:p>
            <a:endParaRPr lang="en-US" dirty="0" smtClean="0"/>
          </a:p>
          <a:p>
            <a:r>
              <a:rPr lang="en-US" dirty="0" smtClean="0"/>
              <a:t>Low: 5min</a:t>
            </a:r>
          </a:p>
          <a:p>
            <a:r>
              <a:rPr lang="en-US" dirty="0" smtClean="0"/>
              <a:t>High: 15min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141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142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the stories into iterations, with the total points in each iteration totaling the estimated velocity (earlier calculation).</a:t>
            </a:r>
          </a:p>
          <a:p>
            <a:r>
              <a:rPr lang="en-US" dirty="0" smtClean="0"/>
              <a:t>Should be some sense of a theme in each iteration (get</a:t>
            </a:r>
            <a:r>
              <a:rPr lang="en-US" baseline="0" dirty="0" smtClean="0"/>
              <a:t> sign-on working, deliver reports, credit card payment, etc.), along with a prioritization of business value.</a:t>
            </a:r>
          </a:p>
          <a:p>
            <a:r>
              <a:rPr lang="en-US" baseline="0" dirty="0" smtClean="0"/>
              <a:t>Deliver high value first.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144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extLst>
      <p:ext uri="{BB962C8B-B14F-4D97-AF65-F5344CB8AC3E}">
        <p14:creationId xmlns:p14="http://schemas.microsoft.com/office/powerpoint/2010/main" val="20738909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 3 or 4 iterations.</a:t>
            </a:r>
          </a:p>
          <a:p>
            <a:r>
              <a:rPr lang="en-US" baseline="0" dirty="0" smtClean="0"/>
              <a:t>This conversation may lead to “how long is an iteration” – for the animal, each iteration is 4 minutes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145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146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Release and Iteration Planning</a:t>
            </a:r>
            <a:endParaRPr lang="en-US"/>
          </a:p>
        </p:txBody>
      </p:sp>
    </p:spTree>
    <p:extLst>
      <p:ext uri="{BB962C8B-B14F-4D97-AF65-F5344CB8AC3E}">
        <p14:creationId xmlns:p14="http://schemas.microsoft.com/office/powerpoint/2010/main" val="812009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Plan, execute and report on Agile projects</a:t>
            </a: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r>
              <a:rPr lang="en-US" dirty="0" smtClean="0">
                <a:ea typeface="ＭＳ Ｐゴシック" pitchFamily="21" charset="-128"/>
                <a:cs typeface="Arial" pitchFamily="21" charset="0"/>
              </a:rPr>
              <a:t>--------------------------------------------------------------------------------------------------------------------</a:t>
            </a:r>
          </a:p>
          <a:p>
            <a:pPr eaLnBrk="1" hangingPunct="1">
              <a:spcBef>
                <a:spcPct val="0"/>
              </a:spcBef>
            </a:pPr>
            <a:r>
              <a:rPr lang="en-US" dirty="0" smtClean="0">
                <a:ea typeface="ＭＳ Ｐゴシック" pitchFamily="21" charset="-128"/>
                <a:cs typeface="Arial" pitchFamily="21" charset="0"/>
              </a:rPr>
              <a:t>Welcome to the module Planning the Project. This module is brought to you by ThoughtWorks Studios, maker of Mingle,</a:t>
            </a:r>
            <a:r>
              <a:rPr lang="en-US" baseline="0" dirty="0" smtClean="0">
                <a:ea typeface="ＭＳ Ｐゴシック" pitchFamily="21" charset="-128"/>
                <a:cs typeface="Arial" pitchFamily="21" charset="0"/>
              </a:rPr>
              <a:t> Cruise, and Twist.</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practices that help Managers and Project Managers plan, execute, and report on Agile projects.</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147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extLst>
      <p:ext uri="{BB962C8B-B14F-4D97-AF65-F5344CB8AC3E}">
        <p14:creationId xmlns:p14="http://schemas.microsoft.com/office/powerpoint/2010/main" val="4288198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Tree diagram.</a:t>
            </a:r>
          </a:p>
          <a:p>
            <a:r>
              <a:rPr lang="en-US" dirty="0" smtClean="0"/>
              <a:t>The trunk is the main idea you are learning about,</a:t>
            </a:r>
          </a:p>
          <a:p>
            <a:r>
              <a:rPr lang="en-US" dirty="0" smtClean="0"/>
              <a:t>Each branch is a concept</a:t>
            </a:r>
            <a:r>
              <a:rPr lang="en-US" baseline="0" dirty="0" smtClean="0"/>
              <a:t> or idea related to the main topic</a:t>
            </a:r>
          </a:p>
          <a:p>
            <a:r>
              <a:rPr lang="en-US" baseline="0" dirty="0" smtClean="0"/>
              <a:t>Each smaller branch might be a practice or idea.</a:t>
            </a:r>
          </a:p>
          <a:p>
            <a:r>
              <a:rPr lang="en-US" baseline="0" dirty="0" smtClean="0"/>
              <a:t>You can even draw leaves for more details</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515901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noTextEdit="1"/>
          </p:cNvSpPr>
          <p:nvPr>
            <p:ph type="sldImg"/>
          </p:nvPr>
        </p:nvSpPr>
        <p:spPr>
          <a:ln/>
        </p:spPr>
      </p:sp>
      <p:sp>
        <p:nvSpPr>
          <p:cNvPr id="148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3 of these meetings can be done distributedly.</a:t>
            </a:r>
          </a:p>
          <a:p>
            <a:r>
              <a:rPr lang="en-US">
                <a:latin typeface="Arial" charset="0"/>
                <a:ea typeface="ＭＳ Ｐゴシック" charset="0"/>
                <a:cs typeface="ＭＳ Ｐゴシック" charset="0"/>
              </a:rPr>
              <a:t>We discourage distributed Release Planning.</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Mountain goat software has distributed Planning Poker.</a:t>
            </a:r>
          </a:p>
          <a:p>
            <a:r>
              <a:rPr lang="en-US">
                <a:latin typeface="Arial" charset="0"/>
                <a:ea typeface="ＭＳ Ｐゴシック" charset="0"/>
                <a:cs typeface="ＭＳ Ｐゴシック" charset="0"/>
              </a:rPr>
              <a:t>Ideaboardz and Edistorm are good for distributed Retrospectives.</a:t>
            </a:r>
          </a:p>
        </p:txBody>
      </p:sp>
      <p:sp>
        <p:nvSpPr>
          <p:cNvPr id="148483"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B7D788C3-CD77-154A-BC04-4EB9D4C9511A}" type="slidenum">
              <a:rPr lang="en-US" sz="1200">
                <a:solidFill>
                  <a:schemeClr val="tx1"/>
                </a:solidFill>
                <a:latin typeface="Arial" charset="0"/>
                <a:ea typeface="ＭＳ Ｐゴシック" charset="0"/>
                <a:cs typeface="ＭＳ Ｐゴシック" charset="0"/>
              </a:rPr>
              <a:pPr eaLnBrk="1" hangingPunct="1"/>
              <a:t>148</a:t>
            </a:fld>
            <a:endParaRPr lang="en-US" sz="1200">
              <a:solidFill>
                <a:schemeClr val="tx1"/>
              </a:solidFill>
              <a:latin typeface="Arial" charset="0"/>
              <a:ea typeface="ＭＳ Ｐゴシック" charset="0"/>
              <a:cs typeface="ＭＳ Ｐゴシック"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Visibility and Communication</a:t>
            </a:r>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Daily</a:t>
            </a:r>
            <a:r>
              <a:rPr lang="en-US" baseline="0" dirty="0" smtClean="0"/>
              <a:t> Scrum or daily standup</a:t>
            </a:r>
          </a:p>
          <a:p>
            <a:pPr>
              <a:buFont typeface="Arial" pitchFamily="34" charset="0"/>
              <a:buChar char="•"/>
            </a:pPr>
            <a:r>
              <a:rPr lang="en-US" baseline="0" dirty="0" smtClean="0"/>
              <a:t>Chickens and pigs – who talks, who doesn’t</a:t>
            </a:r>
          </a:p>
          <a:p>
            <a:pPr>
              <a:buFont typeface="Arial" pitchFamily="34" charset="0"/>
              <a:buChar char="•"/>
            </a:pPr>
            <a:r>
              <a:rPr lang="en-US" baseline="0" dirty="0" smtClean="0"/>
              <a:t>Held daily</a:t>
            </a:r>
          </a:p>
          <a:p>
            <a:pPr>
              <a:buFont typeface="Arial" pitchFamily="34" charset="0"/>
              <a:buChar char="•"/>
            </a:pPr>
            <a:r>
              <a:rPr lang="en-US" baseline="0" dirty="0" smtClean="0"/>
              <a:t>Entire team</a:t>
            </a:r>
          </a:p>
          <a:p>
            <a:pPr>
              <a:buFont typeface="Arial" pitchFamily="34" charset="0"/>
              <a:buChar char="•"/>
            </a:pPr>
            <a:r>
              <a:rPr lang="en-US" baseline="0" dirty="0" smtClean="0"/>
              <a:t>Answer 3 questions</a:t>
            </a:r>
          </a:p>
          <a:p>
            <a:pPr lvl="1">
              <a:buFontTx/>
              <a:buChar char="-"/>
            </a:pPr>
            <a:r>
              <a:rPr lang="en-US" baseline="0" dirty="0" smtClean="0"/>
              <a:t>What did you do yesterday?</a:t>
            </a:r>
          </a:p>
          <a:p>
            <a:pPr lvl="1">
              <a:buFontTx/>
              <a:buChar char="-"/>
            </a:pPr>
            <a:r>
              <a:rPr lang="en-US" baseline="0" dirty="0" smtClean="0"/>
              <a:t> What are you going to do today?</a:t>
            </a:r>
          </a:p>
          <a:p>
            <a:pPr lvl="1">
              <a:buFontTx/>
              <a:buChar char="-"/>
            </a:pPr>
            <a:r>
              <a:rPr lang="en-US" baseline="0" dirty="0" smtClean="0"/>
              <a:t> What obstacles or impediments are preventing you from making progress?</a:t>
            </a:r>
          </a:p>
          <a:p>
            <a:pPr>
              <a:buFont typeface="Arial" pitchFamily="34" charset="0"/>
              <a:buChar char="•"/>
            </a:pPr>
            <a:r>
              <a:rPr lang="en-US" dirty="0" smtClean="0"/>
              <a:t>Short</a:t>
            </a:r>
          </a:p>
          <a:p>
            <a:pPr>
              <a:buFont typeface="Arial" pitchFamily="34" charset="0"/>
              <a:buChar char="•"/>
            </a:pPr>
            <a:r>
              <a:rPr lang="en-US" dirty="0" smtClean="0"/>
              <a:t>Conducted by the card wall</a:t>
            </a:r>
          </a:p>
          <a:p>
            <a:pPr>
              <a:buFont typeface="Arial" pitchFamily="34" charset="0"/>
              <a:buChar char="•"/>
            </a:pPr>
            <a:r>
              <a:rPr lang="en-US" dirty="0" smtClean="0"/>
              <a:t>Everyone stands</a:t>
            </a:r>
          </a:p>
          <a:p>
            <a:pPr>
              <a:buFont typeface="Arial" pitchFamily="34" charset="0"/>
              <a:buChar char="•"/>
            </a:pPr>
            <a:r>
              <a:rPr lang="en-US" dirty="0" smtClean="0"/>
              <a:t>Keeps everyone informed</a:t>
            </a:r>
          </a:p>
          <a:p>
            <a:pPr>
              <a:buFont typeface="Arial" pitchFamily="34" charset="0"/>
              <a:buChar char="•"/>
            </a:pPr>
            <a:r>
              <a:rPr lang="en-US" dirty="0" smtClean="0"/>
              <a:t>Not a status meeting</a:t>
            </a:r>
          </a:p>
          <a:p>
            <a:endParaRPr lang="en-US" dirty="0" smtClean="0"/>
          </a:p>
          <a:p>
            <a:r>
              <a:rPr lang="en-US" dirty="0" smtClean="0"/>
              <a:t>--------------------------------------------------------------------------------------------------------------</a:t>
            </a:r>
          </a:p>
          <a:p>
            <a:r>
              <a:rPr lang="en-US" dirty="0" smtClean="0"/>
              <a:t>Whether</a:t>
            </a:r>
            <a:r>
              <a:rPr lang="en-US" baseline="0" dirty="0" smtClean="0"/>
              <a:t> you talk about Scrum – and call them daily scrums – or XP – and call them daily stand-ups – the concept is common to both systems.  The idea is that the project team gets together daily, stands up, and each committed member of the team (the pigs) shares the answers to these three questions:</a:t>
            </a:r>
          </a:p>
          <a:p>
            <a:endParaRPr lang="en-US" baseline="0" dirty="0" smtClean="0"/>
          </a:p>
          <a:p>
            <a:pPr>
              <a:buFontTx/>
              <a:buChar char="-"/>
            </a:pPr>
            <a:r>
              <a:rPr lang="en-US" baseline="0" dirty="0" smtClean="0"/>
              <a:t> What did you do yesterday?</a:t>
            </a:r>
          </a:p>
          <a:p>
            <a:pPr>
              <a:buFontTx/>
              <a:buChar char="-"/>
            </a:pPr>
            <a:r>
              <a:rPr lang="en-US" baseline="0" dirty="0" smtClean="0"/>
              <a:t> What are you going to do today?</a:t>
            </a:r>
          </a:p>
          <a:p>
            <a:pPr>
              <a:buFontTx/>
              <a:buChar char="-"/>
            </a:pPr>
            <a:r>
              <a:rPr lang="en-US" baseline="0" dirty="0" smtClean="0"/>
              <a:t> What obstacles or impediments are preventing you from making progress?</a:t>
            </a:r>
          </a:p>
          <a:p>
            <a:pPr>
              <a:buFontTx/>
              <a:buChar char="-"/>
            </a:pPr>
            <a:endParaRPr lang="en-US" baseline="0" dirty="0" smtClean="0"/>
          </a:p>
          <a:p>
            <a:pPr>
              <a:buFontTx/>
              <a:buNone/>
            </a:pPr>
            <a:r>
              <a:rPr lang="en-US" baseline="0" dirty="0" smtClean="0"/>
              <a:t>Generally speaking, these meetings should be pretty short.  Team members will frequently refer to stories by number or title, like “I completed number 421 yesterday and am going to start on number 437 today. I can’t get going until the database is set up.”</a:t>
            </a:r>
          </a:p>
          <a:p>
            <a:pPr>
              <a:buFontTx/>
              <a:buNone/>
            </a:pPr>
            <a:endParaRPr lang="en-US" baseline="0" dirty="0" smtClean="0"/>
          </a:p>
          <a:p>
            <a:pPr>
              <a:buFontTx/>
              <a:buNone/>
            </a:pPr>
            <a:r>
              <a:rPr lang="en-US" baseline="0" dirty="0" smtClean="0"/>
              <a:t>Since the card wall - whether physical or electronic - is readily available and visible, generally it’s easy for everyone to understand what is being discussed.</a:t>
            </a:r>
          </a:p>
          <a:p>
            <a:pPr>
              <a:buFontTx/>
              <a:buNone/>
            </a:pPr>
            <a:endParaRPr lang="en-US" baseline="0" dirty="0" smtClean="0"/>
          </a:p>
          <a:p>
            <a:pPr>
              <a:buFontTx/>
              <a:buNone/>
            </a:pPr>
            <a:r>
              <a:rPr lang="en-US" baseline="0" dirty="0" smtClean="0"/>
              <a:t>The meetings are held standing, because the goal is to keep them short.  Anything that doesn’t fit easily into the answer to one of the questions is recorded and discussed at the end of the stand-up meeting.  Chickens are generally not permitted to speak during stand-up, as what they have to say may be important and valuable, but is not a part of this particular meeting.</a:t>
            </a:r>
          </a:p>
          <a:p>
            <a:pPr>
              <a:buFontTx/>
              <a:buNone/>
            </a:pPr>
            <a:endParaRPr lang="en-US" baseline="0" dirty="0" smtClean="0"/>
          </a:p>
          <a:p>
            <a:pPr>
              <a:buFontTx/>
              <a:buNone/>
            </a:pPr>
            <a:r>
              <a:rPr lang="en-US" baseline="0" dirty="0" smtClean="0"/>
              <a:t>The daily stand-up, or daily scrum, contributes significantly to keeping all parties informed about what’s going on and what progress is being made.</a:t>
            </a:r>
          </a:p>
          <a:p>
            <a:pPr>
              <a:buFontTx/>
              <a:buNone/>
            </a:pPr>
            <a:endParaRPr lang="en-US" baseline="0" dirty="0" smtClean="0"/>
          </a:p>
          <a:p>
            <a:pPr>
              <a:buFontTx/>
              <a:buNone/>
            </a:pPr>
            <a:r>
              <a:rPr lang="en-US" baseline="0" dirty="0" smtClean="0"/>
              <a:t>The daily stand-up is </a:t>
            </a:r>
            <a:r>
              <a:rPr lang="en-US" i="1" baseline="0" dirty="0" smtClean="0"/>
              <a:t>not </a:t>
            </a:r>
            <a:r>
              <a:rPr lang="en-US" i="0" baseline="0" dirty="0" smtClean="0"/>
              <a:t>a status meeting.  It is </a:t>
            </a:r>
            <a:r>
              <a:rPr lang="en-US" i="1" baseline="0" dirty="0" smtClean="0"/>
              <a:t>not</a:t>
            </a:r>
            <a:r>
              <a:rPr lang="en-US" i="0" baseline="0" dirty="0" smtClean="0"/>
              <a:t> an opportunity for everyone present to report to the project manager, scrum master, or anyone else.  The daily stand-up </a:t>
            </a:r>
            <a:r>
              <a:rPr lang="en-US" i="1" baseline="0" dirty="0" smtClean="0"/>
              <a:t>is</a:t>
            </a:r>
            <a:r>
              <a:rPr lang="en-US" i="0" baseline="0" dirty="0" smtClean="0"/>
              <a:t> a chance for everyone to keep up to date with what is going on on the project.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149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0">
              <a:buFont typeface="Arial" pitchFamily="34" charset="0"/>
              <a:buChar char="•"/>
            </a:pPr>
            <a:r>
              <a:rPr lang="en-US" dirty="0" smtClean="0"/>
              <a:t>If you are a small team, working in a team room, and pairing,</a:t>
            </a:r>
            <a:r>
              <a:rPr lang="en-US" baseline="0" dirty="0" smtClean="0"/>
              <a:t> you may not need daily stand-ups, but this is a very rare occurrence</a:t>
            </a:r>
          </a:p>
          <a:p>
            <a:pPr lvl="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150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Goal - Working</a:t>
            </a:r>
            <a:r>
              <a:rPr lang="en-US" baseline="0" dirty="0" smtClean="0"/>
              <a:t> software at the end of each iteration</a:t>
            </a:r>
          </a:p>
          <a:p>
            <a:pPr>
              <a:buFont typeface="Arial" pitchFamily="34" charset="0"/>
              <a:buChar char="•"/>
            </a:pPr>
            <a:r>
              <a:rPr lang="en-US" baseline="0" dirty="0" smtClean="0"/>
              <a:t>Showcase at the end of each iteration</a:t>
            </a:r>
          </a:p>
          <a:p>
            <a:pPr>
              <a:buFont typeface="Arial" pitchFamily="34" charset="0"/>
              <a:buChar char="•"/>
            </a:pPr>
            <a:r>
              <a:rPr lang="en-US" baseline="0" dirty="0" smtClean="0"/>
              <a:t>Not design session or brainstorming</a:t>
            </a:r>
          </a:p>
          <a:p>
            <a:pPr>
              <a:buFont typeface="Arial" pitchFamily="34" charset="0"/>
              <a:buChar char="•"/>
            </a:pPr>
            <a:r>
              <a:rPr lang="en-US" baseline="0" dirty="0" smtClean="0"/>
              <a:t>We do get feedback</a:t>
            </a:r>
          </a:p>
          <a:p>
            <a:pPr>
              <a:buFont typeface="Arial" pitchFamily="34" charset="0"/>
              <a:buChar char="•"/>
            </a:pPr>
            <a:r>
              <a:rPr lang="en-US" baseline="0" dirty="0" smtClean="0"/>
              <a:t>Feedback may turn into new stories</a:t>
            </a:r>
          </a:p>
          <a:p>
            <a:pPr>
              <a:buFont typeface="Arial" pitchFamily="34" charset="0"/>
              <a:buChar char="•"/>
            </a:pPr>
            <a:r>
              <a:rPr lang="en-US" baseline="0" dirty="0" smtClean="0"/>
              <a:t>For the chickens</a:t>
            </a:r>
          </a:p>
          <a:p>
            <a:pPr>
              <a:buFont typeface="Arial" pitchFamily="34" charset="0"/>
              <a:buChar char="•"/>
            </a:pPr>
            <a:endParaRPr lang="en-US" dirty="0" smtClean="0"/>
          </a:p>
          <a:p>
            <a:endParaRPr lang="en-US" dirty="0" smtClean="0"/>
          </a:p>
          <a:p>
            <a:r>
              <a:rPr lang="en-US" dirty="0" smtClean="0"/>
              <a:t>-------------------------------------------------------------------------------------------------</a:t>
            </a:r>
          </a:p>
          <a:p>
            <a:r>
              <a:rPr lang="en-US" dirty="0" smtClean="0"/>
              <a:t>With</a:t>
            </a:r>
            <a:r>
              <a:rPr lang="en-US" baseline="0" dirty="0" smtClean="0"/>
              <a:t> the goal of ensuring that information and knowledge are spread throughout team and stakeholders, and that the team gets valuable feedback as early as possible, we follow each Iteration with a showcase.</a:t>
            </a:r>
          </a:p>
          <a:p>
            <a:endParaRPr lang="en-US" baseline="0" dirty="0" smtClean="0"/>
          </a:p>
          <a:p>
            <a:r>
              <a:rPr lang="en-US" baseline="0" dirty="0" smtClean="0"/>
              <a:t>During the showcase, we show what has been done during the Iteration just completed.  This is not a design session, nor a brainstorming session.  The purpose of the showcase is to say “here’s what we’ve gotten done” and to solicit input from the participants.  It is not unusual for additional stories to be generated as a result of the showcase, as stakeholders gain a greater understanding of what is actually being delivered and the value that goes with that.</a:t>
            </a:r>
          </a:p>
          <a:p>
            <a:endParaRPr lang="en-US" baseline="0" dirty="0" smtClean="0"/>
          </a:p>
          <a:p>
            <a:r>
              <a:rPr lang="en-US" baseline="0" dirty="0" smtClean="0"/>
              <a:t>This is not to say that we don’t share what we’re doing prior to the showcase.  It’s that the showcase is the time when we say “this is what we’ve gotten done” and actively seek feedback from stakeholders who are not normally involved on a daily basis – the Chickens.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151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Rodin, the artist, said </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“Nothing is a waste of time if you use the experience wisely.”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Oscar Wilde said </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“Experience is the name everyone gives to his mistakes.”</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Norm </a:t>
            </a:r>
            <a:r>
              <a:rPr lang="en-US" dirty="0" err="1" smtClean="0"/>
              <a:t>Kerth</a:t>
            </a:r>
            <a:r>
              <a:rPr lang="en-US" dirty="0" smtClean="0"/>
              <a:t> – 2000 – ‘Project Retrospective’  [CLICK]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Esther Derby and Diana Larsen – 2006 - wrote the book “Agile Retrospectives: Making Good Teams Great”.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[CLICK]</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At the end of each Iteration, Release</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Starfish model – Patrick </a:t>
            </a:r>
            <a:r>
              <a:rPr lang="en-US" baseline="0" dirty="0" err="1" smtClean="0"/>
              <a:t>Kua</a:t>
            </a:r>
            <a:r>
              <a:rPr lang="en-US" baseline="0" dirty="0" smtClean="0"/>
              <a:t> – TW</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Review the model</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Action items</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Reduce waste, constant improvements</a:t>
            </a:r>
          </a:p>
          <a:p>
            <a:r>
              <a:rPr lang="en-US" sz="1200" b="1" kern="1200" dirty="0" smtClean="0">
                <a:solidFill>
                  <a:schemeClr val="tx1"/>
                </a:solidFill>
                <a:latin typeface="+mn-lt"/>
                <a:ea typeface="ＭＳ Ｐゴシック" pitchFamily="-65" charset="-128"/>
                <a:cs typeface="Arial" charset="0"/>
              </a:rPr>
              <a:t>What’s the purpose of having a retrospective?  It should be:</a:t>
            </a:r>
          </a:p>
          <a:p>
            <a:r>
              <a:rPr lang="en-US" sz="1200" kern="1200" dirty="0" smtClean="0">
                <a:solidFill>
                  <a:schemeClr val="tx1"/>
                </a:solidFill>
                <a:latin typeface="+mn-lt"/>
                <a:ea typeface="ＭＳ Ｐゴシック" pitchFamily="-65" charset="-128"/>
                <a:cs typeface="Arial" charset="0"/>
              </a:rPr>
              <a:t>Informative – Communicate “the story” to all </a:t>
            </a:r>
          </a:p>
          <a:p>
            <a:r>
              <a:rPr lang="en-US" sz="1200" kern="1200" dirty="0" smtClean="0">
                <a:solidFill>
                  <a:schemeClr val="tx1"/>
                </a:solidFill>
                <a:latin typeface="+mn-lt"/>
                <a:ea typeface="ＭＳ Ｐゴシック" pitchFamily="-65" charset="-128"/>
                <a:cs typeface="Arial" charset="0"/>
              </a:rPr>
              <a:t>Enlightening – Capture data, metrics or collective wisdom gained from the project</a:t>
            </a:r>
          </a:p>
          <a:p>
            <a:r>
              <a:rPr lang="en-US" sz="1200" kern="1200" dirty="0" smtClean="0">
                <a:solidFill>
                  <a:schemeClr val="tx1"/>
                </a:solidFill>
                <a:latin typeface="+mn-lt"/>
                <a:ea typeface="ＭＳ Ｐゴシック" pitchFamily="-65" charset="-128"/>
                <a:cs typeface="Arial" charset="0"/>
              </a:rPr>
              <a:t>Progressive – Improve process/management/culture</a:t>
            </a:r>
          </a:p>
          <a:p>
            <a:r>
              <a:rPr lang="en-US" sz="1200" kern="1200" dirty="0" smtClean="0">
                <a:solidFill>
                  <a:schemeClr val="tx1"/>
                </a:solidFill>
                <a:latin typeface="+mn-lt"/>
                <a:ea typeface="ＭＳ Ｐゴシック" pitchFamily="-65" charset="-128"/>
                <a:cs typeface="Arial" charset="0"/>
              </a:rPr>
              <a:t>Cathartic – Repair damage to the team or allow the team to enjoy what’s been accomplished</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Rodin, the artist, said “Nothing is a waste of time if you use the experience wisely.”</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Oscar Wilde said “Experience is the name everyone gives to his mistakes.”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And Kierkegaard said “Life can only be understood</a:t>
            </a:r>
            <a:r>
              <a:rPr lang="en-US" baseline="0" dirty="0" smtClean="0"/>
              <a:t> backward, but it must be lived forward.”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In 2001, Norm </a:t>
            </a:r>
            <a:r>
              <a:rPr lang="en-US" baseline="0" dirty="0" err="1" smtClean="0"/>
              <a:t>Kerth</a:t>
            </a:r>
            <a:r>
              <a:rPr lang="en-US" baseline="0" dirty="0" smtClean="0"/>
              <a:t> wrote the book “Project Retrospectives,” in which he said [CLICK] “a well-run retrospective can help members of a community understand the need for improvement, and motivate them to change how they go about their work.”</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Following in </a:t>
            </a:r>
            <a:r>
              <a:rPr lang="en-US" baseline="0" dirty="0" err="1" smtClean="0"/>
              <a:t>Kerth’s</a:t>
            </a:r>
            <a:r>
              <a:rPr lang="en-US" baseline="0" dirty="0" smtClean="0"/>
              <a:t> footsteps, in 2006 Esther Derby and Diana Larsen wrote the book “Agile Retrospectives: Making Good Teams Great”. In their book, Esther and Diana said [CLICK] “Whether you are using Agile methods or more traditional incremental or iterative development, your team has an opportunity to reflect at the end of every increment and identify changes and improvements that will increase the quality of the product and the work life of team members.”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[CLICK] Agile teams generally include retrospectives as one of their practices. While different teams make different choices, it’s most common for teams to do retrospectives at each milestone – that is, at the end of each Iteration, Release, and at the end of the Project.  We recommend Derby and Larsen’s book “Agile Retrospectives” as a key component of your team’s library.  The activities and guidance in this book are priceless.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goals of retrospectives, as stated by </a:t>
            </a:r>
            <a:r>
              <a:rPr lang="en-US" baseline="0" dirty="0" err="1" smtClean="0"/>
              <a:t>Kerth</a:t>
            </a:r>
            <a:r>
              <a:rPr lang="en-US" baseline="0" dirty="0" smtClean="0"/>
              <a:t> and Derby and Larsen, are to use the past – our experience – to improve our future.  Whether it’s team functioning and communication – focused on the people – or technology, architecture, and technical practices, the goals are the same – learn and improve.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152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Accurate visibility</a:t>
            </a:r>
            <a:r>
              <a:rPr lang="en-US" sz="1200" b="0" kern="1200" baseline="0" dirty="0" smtClean="0">
                <a:solidFill>
                  <a:schemeClr val="tx1"/>
                </a:solidFill>
                <a:latin typeface="+mn-lt"/>
                <a:ea typeface="ＭＳ Ｐゴシック" pitchFamily="-65" charset="-128"/>
                <a:cs typeface="Arial" charset="0"/>
              </a:rPr>
              <a:t> into project progress has traditionally been a problem</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Agile address this by making project status extremely visible to everyone</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One of the exciting</a:t>
            </a:r>
            <a:r>
              <a:rPr lang="en-US" sz="1200" b="0" kern="1200" baseline="0" dirty="0" smtClean="0">
                <a:solidFill>
                  <a:schemeClr val="tx1"/>
                </a:solidFill>
                <a:latin typeface="+mn-lt"/>
                <a:ea typeface="ＭＳ Ｐゴシック" pitchFamily="-65" charset="-128"/>
                <a:cs typeface="Arial" charset="0"/>
              </a:rPr>
              <a:t> and powerful aspects of Agile is the free flow of information and communication.  This is true both within an Agile team, and between the team and the rest of the organization. Agile teams talk about transparency, meaning that facts and information are freely available at all times, and that our successes and failures are equally visible.</a:t>
            </a:r>
            <a:endParaRPr lang="en-US" sz="1200" b="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153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Static</a:t>
            </a:r>
            <a:r>
              <a:rPr lang="en-US" sz="1200" b="0" kern="1200" baseline="0" dirty="0" smtClean="0">
                <a:solidFill>
                  <a:schemeClr val="tx1"/>
                </a:solidFill>
                <a:latin typeface="+mn-lt"/>
                <a:ea typeface="ＭＳ Ｐゴシック" pitchFamily="-65" charset="-128"/>
                <a:cs typeface="Arial" charset="0"/>
              </a:rPr>
              <a:t> sources of information available to anyone who chooses to view them.</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No request needed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Always updated and ready to view  [CLICK]</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Standard ones  [CLICK]</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Custom ones</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One of the tools for this communication and transparency</a:t>
            </a:r>
            <a:r>
              <a:rPr lang="en-US" sz="1200" b="0" kern="1200" baseline="0" dirty="0" smtClean="0">
                <a:solidFill>
                  <a:schemeClr val="tx1"/>
                </a:solidFill>
                <a:latin typeface="+mn-lt"/>
                <a:ea typeface="ＭＳ Ｐゴシック" pitchFamily="-65" charset="-128"/>
                <a:cs typeface="Arial" charset="0"/>
              </a:rPr>
              <a:t> is a category of things that we refer to as “information radiators”.</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[CLICK]</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Information radiators are static sources of information that are available to anyone who chooses to view them. By “static” we mean that there is no request needed and no specific interaction (although we’ll get back to this when we talk about Mingle). Rather, information radiators provide information simply by viewing them.  Examples [CLICK] are the card wall and the burn-up chart which we touched on briefly a bit earlier in this module.  The card wall is always there, and anyone can look at it and learn the state of the project, release, or iteration.</a:t>
            </a:r>
            <a:endParaRPr lang="en-US" sz="1200" b="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154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Card wall is in the team room</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Easily accessible and visible</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Mingle example  [CLICK]</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Not methodology dependent – scrum,</a:t>
            </a:r>
            <a:r>
              <a:rPr lang="en-US" sz="1200" b="0" kern="1200" baseline="0" dirty="0" smtClean="0">
                <a:solidFill>
                  <a:schemeClr val="tx1"/>
                </a:solidFill>
                <a:latin typeface="+mn-lt"/>
                <a:ea typeface="ＭＳ Ｐゴシック" pitchFamily="-65" charset="-128"/>
                <a:cs typeface="Arial" charset="0"/>
              </a:rPr>
              <a:t> lean, </a:t>
            </a:r>
            <a:r>
              <a:rPr lang="en-US" sz="1200" b="0" kern="1200" baseline="0" dirty="0" err="1" smtClean="0">
                <a:solidFill>
                  <a:schemeClr val="tx1"/>
                </a:solidFill>
                <a:latin typeface="+mn-lt"/>
                <a:ea typeface="ＭＳ Ｐゴシック" pitchFamily="-65" charset="-128"/>
                <a:cs typeface="Arial" charset="0"/>
              </a:rPr>
              <a:t>xp</a:t>
            </a:r>
            <a:endParaRPr lang="en-US" sz="1200" b="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Single iteration </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Showing</a:t>
            </a:r>
            <a:r>
              <a:rPr lang="en-US" sz="1200" b="0" kern="1200" baseline="0" dirty="0" smtClean="0">
                <a:solidFill>
                  <a:schemeClr val="tx1"/>
                </a:solidFill>
                <a:latin typeface="+mn-lt"/>
                <a:ea typeface="ＭＳ Ｐゴシック" pitchFamily="-65" charset="-128"/>
                <a:cs typeface="Arial" charset="0"/>
              </a:rPr>
              <a:t> </a:t>
            </a:r>
            <a:r>
              <a:rPr lang="en-US" sz="1200" b="1" kern="1200" baseline="0" dirty="0" smtClean="0">
                <a:solidFill>
                  <a:schemeClr val="tx1"/>
                </a:solidFill>
                <a:latin typeface="+mn-lt"/>
                <a:ea typeface="ＭＳ Ｐゴシック" pitchFamily="-65" charset="-128"/>
                <a:cs typeface="Arial" charset="0"/>
              </a:rPr>
              <a:t>state of the card </a:t>
            </a:r>
            <a:r>
              <a:rPr lang="en-US" sz="1200" b="0" kern="1200" baseline="0" dirty="0" smtClean="0">
                <a:solidFill>
                  <a:schemeClr val="tx1"/>
                </a:solidFill>
                <a:latin typeface="+mn-lt"/>
                <a:ea typeface="ＭＳ Ｐゴシック" pitchFamily="-65" charset="-128"/>
                <a:cs typeface="Arial" charset="0"/>
              </a:rPr>
              <a:t>[CLICK]  Ready for Analysis to Deployed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Some cards in next iteration – </a:t>
            </a:r>
            <a:r>
              <a:rPr lang="en-US" sz="1200" b="1" kern="1200" baseline="0" dirty="0" smtClean="0">
                <a:solidFill>
                  <a:schemeClr val="tx1"/>
                </a:solidFill>
                <a:latin typeface="+mn-lt"/>
                <a:ea typeface="ＭＳ Ｐゴシック" pitchFamily="-65" charset="-128"/>
                <a:cs typeface="Arial" charset="0"/>
              </a:rPr>
              <a:t>Analysts typically work iterations ahead of development</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Clearly see the </a:t>
            </a:r>
            <a:r>
              <a:rPr lang="en-US" sz="1200" b="1" kern="1200" baseline="0" dirty="0" smtClean="0">
                <a:solidFill>
                  <a:schemeClr val="tx1"/>
                </a:solidFill>
                <a:latin typeface="+mn-lt"/>
                <a:ea typeface="ＭＳ Ｐゴシック" pitchFamily="-65" charset="-128"/>
                <a:cs typeface="Arial" charset="0"/>
              </a:rPr>
              <a:t>status of the iteration</a:t>
            </a:r>
            <a:r>
              <a:rPr lang="en-US" sz="1200" b="0" kern="1200" baseline="0" dirty="0" smtClean="0">
                <a:solidFill>
                  <a:schemeClr val="tx1"/>
                </a:solidFill>
                <a:latin typeface="+mn-lt"/>
                <a:ea typeface="ＭＳ Ｐゴシック" pitchFamily="-65" charset="-128"/>
                <a:cs typeface="Arial" charset="0"/>
              </a:rPr>
              <a:t>  [CLICK]  [CLICK]</a:t>
            </a:r>
            <a:endParaRPr lang="en-US" sz="1200" b="1"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We’ve talked about the card wall throughout this course.  Let’s look at it again, and an example of a card wall in Mingle.</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[CLICK]</a:t>
            </a:r>
            <a:r>
              <a:rPr lang="en-US" sz="1200" b="0" kern="1200" baseline="0" dirty="0" smtClean="0">
                <a:solidFill>
                  <a:schemeClr val="tx1"/>
                </a:solidFill>
                <a:latin typeface="+mn-lt"/>
                <a:ea typeface="ＭＳ Ｐゴシック" pitchFamily="-65" charset="-128"/>
                <a:cs typeface="Arial" charset="0"/>
              </a:rPr>
              <a:t> It’s hard to overstate the value of the card wall. Regardless of the approach you follow – Scrum, XP, or Lean, for example – there is a card wall, and the value of it lies in its ability to communicate so clearly and completely, requiring little effort on the part of the reader.</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Here’s an example of a representation of a card wall in Mingle. As you can see, this card wall is focused on a single Iteration, covering states [CLICK] from Ready for Analysis to Deployed. In many cases, the stories in the Ready for Analysis and In Analysis states are actually being prepared for the next Iteration.  The work of Business Analysts is generally an Iteration ahead of the rest of the team, allowing them the time they need to figure out details and acceptance criteria so that the stories will be ready for the development team.</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As you can see here, it’s easy to understand the state of the work being done in an Iteration on the card wall.  For </a:t>
            </a:r>
            <a:r>
              <a:rPr lang="en-US" sz="1200" b="0" kern="1200" baseline="0" dirty="0" err="1" smtClean="0">
                <a:solidFill>
                  <a:schemeClr val="tx1"/>
                </a:solidFill>
                <a:latin typeface="+mn-lt"/>
                <a:ea typeface="ＭＳ Ｐゴシック" pitchFamily="-65" charset="-128"/>
                <a:cs typeface="Arial" charset="0"/>
              </a:rPr>
              <a:t>instance,[CLICK</a:t>
            </a:r>
            <a:r>
              <a:rPr lang="en-US" sz="1200" b="0" kern="1200" baseline="0" dirty="0" smtClean="0">
                <a:solidFill>
                  <a:schemeClr val="tx1"/>
                </a:solidFill>
                <a:latin typeface="+mn-lt"/>
                <a:ea typeface="ＭＳ Ｐゴシック" pitchFamily="-65" charset="-128"/>
                <a:cs typeface="Arial" charset="0"/>
              </a:rPr>
              <a:t>] we can see that there are a number of stories on which the work is complete that are waiting to be deployed.  At the other end, [CLICK] there are a couple of stories that are ready for development, [CLICK] a few in development, and so on.  Without even looking at the specific stories, [CLICK] we can learn a great deal about the project just by seeing the flow of work through viewing the card wall.</a:t>
            </a:r>
            <a:endParaRPr lang="en-US" sz="1200" b="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155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stories into Minimum Marketable Features (MMF)</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156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Daily standup is important to visibility and communications</a:t>
            </a:r>
          </a:p>
          <a:p>
            <a:pPr>
              <a:buFont typeface="Arial" pitchFamily="34" charset="0"/>
              <a:buChar char="•"/>
            </a:pPr>
            <a:r>
              <a:rPr lang="en-US" dirty="0" smtClean="0"/>
              <a:t>Communication flow is</a:t>
            </a:r>
            <a:r>
              <a:rPr lang="en-US" baseline="0" dirty="0" smtClean="0"/>
              <a:t> daily at a minimum</a:t>
            </a:r>
          </a:p>
          <a:p>
            <a:pPr>
              <a:buFont typeface="Arial" pitchFamily="34" charset="0"/>
              <a:buChar char="•"/>
            </a:pPr>
            <a:r>
              <a:rPr lang="en-US" baseline="0" dirty="0" smtClean="0"/>
              <a:t>Minimal lags in work</a:t>
            </a:r>
          </a:p>
          <a:p>
            <a:pPr>
              <a:buFont typeface="Arial" pitchFamily="34" charset="0"/>
              <a:buChar char="•"/>
            </a:pPr>
            <a:r>
              <a:rPr lang="en-US" baseline="0" dirty="0" smtClean="0"/>
              <a:t>Chickens can learn about day-to-day by attending</a:t>
            </a:r>
            <a:endParaRPr lang="en-US" dirty="0" smtClean="0"/>
          </a:p>
          <a:p>
            <a:endParaRPr lang="en-US" dirty="0" smtClean="0"/>
          </a:p>
          <a:p>
            <a:endParaRPr lang="en-US" dirty="0" smtClean="0"/>
          </a:p>
          <a:p>
            <a:r>
              <a:rPr lang="en-US" dirty="0" smtClean="0"/>
              <a:t>------------------------------------------------------------------------------------------------------------------</a:t>
            </a:r>
          </a:p>
          <a:p>
            <a:r>
              <a:rPr lang="en-US" dirty="0" smtClean="0"/>
              <a:t>While</a:t>
            </a:r>
            <a:r>
              <a:rPr lang="en-US" baseline="0" dirty="0" smtClean="0"/>
              <a:t> we’ve talked about it before, it’s important to come back to Daily Stand-Ups again in the context of Visibility and Communications.</a:t>
            </a:r>
          </a:p>
          <a:p>
            <a:endParaRPr lang="en-US" baseline="0" dirty="0" smtClean="0"/>
          </a:p>
          <a:p>
            <a:r>
              <a:rPr lang="en-US" baseline="0" dirty="0" smtClean="0"/>
              <a:t>There are a number of goals accomplished by holding daily stand-ups.</a:t>
            </a:r>
          </a:p>
          <a:p>
            <a:endParaRPr lang="en-US" baseline="0" dirty="0" smtClean="0"/>
          </a:p>
          <a:p>
            <a:r>
              <a:rPr lang="en-US" baseline="0" dirty="0" smtClean="0"/>
              <a:t>Doing them daily means that the communication flow is consistent.  It also means that there are minimal lags – we all know what we’re all doing very immediately, without having to wait for status reports.  It also means that others – managers, stakeholders – can learn about what’s going on day-by-day by attending a daily standup.  That assumes that the team gives permission for others to attend, of course.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157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burger diagram.</a:t>
            </a:r>
          </a:p>
          <a:p>
            <a:r>
              <a:rPr lang="en-US" dirty="0" smtClean="0"/>
              <a:t>Top bun is the main idea you are learning</a:t>
            </a:r>
            <a:r>
              <a:rPr lang="en-US" baseline="0" dirty="0" smtClean="0"/>
              <a:t> about</a:t>
            </a:r>
          </a:p>
          <a:p>
            <a:r>
              <a:rPr lang="en-US" baseline="0" dirty="0" smtClean="0"/>
              <a:t>Top tomato is a fact that supports the main idea</a:t>
            </a:r>
          </a:p>
          <a:p>
            <a:r>
              <a:rPr lang="en-US" baseline="0" dirty="0" smtClean="0"/>
              <a:t>So is the cheese, the burger, the tomato, next slice of cheese. Put as many ingredients in your burger as you hear ideas.</a:t>
            </a:r>
          </a:p>
          <a:p>
            <a:r>
              <a:rPr lang="en-US" baseline="0" dirty="0" smtClean="0"/>
              <a:t>The bottom bun is a summary of this topic.</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11839323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2 primary radiators</a:t>
            </a:r>
            <a:r>
              <a:rPr lang="en-US" baseline="0" dirty="0" smtClean="0"/>
              <a:t> – Burn up and burn down</a:t>
            </a:r>
          </a:p>
          <a:p>
            <a:pPr>
              <a:buFont typeface="Arial" pitchFamily="34" charset="0"/>
              <a:buChar char="•"/>
            </a:pPr>
            <a:r>
              <a:rPr lang="en-US" baseline="0" dirty="0" smtClean="0"/>
              <a:t>Comes directly from SCRUM</a:t>
            </a:r>
          </a:p>
          <a:p>
            <a:pPr>
              <a:buFont typeface="Arial" pitchFamily="34" charset="0"/>
              <a:buChar char="•"/>
            </a:pPr>
            <a:r>
              <a:rPr lang="en-US" baseline="0" dirty="0" smtClean="0"/>
              <a:t>Same info in slightly different format</a:t>
            </a:r>
          </a:p>
          <a:p>
            <a:pPr>
              <a:buFont typeface="Arial" pitchFamily="34" charset="0"/>
              <a:buChar char="•"/>
            </a:pPr>
            <a:r>
              <a:rPr lang="en-US" baseline="0" dirty="0" smtClean="0"/>
              <a:t>What we have to do [CLICK]</a:t>
            </a:r>
          </a:p>
          <a:p>
            <a:pPr>
              <a:buFont typeface="Arial" pitchFamily="34" charset="0"/>
              <a:buChar char="•"/>
            </a:pPr>
            <a:r>
              <a:rPr lang="en-US" baseline="0" dirty="0" smtClean="0"/>
              <a:t>And when we are done  [CLICK]</a:t>
            </a:r>
          </a:p>
          <a:p>
            <a:pPr>
              <a:buFont typeface="Arial" pitchFamily="34" charset="0"/>
              <a:buChar char="•"/>
            </a:pPr>
            <a:r>
              <a:rPr lang="en-US" baseline="0" dirty="0" smtClean="0"/>
              <a:t>Release and/or iteration level charts</a:t>
            </a:r>
            <a:endParaRPr lang="en-US" dirty="0" smtClean="0"/>
          </a:p>
          <a:p>
            <a:endParaRPr lang="en-US" dirty="0" smtClean="0"/>
          </a:p>
          <a:p>
            <a:endParaRPr lang="en-US" dirty="0" smtClean="0"/>
          </a:p>
          <a:p>
            <a:r>
              <a:rPr lang="en-US" dirty="0" smtClean="0"/>
              <a:t>---------------------------------------------------------------------------------------------------</a:t>
            </a:r>
          </a:p>
          <a:p>
            <a:r>
              <a:rPr lang="en-US" dirty="0" smtClean="0"/>
              <a:t>There are two primary reports that are used by Agile teams: the Burn Down chart, and the Burn Up Chart.  The Burn Down chart comes</a:t>
            </a:r>
            <a:r>
              <a:rPr lang="en-US" baseline="0" dirty="0" smtClean="0"/>
              <a:t> directly from Scrum.  Both charts represent the same information, fundamentally, but in a slightly different presentation.</a:t>
            </a:r>
          </a:p>
          <a:p>
            <a:endParaRPr lang="en-US" baseline="0" dirty="0" smtClean="0"/>
          </a:p>
          <a:p>
            <a:r>
              <a:rPr lang="en-US" baseline="0" dirty="0" smtClean="0"/>
              <a:t>The Burn Down chart approach is to start with the assumption that we know how much work we have to do [CLICK], and that we know we’re done when there’s nothing left to do [CLICK].  This is used for release level reporting, and is based on the practice of identifying all stories to be done during this release, and assuming that there will be no changes.  While it is adaptable, and can accommodate changes in scope, it is not as clear, in our estimation, as…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158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3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Burn-Up Chart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 with an example of a burn-up chart</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Visibility and Communication</a:t>
            </a:r>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stories into Minimum Marketable Features (MMF)</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160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161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Visibility and Communication</a:t>
            </a:r>
            <a:endParaRPr lang="en-US"/>
          </a:p>
        </p:txBody>
      </p:sp>
    </p:spTree>
    <p:extLst>
      <p:ext uri="{BB962C8B-B14F-4D97-AF65-F5344CB8AC3E}">
        <p14:creationId xmlns:p14="http://schemas.microsoft.com/office/powerpoint/2010/main" val="8120091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Welcome to Agile Development Practices, a module in Agile Fundamentals. This module is brought to you by ThoughtWorks Studios, makers of Cruise, Twist,</a:t>
            </a:r>
            <a:r>
              <a:rPr lang="en-US" baseline="0" dirty="0" smtClean="0">
                <a:ea typeface="ＭＳ Ｐゴシック" pitchFamily="21" charset="-128"/>
                <a:cs typeface="Arial" pitchFamily="21" charset="0"/>
              </a:rPr>
              <a:t> and Mingle.</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practices that ThoughtWorks considers the essential elements of Agile Development Team practices.</a:t>
            </a: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162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extLst>
      <p:ext uri="{BB962C8B-B14F-4D97-AF65-F5344CB8AC3E}">
        <p14:creationId xmlns:p14="http://schemas.microsoft.com/office/powerpoint/2010/main" val="42031363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a:buChar char="•"/>
            </a:pPr>
            <a:r>
              <a:rPr lang="en-US" sz="1200" b="0" kern="1200" dirty="0" smtClean="0">
                <a:solidFill>
                  <a:schemeClr val="tx1"/>
                </a:solidFill>
                <a:latin typeface="+mn-lt"/>
                <a:ea typeface="ＭＳ Ｐゴシック" pitchFamily="-65" charset="-128"/>
                <a:cs typeface="Arial" charset="0"/>
              </a:rPr>
              <a:t>Software Craftsmanship movement</a:t>
            </a:r>
          </a:p>
          <a:p>
            <a:pPr marL="171450" indent="-171450">
              <a:buFont typeface="Arial"/>
              <a:buChar char="•"/>
            </a:pPr>
            <a:r>
              <a:rPr lang="en-US" sz="1200" b="0" kern="1200" dirty="0" smtClean="0">
                <a:solidFill>
                  <a:schemeClr val="tx1"/>
                </a:solidFill>
                <a:latin typeface="+mn-lt"/>
                <a:ea typeface="ＭＳ Ｐゴシック" pitchFamily="-65" charset="-128"/>
                <a:cs typeface="Arial" charset="0"/>
              </a:rPr>
              <a:t>Requires certain skills and disciplines to do it well</a:t>
            </a:r>
          </a:p>
          <a:p>
            <a:pPr marL="171450" indent="-171450">
              <a:buFont typeface="Arial"/>
              <a:buChar char="•"/>
            </a:pPr>
            <a:r>
              <a:rPr lang="en-US" sz="1200" b="0" kern="1200" dirty="0" smtClean="0">
                <a:solidFill>
                  <a:schemeClr val="tx1"/>
                </a:solidFill>
                <a:latin typeface="+mn-lt"/>
                <a:ea typeface="ＭＳ Ｐゴシック" pitchFamily="-65" charset="-128"/>
                <a:cs typeface="Arial" charset="0"/>
              </a:rPr>
              <a:t>Agile has some best practices as well</a:t>
            </a: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Some of you may</a:t>
            </a:r>
            <a:r>
              <a:rPr lang="en-US" sz="1200" b="0" kern="1200" baseline="0" dirty="0" smtClean="0">
                <a:solidFill>
                  <a:schemeClr val="tx1"/>
                </a:solidFill>
                <a:latin typeface="+mn-lt"/>
                <a:ea typeface="ＭＳ Ｐゴシック" pitchFamily="-65" charset="-128"/>
                <a:cs typeface="Arial" charset="0"/>
              </a:rPr>
              <a:t> have heard of the Software Craftsmanship movement. Whether you believe that software development is a craft, a profession, an art, or magic, what’s important to think about is that in most cases, software development – like any skilled activity – requires certain disciplines and skills to do it well.</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In the Agile world, there are a number of practices that have become best practices, as they are likely to contribute to successfully building, deploying, and maintaining software.</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Let’s begin with one of the hardest for most developers to adopt: test-driven development, or TDD.</a:t>
            </a:r>
            <a:endParaRPr lang="en-US" b="0"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163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We’ll begin by looking at a</a:t>
            </a:r>
            <a:r>
              <a:rPr lang="en-US" baseline="0" dirty="0" smtClean="0"/>
              <a:t> little project in the Waterfall way</a:t>
            </a:r>
            <a:r>
              <a:rPr lang="en-US" dirty="0" smtClean="0"/>
              <a:t>,</a:t>
            </a:r>
            <a:r>
              <a:rPr lang="en-US" baseline="0" dirty="0" smtClean="0"/>
              <a:t> and see the results of doing it the “traditional” way.</a:t>
            </a:r>
          </a:p>
          <a:p>
            <a:endParaRPr lang="en-US" baseline="0" dirty="0" smtClean="0"/>
          </a:p>
          <a:p>
            <a:r>
              <a:rPr lang="en-US" baseline="0" dirty="0" smtClean="0"/>
              <a:t>And for those of you who have been through the first two modules, this one is a little bit different…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165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1" dirty="0" smtClean="0">
                <a:solidFill>
                  <a:schemeClr val="accent1">
                    <a:lumMod val="50000"/>
                  </a:schemeClr>
                </a:solidFill>
              </a:rPr>
              <a:t>Read the definition.</a:t>
            </a:r>
          </a:p>
          <a:p>
            <a:endParaRPr lang="en-US" dirty="0" smtClean="0"/>
          </a:p>
          <a:p>
            <a:pPr>
              <a:buFont typeface="Arial"/>
              <a:buChar char="•"/>
            </a:pPr>
            <a:r>
              <a:rPr lang="en-US" dirty="0" smtClean="0"/>
              <a:t>Is usually done by developers</a:t>
            </a:r>
          </a:p>
          <a:p>
            <a:pPr>
              <a:buFont typeface="Arial"/>
              <a:buChar char="•"/>
            </a:pPr>
            <a:r>
              <a:rPr lang="en-US" dirty="0" smtClean="0"/>
              <a:t>Improves quality</a:t>
            </a:r>
          </a:p>
          <a:p>
            <a:pPr>
              <a:buFont typeface="Arial"/>
              <a:buChar char="•"/>
            </a:pPr>
            <a:r>
              <a:rPr lang="en-US" dirty="0" smtClean="0"/>
              <a:t>Facilitates changes</a:t>
            </a:r>
          </a:p>
          <a:p>
            <a:pPr>
              <a:buFont typeface="Arial"/>
              <a:buChar char="•"/>
            </a:pPr>
            <a:r>
              <a:rPr lang="en-US" dirty="0" smtClean="0"/>
              <a:t>Simplifies integration</a:t>
            </a:r>
          </a:p>
          <a:p>
            <a:pPr>
              <a:buFont typeface="Arial"/>
              <a:buChar char="•"/>
            </a:pPr>
            <a:r>
              <a:rPr lang="en-US" dirty="0" smtClean="0"/>
              <a:t>Enables automation</a:t>
            </a:r>
          </a:p>
          <a:p>
            <a:pPr>
              <a:buFont typeface="Arial"/>
              <a:buChar char="•"/>
            </a:pPr>
            <a:r>
              <a:rPr lang="en-US" dirty="0" smtClean="0"/>
              <a:t>Provides effective system documentation. </a:t>
            </a:r>
          </a:p>
          <a:p>
            <a:pPr>
              <a:buFont typeface="Arial"/>
              <a:buChar char="•"/>
            </a:pPr>
            <a:r>
              <a:rPr lang="en-US" dirty="0" smtClean="0"/>
              <a:t>Makes your life simpler</a:t>
            </a:r>
          </a:p>
          <a:p>
            <a:pPr>
              <a:buFont typeface="Arial"/>
              <a:buChar char="•"/>
            </a:pPr>
            <a:r>
              <a:rPr lang="en-US" dirty="0" smtClean="0"/>
              <a:t>Assures</a:t>
            </a:r>
            <a:r>
              <a:rPr lang="en-US" baseline="0" dirty="0" smtClean="0"/>
              <a:t> that you have build the thing right (not necessarily the right thing)</a:t>
            </a:r>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166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let’s consider how we’d proceed in an Agile world, considering Test</a:t>
            </a:r>
            <a:r>
              <a:rPr lang="en-US" baseline="0" dirty="0" smtClean="0"/>
              <a:t>-Driven Development. The key aspect of Test-Driven Development is that the test is created BEFORE the development work is done, hence the name “test first” or “test-driven development”.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167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dirty="0" smtClean="0"/>
              <a:t>Read the slide.</a:t>
            </a:r>
          </a:p>
          <a:p>
            <a:endParaRPr lang="en-US" dirty="0" smtClean="0"/>
          </a:p>
          <a:p>
            <a:pPr>
              <a:buFont typeface="Arial" pitchFamily="34" charset="0"/>
              <a:buChar char="•"/>
            </a:pPr>
            <a:r>
              <a:rPr lang="en-US" dirty="0" smtClean="0"/>
              <a:t>Small successful, tested steps.</a:t>
            </a:r>
          </a:p>
          <a:p>
            <a:pPr>
              <a:buFont typeface="Arial" pitchFamily="34" charset="0"/>
              <a:buChar char="•"/>
            </a:pPr>
            <a:r>
              <a:rPr lang="en-US" dirty="0" smtClean="0"/>
              <a:t>Do the simplest thing that could possibly work.</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168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Fishbone</a:t>
            </a:r>
          </a:p>
          <a:p>
            <a:r>
              <a:rPr lang="en-US" dirty="0" smtClean="0"/>
              <a:t>Primary topic or idea is the main spine</a:t>
            </a:r>
          </a:p>
          <a:p>
            <a:r>
              <a:rPr lang="en-US" dirty="0" smtClean="0"/>
              <a:t>Each “bone” is an idea or concept relating to the primary</a:t>
            </a:r>
            <a:r>
              <a:rPr lang="en-US" baseline="0" dirty="0" smtClean="0"/>
              <a:t> topic</a:t>
            </a:r>
          </a:p>
          <a:p>
            <a:r>
              <a:rPr lang="en-US" baseline="0" dirty="0" smtClean="0"/>
              <a:t>Each smaller bone is a detail supporting the idea or concept it is related to</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176439602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Hero is walking and</a:t>
            </a:r>
            <a:r>
              <a:rPr lang="en-US" baseline="0" dirty="0" smtClean="0"/>
              <a:t> stubs his toe.</a:t>
            </a:r>
          </a:p>
          <a:p>
            <a:pPr>
              <a:buFont typeface="Arial" pitchFamily="34" charset="0"/>
              <a:buChar char="•"/>
            </a:pPr>
            <a:r>
              <a:rPr lang="en-US" baseline="0" dirty="0" smtClean="0"/>
              <a:t>Has an idea of somehow protecting his feet.</a:t>
            </a:r>
          </a:p>
          <a:p>
            <a:pPr>
              <a:buFont typeface="Arial" pitchFamily="34" charset="0"/>
              <a:buChar char="•"/>
            </a:pPr>
            <a:r>
              <a:rPr lang="en-US" baseline="0" dirty="0" smtClean="0"/>
              <a:t>Comes up with a story - “As a walker, I want my feet protected from loose stones, so that I will have fewer bruises on my feet.”</a:t>
            </a:r>
            <a:endParaRPr lang="en-US" dirty="0" smtClean="0"/>
          </a:p>
          <a:p>
            <a:endParaRPr lang="en-US" dirty="0" smtClean="0"/>
          </a:p>
          <a:p>
            <a:r>
              <a:rPr lang="en-US" dirty="0" smtClean="0"/>
              <a:t>---------------------------------------------------------------------------------------------------------------------</a:t>
            </a:r>
          </a:p>
          <a:p>
            <a:r>
              <a:rPr lang="en-US" dirty="0" smtClean="0"/>
              <a:t>One day, our hero is walking along and stubs his toe on a rock. He identifies a need – he needs to stop stubbing his toes!</a:t>
            </a:r>
          </a:p>
          <a:p>
            <a:endParaRPr lang="en-US" dirty="0" smtClean="0"/>
          </a:p>
          <a:p>
            <a:r>
              <a:rPr lang="en-US" dirty="0" smtClean="0"/>
              <a:t>The need leads</a:t>
            </a:r>
            <a:r>
              <a:rPr lang="en-US" baseline="0" dirty="0" smtClean="0"/>
              <a:t> to an idea – the idea of covering his feet somehow, so he won’t stub his toes any more.</a:t>
            </a:r>
          </a:p>
          <a:p>
            <a:endParaRPr lang="en-US" baseline="0" dirty="0" smtClean="0"/>
          </a:p>
          <a:p>
            <a:r>
              <a:rPr lang="en-US" baseline="0" dirty="0" smtClean="0"/>
              <a:t>In our last module, we talked about user stories a bit. In this case, the story might be something like “As a walker, I want my feet protected from loose stones, so that I will have fewer bruises on my feet.”</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169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1</a:t>
            </a:r>
            <a:r>
              <a:rPr lang="en-US" baseline="30000" dirty="0" smtClean="0"/>
              <a:t>st</a:t>
            </a:r>
            <a:r>
              <a:rPr lang="en-US" dirty="0" smtClean="0"/>
              <a:t> the hero writes a test.</a:t>
            </a:r>
            <a:r>
              <a:rPr lang="en-US" baseline="0" dirty="0" smtClean="0"/>
              <a:t> When I walk on stones, my feet don’t hurt.”</a:t>
            </a:r>
          </a:p>
          <a:p>
            <a:pPr>
              <a:buFont typeface="Arial" pitchFamily="34" charset="0"/>
              <a:buChar char="•"/>
            </a:pPr>
            <a:r>
              <a:rPr lang="en-US" baseline="0" dirty="0" smtClean="0"/>
              <a:t>He executes the test.</a:t>
            </a:r>
          </a:p>
          <a:p>
            <a:pPr>
              <a:buFont typeface="Arial" pitchFamily="34" charset="0"/>
              <a:buChar char="•"/>
            </a:pPr>
            <a:r>
              <a:rPr lang="en-US" baseline="0" dirty="0" smtClean="0"/>
              <a:t>The test fails.</a:t>
            </a:r>
          </a:p>
          <a:p>
            <a:pPr>
              <a:buFont typeface="Arial" pitchFamily="34" charset="0"/>
              <a:buNone/>
            </a:pPr>
            <a:endParaRPr lang="en-US" dirty="0" smtClean="0"/>
          </a:p>
          <a:p>
            <a:r>
              <a:rPr lang="en-US" dirty="0" smtClean="0"/>
              <a:t>-----------------------------------------------------------------------------------------------</a:t>
            </a:r>
          </a:p>
          <a:p>
            <a:r>
              <a:rPr lang="en-US" dirty="0" smtClean="0"/>
              <a:t>Unlike in our waterfall version, the first thing</a:t>
            </a:r>
            <a:r>
              <a:rPr lang="en-US" baseline="0" dirty="0" smtClean="0"/>
              <a:t> our hero does is to write the test.</a:t>
            </a:r>
          </a:p>
          <a:p>
            <a:endParaRPr lang="en-US" baseline="0" dirty="0" smtClean="0"/>
          </a:p>
          <a:p>
            <a:r>
              <a:rPr lang="en-US" baseline="0" dirty="0" smtClean="0"/>
              <a:t>His test says “When I walk on stones, my feet don’t hurt.”</a:t>
            </a:r>
          </a:p>
          <a:p>
            <a:endParaRPr lang="en-US" baseline="0" dirty="0" smtClean="0"/>
          </a:p>
          <a:p>
            <a:r>
              <a:rPr lang="en-US" baseline="0" dirty="0" smtClean="0"/>
              <a:t>Then he executes the test.</a:t>
            </a:r>
          </a:p>
          <a:p>
            <a:endParaRPr lang="en-US" baseline="0" dirty="0" smtClean="0"/>
          </a:p>
          <a:p>
            <a:r>
              <a:rPr lang="en-US" baseline="0" dirty="0" smtClean="0"/>
              <a:t>The results?  OW! </a:t>
            </a:r>
            <a:r>
              <a:rPr lang="en-US" baseline="0" dirty="0" err="1" smtClean="0">
                <a:sym typeface="Wingdings"/>
              </a:rPr>
              <a:t></a:t>
            </a:r>
            <a:endParaRPr lang="en-US" baseline="0" dirty="0" smtClean="0">
              <a:sym typeface="Wingdings"/>
            </a:endParaRPr>
          </a:p>
          <a:p>
            <a:endParaRPr lang="en-US" baseline="0" dirty="0" smtClean="0">
              <a:sym typeface="Wingdings"/>
            </a:endParaRPr>
          </a:p>
          <a:p>
            <a:r>
              <a:rPr lang="en-US" baseline="0" dirty="0" smtClean="0">
                <a:sym typeface="Wingdings"/>
              </a:rPr>
              <a:t>So here we have a very specific test that addresses a very specific need, and determines what will be developed.</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170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Hero</a:t>
            </a:r>
            <a:r>
              <a:rPr lang="en-US" baseline="0" dirty="0" smtClean="0"/>
              <a:t> develops to get the test to pass.</a:t>
            </a:r>
          </a:p>
          <a:p>
            <a:pPr>
              <a:buFont typeface="Arial" pitchFamily="34" charset="0"/>
              <a:buChar char="•"/>
            </a:pPr>
            <a:r>
              <a:rPr lang="en-US" baseline="0" dirty="0" smtClean="0"/>
              <a:t>Most simple design to get the test to pass.  Walk on stones without hurting his feet.</a:t>
            </a:r>
          </a:p>
          <a:p>
            <a:pPr>
              <a:buFont typeface="Arial" pitchFamily="34" charset="0"/>
              <a:buChar char="•"/>
            </a:pPr>
            <a:r>
              <a:rPr lang="en-US" baseline="0" dirty="0" smtClean="0"/>
              <a:t>Doesn’t address HOW.  Just the result.</a:t>
            </a:r>
          </a:p>
          <a:p>
            <a:pPr>
              <a:buFont typeface="Arial" pitchFamily="34" charset="0"/>
              <a:buChar char="•"/>
            </a:pPr>
            <a:r>
              <a:rPr lang="en-US" baseline="0" dirty="0" smtClean="0"/>
              <a:t>Develops to the result.</a:t>
            </a:r>
          </a:p>
          <a:p>
            <a:pPr>
              <a:buFont typeface="Arial" pitchFamily="34" charset="0"/>
              <a:buChar char="•"/>
            </a:pPr>
            <a:endParaRPr lang="en-US" dirty="0" smtClean="0"/>
          </a:p>
          <a:p>
            <a:r>
              <a:rPr lang="en-US" dirty="0" smtClean="0"/>
              <a:t>-----------------------------------------------------------------------------------------</a:t>
            </a:r>
          </a:p>
          <a:p>
            <a:r>
              <a:rPr lang="en-US" dirty="0" smtClean="0"/>
              <a:t>During development, our hero has only one goal in</a:t>
            </a:r>
            <a:r>
              <a:rPr lang="en-US" baseline="0" dirty="0" smtClean="0"/>
              <a:t> mind – to get the test to pass.</a:t>
            </a:r>
          </a:p>
          <a:p>
            <a:endParaRPr lang="en-US" baseline="0" dirty="0" smtClean="0"/>
          </a:p>
          <a:p>
            <a:r>
              <a:rPr lang="en-US" baseline="0" dirty="0" smtClean="0"/>
              <a:t>That’s it. He wants to make that one, simpler, clear test pass.</a:t>
            </a:r>
          </a:p>
          <a:p>
            <a:endParaRPr lang="en-US" baseline="0" dirty="0" smtClean="0"/>
          </a:p>
          <a:p>
            <a:r>
              <a:rPr lang="en-US" baseline="0" dirty="0" smtClean="0"/>
              <a:t>So all he needs is something that will allow him to walk on stones without getting his feet hurt.</a:t>
            </a:r>
          </a:p>
          <a:p>
            <a:endParaRPr lang="en-US" baseline="0" dirty="0" smtClean="0"/>
          </a:p>
          <a:p>
            <a:r>
              <a:rPr lang="en-US" baseline="0" dirty="0" smtClean="0"/>
              <a:t>Notice that the test does not say HOW to pass. It just says what the results must be.</a:t>
            </a:r>
          </a:p>
          <a:p>
            <a:endParaRPr lang="en-US" baseline="0" dirty="0" smtClean="0"/>
          </a:p>
          <a:p>
            <a:r>
              <a:rPr lang="en-US" baseline="0" dirty="0" smtClean="0"/>
              <a:t>Off he goes, doing development with the intent of getting the test to pass.</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171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Now the test passes.</a:t>
            </a:r>
          </a:p>
          <a:p>
            <a:pPr>
              <a:buFont typeface="Arial" pitchFamily="34" charset="0"/>
              <a:buChar char="•"/>
            </a:pPr>
            <a:r>
              <a:rPr lang="en-US" dirty="0" smtClean="0"/>
              <a:t>And the test is part of the build process</a:t>
            </a:r>
            <a:r>
              <a:rPr lang="en-US" baseline="0" dirty="0" smtClean="0"/>
              <a:t>.  Constantly rerunning the test every time a build is run.</a:t>
            </a:r>
          </a:p>
          <a:p>
            <a:pPr>
              <a:buFont typeface="Arial" pitchFamily="34" charset="0"/>
              <a:buNone/>
            </a:pPr>
            <a:endParaRPr lang="en-US" dirty="0" smtClean="0"/>
          </a:p>
          <a:p>
            <a:r>
              <a:rPr lang="en-US" dirty="0" smtClean="0"/>
              <a:t>----------------------------------------------------------------</a:t>
            </a:r>
          </a:p>
          <a:p>
            <a:r>
              <a:rPr lang="en-US" dirty="0" smtClean="0"/>
              <a:t>And pass it does! Yes, it’s that simple.</a:t>
            </a:r>
            <a:r>
              <a:rPr lang="en-US" baseline="0" dirty="0" smtClean="0"/>
              <a:t>  At least so far.</a:t>
            </a:r>
          </a:p>
          <a:p>
            <a:endParaRPr lang="en-US" baseline="0" dirty="0" smtClean="0"/>
          </a:p>
          <a:p>
            <a:r>
              <a:rPr lang="en-US" baseline="0" dirty="0" smtClean="0"/>
              <a:t>Determine what it is you are going to create by writing a test, then develop something that passes the test.  It shouldn’t do anything more than it needs to to pass that test, however.</a:t>
            </a:r>
          </a:p>
          <a:p>
            <a:endParaRPr lang="en-US" baseline="0" dirty="0" smtClean="0"/>
          </a:p>
          <a:p>
            <a:r>
              <a:rPr lang="en-US" baseline="0" dirty="0" smtClean="0"/>
              <a:t>And that’s what our hero has here.</a:t>
            </a:r>
          </a:p>
          <a:p>
            <a:endParaRPr lang="en-US" baseline="0" dirty="0" smtClean="0"/>
          </a:p>
          <a:p>
            <a:r>
              <a:rPr lang="en-US" baseline="0" dirty="0" smtClean="0"/>
              <a:t>Of course, while the test has passed, he looks at what he’s done and realizes that it’s not ideal.  It’s not even particularly good. It works, but what if…</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172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A new requirement is received.</a:t>
            </a:r>
          </a:p>
          <a:p>
            <a:pPr>
              <a:buFont typeface="Arial" pitchFamily="34" charset="0"/>
              <a:buChar char="•"/>
            </a:pPr>
            <a:r>
              <a:rPr lang="en-US" dirty="0" smtClean="0"/>
              <a:t>Protect</a:t>
            </a:r>
            <a:r>
              <a:rPr lang="en-US" baseline="0" dirty="0" smtClean="0"/>
              <a:t> my feet from falling objects.</a:t>
            </a:r>
          </a:p>
          <a:p>
            <a:pPr>
              <a:buFont typeface="Arial" pitchFamily="34" charset="0"/>
              <a:buChar char="•"/>
            </a:pPr>
            <a:r>
              <a:rPr lang="en-US" baseline="0" dirty="0" smtClean="0"/>
              <a:t>New code is added to accommodate this requirement.</a:t>
            </a:r>
          </a:p>
          <a:p>
            <a:pPr>
              <a:buFont typeface="Arial" pitchFamily="34" charset="0"/>
              <a:buChar char="•"/>
            </a:pPr>
            <a:r>
              <a:rPr lang="en-US" baseline="0" dirty="0" smtClean="0"/>
              <a:t>Again, write the test first.</a:t>
            </a:r>
          </a:p>
          <a:p>
            <a:pPr lvl="1">
              <a:buFont typeface="Arial" pitchFamily="34" charset="0"/>
              <a:buChar char="•"/>
            </a:pPr>
            <a:r>
              <a:rPr lang="en-US" baseline="0" dirty="0" smtClean="0"/>
              <a:t>Commit to unit testing by writing the test first</a:t>
            </a:r>
          </a:p>
          <a:p>
            <a:pPr lvl="1">
              <a:buFont typeface="Arial" pitchFamily="34" charset="0"/>
              <a:buChar char="•"/>
            </a:pPr>
            <a:r>
              <a:rPr lang="en-US" baseline="0" dirty="0" smtClean="0"/>
              <a:t>Restrict development to only that to pass the test.  And any existing tests.</a:t>
            </a:r>
          </a:p>
          <a:p>
            <a:pPr lvl="1">
              <a:buFont typeface="Arial" pitchFamily="34" charset="0"/>
              <a:buChar char="•"/>
            </a:pPr>
            <a:r>
              <a:rPr lang="en-US" baseline="0" dirty="0" smtClean="0"/>
              <a:t>Know exactly when we are done.</a:t>
            </a:r>
            <a:endParaRPr lang="en-US" dirty="0" smtClean="0"/>
          </a:p>
          <a:p>
            <a:endParaRPr lang="en-US" dirty="0" smtClean="0"/>
          </a:p>
          <a:p>
            <a:r>
              <a:rPr lang="en-US" dirty="0" smtClean="0"/>
              <a:t>--------------------------------------------------------------------------------------------------------------------------------------------</a:t>
            </a:r>
          </a:p>
          <a:p>
            <a:r>
              <a:rPr lang="en-US" dirty="0" smtClean="0"/>
              <a:t>We do it again. We identify another requirement,</a:t>
            </a:r>
            <a:r>
              <a:rPr lang="en-US" baseline="0" dirty="0" smtClean="0"/>
              <a:t> which we represent with another test. This will lead us to doing more development, reviewing what we’ve got, and maybe doing some refactoring.</a:t>
            </a:r>
          </a:p>
          <a:p>
            <a:endParaRPr lang="en-US" baseline="0" dirty="0" smtClean="0"/>
          </a:p>
          <a:p>
            <a:r>
              <a:rPr lang="en-US" baseline="0" dirty="0" smtClean="0"/>
              <a:t>What’s important in all of this, however, is that we start with the test. There are several different points of value in this:</a:t>
            </a:r>
          </a:p>
          <a:p>
            <a:endParaRPr lang="en-US" baseline="0" dirty="0" smtClean="0"/>
          </a:p>
          <a:p>
            <a:r>
              <a:rPr lang="en-US" baseline="0" dirty="0" smtClean="0"/>
              <a:t>We commit to unit testing everything we do, because we write the test first.</a:t>
            </a:r>
          </a:p>
          <a:p>
            <a:endParaRPr lang="en-US" baseline="0" dirty="0" smtClean="0"/>
          </a:p>
          <a:p>
            <a:r>
              <a:rPr lang="en-US" baseline="0" dirty="0" smtClean="0"/>
              <a:t>We restrict ourselves to writing only the code we need to satisfy the test, and any existing tests. This keeps our code clean, because we’re not adding stuff that “we might need later.” We don’t consider later, we only consider the now.</a:t>
            </a:r>
          </a:p>
          <a:p>
            <a:endParaRPr lang="en-US" baseline="0" dirty="0" smtClean="0"/>
          </a:p>
          <a:p>
            <a:r>
              <a:rPr lang="en-US" baseline="0" dirty="0" smtClean="0"/>
              <a:t>Because we start with the test, we know when we’re done – the test has passed! There’s no question about it, since it’s simple and clear.</a:t>
            </a:r>
          </a:p>
          <a:p>
            <a:endParaRPr lang="en-US" baseline="0" dirty="0" smtClean="0"/>
          </a:p>
          <a:p>
            <a:r>
              <a:rPr lang="en-US" baseline="0" dirty="0" smtClean="0"/>
              <a:t>First, write the test. Then, write the code. When the test passes, you’re done.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173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b="1" dirty="0" smtClean="0"/>
          </a:p>
          <a:p>
            <a:r>
              <a:rPr lang="en-US" b="0" dirty="0" smtClean="0"/>
              <a:t>What are the benefits of doing TDD?</a:t>
            </a:r>
          </a:p>
          <a:p>
            <a:endParaRPr lang="en-US" b="0" dirty="0" smtClean="0"/>
          </a:p>
          <a:p>
            <a:pPr>
              <a:buFontTx/>
              <a:buChar char="•"/>
            </a:pPr>
            <a:r>
              <a:rPr lang="en-US" b="0" dirty="0" smtClean="0"/>
              <a:t>All</a:t>
            </a:r>
            <a:r>
              <a:rPr lang="en-US" b="0" baseline="0" dirty="0" smtClean="0"/>
              <a:t> code is testable by definition!</a:t>
            </a:r>
          </a:p>
          <a:p>
            <a:pPr>
              <a:buFontTx/>
              <a:buChar char="•"/>
            </a:pPr>
            <a:r>
              <a:rPr lang="en-US" b="0" baseline="0" dirty="0" smtClean="0"/>
              <a:t>In order to test any module in isolation you must decouple it, so TDD forces you to decouple modules.</a:t>
            </a:r>
          </a:p>
          <a:p>
            <a:pPr>
              <a:buFontTx/>
              <a:buChar char="•"/>
            </a:pPr>
            <a:r>
              <a:rPr lang="en-US" b="0" baseline="0" dirty="0" smtClean="0"/>
              <a:t>This forces you to make better designs.</a:t>
            </a:r>
          </a:p>
          <a:p>
            <a:pPr>
              <a:buFontTx/>
              <a:buChar char="•"/>
            </a:pPr>
            <a:r>
              <a:rPr lang="en-US" b="0" baseline="0" dirty="0" smtClean="0"/>
              <a:t>The Law of </a:t>
            </a:r>
            <a:r>
              <a:rPr lang="en-US" b="0" baseline="0" smtClean="0"/>
              <a:t>Diminishing Returns</a:t>
            </a:r>
          </a:p>
          <a:p>
            <a:pPr>
              <a:buFontTx/>
              <a:buChar char="•"/>
            </a:pPr>
            <a:endParaRPr lang="en-US" b="0" baseline="0" dirty="0" smtClean="0"/>
          </a:p>
          <a:p>
            <a:pPr>
              <a:buFontTx/>
              <a:buNone/>
            </a:pPr>
            <a:r>
              <a:rPr lang="en-US" b="0" baseline="0" dirty="0" smtClean="0"/>
              <a:t>This is why many actually consider TDD to be a DESIGN practice and not a Development Practice.</a:t>
            </a:r>
            <a:endParaRPr lang="en-US" b="0" dirty="0" smtClean="0"/>
          </a:p>
          <a:p>
            <a:endParaRPr lang="en-US" dirty="0" smtClean="0"/>
          </a:p>
          <a:p>
            <a:r>
              <a:rPr lang="en-US" sz="1200" kern="1200" dirty="0" smtClean="0">
                <a:solidFill>
                  <a:schemeClr val="tx1"/>
                </a:solidFill>
                <a:latin typeface="+mn-lt"/>
                <a:ea typeface="ＭＳ Ｐゴシック" pitchFamily="-65" charset="-128"/>
                <a:cs typeface="Arial" charset="0"/>
              </a:rPr>
              <a:t>“When you follow the three rules of TDD, all your code will be testable by definition! And another word for "testable" is "decoupled". In order to test a module in isolation, you must decouple it. So TDD forces you to decouple modules. Indeed, if you follow the three rules, you will find yourself doing much more decoupling than you may be used to. This forces you to create better, less coupled, designs”</a:t>
            </a:r>
            <a:endParaRPr lang="en-US" dirty="0" smtClean="0"/>
          </a:p>
          <a:p>
            <a:endParaRPr lang="en-US" dirty="0" smtClean="0"/>
          </a:p>
          <a:p>
            <a:endParaRPr lang="en-US" dirty="0" smtClean="0"/>
          </a:p>
          <a:p>
            <a:endParaRPr lang="en-US" dirty="0" smtClean="0"/>
          </a:p>
          <a:p>
            <a:r>
              <a:rPr lang="en-US" dirty="0" smtClean="0"/>
              <a:t>http://</a:t>
            </a:r>
            <a:r>
              <a:rPr lang="en-US" dirty="0" err="1" smtClean="0"/>
              <a:t>butunclebob.com/ArticleS.UncleBob.TheThreeRulesOfTdd</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174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Let’s start with</a:t>
            </a:r>
            <a:r>
              <a:rPr lang="en-US" baseline="0" dirty="0" smtClean="0"/>
              <a:t> something fun:  Common arguments against pair programming….</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175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that we’ve</a:t>
            </a:r>
            <a:r>
              <a:rPr lang="en-US" baseline="0" dirty="0" smtClean="0"/>
              <a:t> talked about Test-Driven Development, it’s time to talk about Development.  That is, the work you do to pass tests and deliver value.</a:t>
            </a:r>
          </a:p>
          <a:p>
            <a:endParaRPr lang="en-US" baseline="0" dirty="0" smtClean="0"/>
          </a:p>
          <a:p>
            <a:r>
              <a:rPr lang="en-US" baseline="0" dirty="0" smtClean="0"/>
              <a:t>First, of course, we’ll look at the Waterfall way.</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183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pitchFamily="34" charset="0"/>
              <a:buChar char="•"/>
            </a:pPr>
            <a:r>
              <a:rPr lang="en-US" sz="1200" kern="1200" dirty="0" smtClean="0">
                <a:solidFill>
                  <a:schemeClr val="tx1"/>
                </a:solidFill>
                <a:latin typeface="+mn-lt"/>
                <a:ea typeface="ＭＳ Ｐゴシック" pitchFamily="-65" charset="-128"/>
                <a:cs typeface="Arial" charset="0"/>
              </a:rPr>
              <a:t>We sit down, confident of our ability.</a:t>
            </a:r>
          </a:p>
          <a:p>
            <a:pPr lvl="0">
              <a:buFont typeface="Arial" pitchFamily="34" charset="0"/>
              <a:buChar char="•"/>
            </a:pPr>
            <a:r>
              <a:rPr lang="en-US" sz="1200" kern="1200" dirty="0" smtClean="0">
                <a:solidFill>
                  <a:schemeClr val="tx1"/>
                </a:solidFill>
                <a:latin typeface="+mn-lt"/>
                <a:ea typeface="ＭＳ Ｐゴシック" pitchFamily="-65" charset="-128"/>
                <a:cs typeface="Arial" charset="0"/>
              </a:rPr>
              <a:t>We read</a:t>
            </a:r>
            <a:r>
              <a:rPr lang="en-US" sz="1200" kern="1200" baseline="0" dirty="0" smtClean="0">
                <a:solidFill>
                  <a:schemeClr val="tx1"/>
                </a:solidFill>
                <a:latin typeface="+mn-lt"/>
                <a:ea typeface="ＭＳ Ｐゴシック" pitchFamily="-65" charset="-128"/>
                <a:cs typeface="Arial" charset="0"/>
              </a:rPr>
              <a:t> the instructions, follow them carefully.</a:t>
            </a:r>
          </a:p>
          <a:p>
            <a:pPr lvl="0">
              <a:buFont typeface="Arial" pitchFamily="34" charset="0"/>
              <a:buChar char="•"/>
            </a:pPr>
            <a:r>
              <a:rPr lang="en-US" sz="1200" kern="1200" baseline="0" dirty="0" smtClean="0">
                <a:solidFill>
                  <a:schemeClr val="tx1"/>
                </a:solidFill>
                <a:latin typeface="+mn-lt"/>
                <a:ea typeface="ＭＳ Ｐゴシック" pitchFamily="-65" charset="-128"/>
                <a:cs typeface="Arial" charset="0"/>
              </a:rPr>
              <a:t>At some point we realize we’ve put widget A into slot 1 as we were told, but we put it in BACKWARDS.</a:t>
            </a:r>
          </a:p>
          <a:p>
            <a:pPr lvl="0">
              <a:buFont typeface="Arial" pitchFamily="34" charset="0"/>
              <a:buChar char="•"/>
            </a:pPr>
            <a:r>
              <a:rPr lang="en-US" sz="1200" kern="1200" baseline="0" dirty="0" smtClean="0">
                <a:solidFill>
                  <a:schemeClr val="tx1"/>
                </a:solidFill>
                <a:latin typeface="+mn-lt"/>
                <a:ea typeface="ＭＳ Ｐゴシック" pitchFamily="-65" charset="-128"/>
                <a:cs typeface="Arial" charset="0"/>
              </a:rPr>
              <a:t>Take it apart to reverse widget A</a:t>
            </a:r>
            <a:endParaRPr lang="en-US" sz="1200" kern="1200" dirty="0" smtClean="0">
              <a:solidFill>
                <a:schemeClr val="tx1"/>
              </a:solidFill>
              <a:latin typeface="+mn-lt"/>
              <a:ea typeface="ＭＳ Ｐゴシック" pitchFamily="-65" charset="-128"/>
              <a:cs typeface="Arial" charset="0"/>
            </a:endParaRPr>
          </a:p>
          <a:p>
            <a:pPr lvl="0"/>
            <a:endParaRPr lang="en-US" sz="1200" kern="1200" dirty="0" smtClean="0">
              <a:solidFill>
                <a:schemeClr val="tx1"/>
              </a:solidFill>
              <a:latin typeface="+mn-lt"/>
              <a:ea typeface="ＭＳ Ｐゴシック" pitchFamily="-65" charset="-128"/>
              <a:cs typeface="Arial" charset="0"/>
            </a:endParaRPr>
          </a:p>
          <a:p>
            <a:pPr lvl="0"/>
            <a:endParaRPr lang="en-US" sz="1200" kern="1200" dirty="0" smtClean="0">
              <a:solidFill>
                <a:schemeClr val="tx1"/>
              </a:solidFill>
              <a:latin typeface="+mn-lt"/>
              <a:ea typeface="ＭＳ Ｐゴシック" pitchFamily="-65" charset="-128"/>
              <a:cs typeface="Arial" charset="0"/>
            </a:endParaRP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Let’s </a:t>
            </a:r>
            <a:r>
              <a:rPr lang="en-US" sz="1200" kern="1200" baseline="0" dirty="0" smtClean="0">
                <a:solidFill>
                  <a:schemeClr val="tx1"/>
                </a:solidFill>
                <a:latin typeface="+mn-lt"/>
                <a:ea typeface="ＭＳ Ｐゴシック" pitchFamily="-65" charset="-128"/>
                <a:cs typeface="Arial" charset="0"/>
              </a:rPr>
              <a:t>consider the classic approach. For those of you who are parents, or who have ever bought anything that says that dreaded phrase “some assembly required” – this example is for you!</a:t>
            </a:r>
          </a:p>
          <a:p>
            <a:pPr lvl="0"/>
            <a:endParaRPr lang="en-US" sz="1200" kern="1200" baseline="0" dirty="0" smtClean="0">
              <a:solidFill>
                <a:schemeClr val="tx1"/>
              </a:solidFill>
              <a:latin typeface="+mn-lt"/>
              <a:ea typeface="ＭＳ Ｐゴシック" pitchFamily="-65" charset="-128"/>
              <a:cs typeface="Arial" charset="0"/>
            </a:endParaRPr>
          </a:p>
          <a:p>
            <a:pPr lvl="0"/>
            <a:r>
              <a:rPr lang="en-US" sz="1200" kern="1200" baseline="0" dirty="0" smtClean="0">
                <a:solidFill>
                  <a:schemeClr val="tx1"/>
                </a:solidFill>
                <a:latin typeface="+mn-lt"/>
                <a:ea typeface="ＭＳ Ｐゴシック" pitchFamily="-65" charset="-128"/>
                <a:cs typeface="Arial" charset="0"/>
              </a:rPr>
              <a:t>Most of us have had the same kinds of experiences. We sit down, confident of our ability to put the thing together. We read the instructions, and we follow them very, very carefully. And, at some point, we realize that we’ve put widget A into slot B, just as we were supposed to, but we put it in BACKWARDS! And now we have to take the thing apart far enough to reverse widget A. And then we get to put it all together again.  Sigh.</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184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Or we get to the end,</a:t>
            </a:r>
            <a:r>
              <a:rPr lang="en-US" sz="1200" b="0" kern="1200" baseline="0" dirty="0" smtClean="0">
                <a:solidFill>
                  <a:schemeClr val="tx1"/>
                </a:solidFill>
                <a:latin typeface="+mn-lt"/>
                <a:ea typeface="ＭＳ Ｐゴシック" pitchFamily="-65" charset="-128"/>
                <a:cs typeface="Arial" charset="0"/>
              </a:rPr>
              <a:t> but it just doesn’t look right.</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How can we avoid this?</a:t>
            </a:r>
          </a:p>
          <a:p>
            <a:pPr>
              <a:buFont typeface="Arial" pitchFamily="34" charset="0"/>
              <a:buNone/>
            </a:pPr>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Or</a:t>
            </a:r>
            <a:r>
              <a:rPr lang="en-US" sz="1200" b="0" kern="1200" baseline="0" dirty="0" smtClean="0">
                <a:solidFill>
                  <a:schemeClr val="tx1"/>
                </a:solidFill>
                <a:latin typeface="+mn-lt"/>
                <a:ea typeface="ＭＳ Ｐゴシック" pitchFamily="-65" charset="-128"/>
                <a:cs typeface="Arial" charset="0"/>
              </a:rPr>
              <a:t> we get all the way to the end, only to find that we’ve somehow managed to put it all together, but it doesn’t look anything like the picture.</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Why does this happen?  How can we avoid it?</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Maybe…</a:t>
            </a:r>
            <a:endParaRPr lang="en-US" b="0"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185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Thank you for joining us for The Origins of Agile Software Development, a module in Agile Fundamentals. The next module in the series is The Origins</a:t>
            </a:r>
            <a:r>
              <a:rPr lang="en-US" baseline="0" dirty="0" smtClean="0"/>
              <a:t> of Agile</a:t>
            </a:r>
            <a:r>
              <a:rPr lang="en-US" dirty="0" smtClean="0"/>
              <a:t>, in which we’ll look at the evolution of agile</a:t>
            </a:r>
            <a:r>
              <a:rPr lang="en-US" baseline="0" dirty="0" smtClean="0"/>
              <a:t> methodologies.</a:t>
            </a:r>
            <a:endParaRPr lang="en-US" dirty="0" smtClean="0"/>
          </a:p>
          <a:p>
            <a:endParaRPr lang="en-US" dirty="0" smtClean="0"/>
          </a:p>
          <a:p>
            <a:endParaRPr lang="en-US" dirty="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Opening</a:t>
            </a:r>
            <a:endParaRPr lang="en-US"/>
          </a:p>
        </p:txBody>
      </p:sp>
      <p:sp>
        <p:nvSpPr>
          <p:cNvPr id="4" name="Slide Number Placeholder 3"/>
          <p:cNvSpPr>
            <a:spLocks noGrp="1"/>
          </p:cNvSpPr>
          <p:nvPr>
            <p:ph type="sldNum" sz="quarter" idx="12"/>
          </p:nvPr>
        </p:nvSpPr>
        <p:spPr/>
        <p:txBody>
          <a:bodyPr/>
          <a:lstStyle/>
          <a:p>
            <a:fld id="{FE07EA33-3176-1746-8E4D-64F50ED202CE}" type="slidenum">
              <a:rPr lang="en-US" smtClean="0"/>
              <a:pPr/>
              <a:t>16</a:t>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 the module The Origins of Agile Software Development, we talked about Kent Beck and how he came up with Extreme Programming. At that time, we mentioned pairing.</a:t>
            </a:r>
            <a:r>
              <a:rPr lang="en-US" baseline="0" dirty="0" smtClean="0"/>
              <a:t>  Let’s look at pairing in a little more detail now.</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Here’s a</a:t>
            </a:r>
            <a:r>
              <a:rPr lang="en-US" sz="1200" b="0" kern="1200" baseline="0" dirty="0" smtClean="0">
                <a:solidFill>
                  <a:schemeClr val="tx1"/>
                </a:solidFill>
                <a:latin typeface="+mn-lt"/>
                <a:ea typeface="ＭＳ Ｐゴシック" pitchFamily="-65" charset="-128"/>
                <a:cs typeface="Arial" charset="0"/>
              </a:rPr>
              <a:t> definition:</a:t>
            </a:r>
          </a:p>
          <a:p>
            <a:endParaRPr lang="en-US" sz="1200" b="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“Pair programming is a software development technique in which two programmers work together at one work station. One types in code while the other reviews each line of code as it's typed in. The person typing is called the driver. The person reviewing the code is called the observer or navigator. The two programmers switch roles periodically.</a:t>
            </a:r>
            <a:endParaRPr lang="en-US" sz="18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“While reviewing, the observer also considers the strategic direction of the work, coming up with ideas for improvements and likely future problems to address. This frees the driver to focus all of his or her attention on the "tactical" aspects of completing the current task, using the observer as a safety net and guide.”</a:t>
            </a:r>
            <a:endParaRPr lang="en-US" sz="1800" kern="1200" dirty="0" smtClean="0">
              <a:solidFill>
                <a:schemeClr val="tx1"/>
              </a:solidFill>
              <a:latin typeface="+mn-lt"/>
              <a:ea typeface="ＭＳ Ｐゴシック" pitchFamily="-65" charset="-128"/>
              <a:cs typeface="Arial" charset="0"/>
            </a:endParaRPr>
          </a:p>
          <a:p>
            <a:endParaRPr lang="en-US" sz="1200" i="1" kern="1200" dirty="0" smtClean="0">
              <a:solidFill>
                <a:schemeClr val="tx1"/>
              </a:solidFill>
              <a:latin typeface="+mn-lt"/>
              <a:ea typeface="ＭＳ Ｐゴシック" pitchFamily="-65" charset="-128"/>
              <a:cs typeface="Arial" charset="0"/>
            </a:endParaRPr>
          </a:p>
          <a:p>
            <a:r>
              <a:rPr lang="en-US" sz="1200" i="1" kern="1200" dirty="0" smtClean="0">
                <a:solidFill>
                  <a:schemeClr val="tx1"/>
                </a:solidFill>
                <a:latin typeface="+mn-lt"/>
                <a:ea typeface="ＭＳ Ｐゴシック" pitchFamily="-65" charset="-128"/>
                <a:cs typeface="Arial" charset="0"/>
              </a:rPr>
              <a:t>http://</a:t>
            </a:r>
            <a:r>
              <a:rPr lang="en-US" sz="1200" i="1" kern="1200" dirty="0" err="1" smtClean="0">
                <a:solidFill>
                  <a:schemeClr val="tx1"/>
                </a:solidFill>
                <a:latin typeface="+mn-lt"/>
                <a:ea typeface="ＭＳ Ｐゴシック" pitchFamily="-65" charset="-128"/>
                <a:cs typeface="Arial" charset="0"/>
              </a:rPr>
              <a:t>en.wikipedia.org/wiki/Pair_programming</a:t>
            </a:r>
            <a:endParaRPr lang="en-US" sz="1800" i="1" kern="1200" dirty="0" smtClean="0">
              <a:solidFill>
                <a:schemeClr val="tx1"/>
              </a:solidFill>
              <a:latin typeface="+mn-lt"/>
              <a:ea typeface="ＭＳ Ｐゴシック" pitchFamily="-65" charset="-128"/>
              <a:cs typeface="Arial" charset="0"/>
            </a:endParaRP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Two of everything is better than one – minds, (pairs of) hands, (pairs of) eyes.</a:t>
            </a: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Let’s see why…</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186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a:t>
            </a:r>
            <a:r>
              <a:rPr lang="en-US" baseline="0" dirty="0" smtClean="0"/>
              <a:t> believe that having 2 people working together produces better results.</a:t>
            </a:r>
          </a:p>
          <a:p>
            <a:pPr>
              <a:buFont typeface="Arial" pitchFamily="34" charset="0"/>
              <a:buChar char="•"/>
            </a:pPr>
            <a:r>
              <a:rPr lang="en-US" baseline="0" dirty="0" smtClean="0"/>
              <a:t>Better means…</a:t>
            </a:r>
          </a:p>
          <a:p>
            <a:pPr lvl="1">
              <a:buFont typeface="Arial" pitchFamily="34" charset="0"/>
              <a:buChar char="•"/>
            </a:pPr>
            <a:r>
              <a:rPr lang="en-US" baseline="0" dirty="0" smtClean="0"/>
              <a:t>Fewer defects</a:t>
            </a:r>
          </a:p>
          <a:p>
            <a:pPr lvl="1">
              <a:buFont typeface="Arial" pitchFamily="34" charset="0"/>
              <a:buChar char="•"/>
            </a:pPr>
            <a:r>
              <a:rPr lang="en-US" baseline="0" dirty="0" smtClean="0"/>
              <a:t>Less rework</a:t>
            </a:r>
          </a:p>
          <a:p>
            <a:pPr lvl="1">
              <a:buFont typeface="Arial" pitchFamily="34" charset="0"/>
              <a:buChar char="•"/>
            </a:pPr>
            <a:r>
              <a:rPr lang="en-US" baseline="0" dirty="0" smtClean="0"/>
              <a:t>More creativity</a:t>
            </a:r>
          </a:p>
          <a:p>
            <a:pPr lvl="1">
              <a:buFont typeface="Arial" pitchFamily="34" charset="0"/>
              <a:buChar char="•"/>
            </a:pPr>
            <a:r>
              <a:rPr lang="en-US" baseline="0" dirty="0" smtClean="0"/>
              <a:t>Easier to maintain</a:t>
            </a:r>
          </a:p>
          <a:p>
            <a:pPr lvl="0">
              <a:buFont typeface="Arial" pitchFamily="34" charset="0"/>
              <a:buChar char="•"/>
            </a:pPr>
            <a:r>
              <a:rPr lang="en-US" baseline="0" dirty="0" smtClean="0"/>
              <a:t>Sitting side by side</a:t>
            </a:r>
          </a:p>
          <a:p>
            <a:pPr lvl="0">
              <a:buFont typeface="Arial" pitchFamily="34" charset="0"/>
              <a:buChar char="•"/>
            </a:pPr>
            <a:r>
              <a:rPr lang="en-US" baseline="0" dirty="0" smtClean="0"/>
              <a:t>Working on one piece of code</a:t>
            </a:r>
          </a:p>
          <a:p>
            <a:pPr lvl="1">
              <a:buFont typeface="Arial" pitchFamily="34" charset="0"/>
              <a:buChar char="•"/>
            </a:pPr>
            <a:r>
              <a:rPr lang="en-US" baseline="0" dirty="0" smtClean="0"/>
              <a:t>One is the driver – hands on the keyboard and mouse</a:t>
            </a:r>
          </a:p>
          <a:p>
            <a:pPr lvl="1">
              <a:buFont typeface="Arial" pitchFamily="34" charset="0"/>
              <a:buChar char="•"/>
            </a:pPr>
            <a:r>
              <a:rPr lang="en-US" baseline="0" dirty="0" smtClean="0"/>
              <a:t>Two is navigating, doing code review, asking questions, maybe doing research</a:t>
            </a:r>
          </a:p>
          <a:p>
            <a:pPr lvl="1">
              <a:buFont typeface="Arial" pitchFamily="34" charset="0"/>
              <a:buChar char="•"/>
            </a:pPr>
            <a:r>
              <a:rPr lang="en-US" baseline="0" dirty="0" smtClean="0"/>
              <a:t>Change roles periodically</a:t>
            </a:r>
            <a:endParaRPr lang="en-US" dirty="0" smtClean="0"/>
          </a:p>
          <a:p>
            <a:pPr>
              <a:buFont typeface="Arial" pitchFamily="34" charset="0"/>
              <a:buChar char="•"/>
            </a:pPr>
            <a:r>
              <a:rPr lang="en-US" dirty="0" smtClean="0"/>
              <a:t>Instead of being </a:t>
            </a:r>
            <a:r>
              <a:rPr lang="en-US" b="1" dirty="0" smtClean="0"/>
              <a:t>distracting</a:t>
            </a:r>
            <a:r>
              <a:rPr lang="en-US" baseline="0" dirty="0" smtClean="0"/>
              <a:t>, it turns out to be helpful, useful</a:t>
            </a:r>
          </a:p>
          <a:p>
            <a:pPr>
              <a:buFont typeface="Arial" pitchFamily="34" charset="0"/>
              <a:buNone/>
            </a:pPr>
            <a:endParaRPr lang="en-US" dirty="0" smtClean="0"/>
          </a:p>
          <a:p>
            <a:r>
              <a:rPr lang="en-US" dirty="0" smtClean="0"/>
              <a:t>-----------------------------------------------------------------------------------------------</a:t>
            </a:r>
          </a:p>
          <a:p>
            <a:r>
              <a:rPr lang="en-US" dirty="0" smtClean="0"/>
              <a:t>Unlike in our classical approach, in Agile we believe that having two people working</a:t>
            </a:r>
            <a:r>
              <a:rPr lang="en-US" baseline="0" dirty="0" smtClean="0"/>
              <a:t> together produces better results.  That is, by “better” we mean that there will be fewer defects, less rework, more creativity, and the results will be easier to maintain.</a:t>
            </a:r>
          </a:p>
          <a:p>
            <a:endParaRPr lang="en-US" baseline="0" dirty="0" smtClean="0"/>
          </a:p>
          <a:p>
            <a:r>
              <a:rPr lang="en-US" baseline="0" dirty="0" smtClean="0"/>
              <a:t>So in actual practice, pairing would say that there are two people sitting side by side, working on one piece of code together. One – as it said in the definition – is the driver, with hands on keyboard and mouse. The other will be navigating – doing real-time code review, asking questions, maybe doing a little research on the side.  They will be bouncing ideas off each other. They will change roles periodically.</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187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By switching roles, </a:t>
            </a:r>
          </a:p>
          <a:p>
            <a:pPr lvl="1">
              <a:buFont typeface="Arial" pitchFamily="34" charset="0"/>
              <a:buChar char="•"/>
            </a:pPr>
            <a:r>
              <a:rPr lang="en-US" dirty="0" smtClean="0"/>
              <a:t>they stay fresh,</a:t>
            </a:r>
            <a:r>
              <a:rPr lang="en-US" baseline="0" dirty="0" smtClean="0"/>
              <a:t> </a:t>
            </a:r>
          </a:p>
          <a:p>
            <a:pPr lvl="1">
              <a:buFont typeface="Arial" pitchFamily="34" charset="0"/>
              <a:buChar char="•"/>
            </a:pPr>
            <a:r>
              <a:rPr lang="en-US" baseline="0" dirty="0" smtClean="0"/>
              <a:t>check each other’s work and </a:t>
            </a:r>
          </a:p>
          <a:p>
            <a:pPr lvl="1">
              <a:buFont typeface="Arial" pitchFamily="34" charset="0"/>
              <a:buChar char="•"/>
            </a:pPr>
            <a:r>
              <a:rPr lang="en-US" baseline="0" dirty="0" smtClean="0"/>
              <a:t>get done faster</a:t>
            </a:r>
            <a:endParaRPr lang="en-US" dirty="0" smtClean="0"/>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Instead of </a:t>
            </a:r>
            <a:r>
              <a:rPr lang="en-US" b="1" baseline="0" dirty="0" smtClean="0"/>
              <a:t>low morale</a:t>
            </a:r>
            <a:r>
              <a:rPr lang="en-US" b="0" baseline="0" dirty="0" smtClean="0"/>
              <a:t>, you get collaboration, quality and camaraderie</a:t>
            </a:r>
          </a:p>
          <a:p>
            <a:pPr>
              <a:buFont typeface="Arial" pitchFamily="34" charset="0"/>
              <a:buChar char="•"/>
            </a:pPr>
            <a:r>
              <a:rPr lang="en-US" dirty="0" smtClean="0"/>
              <a:t>Let’s talk about quality</a:t>
            </a:r>
          </a:p>
          <a:p>
            <a:pPr>
              <a:buFont typeface="Arial" pitchFamily="34" charset="0"/>
              <a:buChar char="•"/>
            </a:pPr>
            <a:r>
              <a:rPr lang="en-US" dirty="0" smtClean="0"/>
              <a:t>2 heads are better than 1 – solution is likely to be better</a:t>
            </a:r>
          </a:p>
          <a:p>
            <a:pPr>
              <a:buFont typeface="Arial" pitchFamily="34" charset="0"/>
              <a:buChar char="•"/>
            </a:pPr>
            <a:r>
              <a:rPr lang="en-US" dirty="0" smtClean="0"/>
              <a:t>Will see the problem AS</a:t>
            </a:r>
            <a:r>
              <a:rPr lang="en-US" baseline="0" dirty="0" smtClean="0"/>
              <a:t> IT HAPPENS.  If they are paying attention.</a:t>
            </a:r>
          </a:p>
          <a:p>
            <a:pPr>
              <a:buFont typeface="Arial" pitchFamily="34" charset="0"/>
              <a:buChar char="•"/>
            </a:pPr>
            <a:endParaRPr lang="en-US" dirty="0" smtClean="0"/>
          </a:p>
          <a:p>
            <a:r>
              <a:rPr lang="en-US" dirty="0" smtClean="0"/>
              <a:t>--------------------------------------------------------------------------------------------------------------------------</a:t>
            </a:r>
          </a:p>
          <a:p>
            <a:r>
              <a:rPr lang="en-US" dirty="0" smtClean="0"/>
              <a:t>The driver</a:t>
            </a:r>
            <a:r>
              <a:rPr lang="en-US" baseline="0" dirty="0" smtClean="0"/>
              <a:t> becomes the navigator and the navigator becomes the driver. Between the two of them, they manage to stay reasonably fresh, to check each other’s work, and to get done faster.</a:t>
            </a:r>
          </a:p>
          <a:p>
            <a:endParaRPr lang="en-US" baseline="0" dirty="0" smtClean="0"/>
          </a:p>
          <a:p>
            <a:r>
              <a:rPr lang="en-US" baseline="0" dirty="0" smtClean="0"/>
              <a:t>Yes, faster.</a:t>
            </a:r>
          </a:p>
          <a:p>
            <a:endParaRPr lang="en-US" baseline="0" dirty="0" smtClean="0"/>
          </a:p>
          <a:p>
            <a:r>
              <a:rPr lang="en-US" baseline="0" dirty="0" smtClean="0"/>
              <a:t>But let’s get back to fewer defects. We’re all familiar with the adage “two heads are better than one.” This means that having two people thinking about the same problem is likely to produce a better solution than one working alone.</a:t>
            </a:r>
          </a:p>
          <a:p>
            <a:endParaRPr lang="en-US" baseline="0" dirty="0" smtClean="0"/>
          </a:p>
          <a:p>
            <a:r>
              <a:rPr lang="en-US" baseline="0" dirty="0" smtClean="0"/>
              <a:t>After all, if one of us is looking at the directions, and the other is putting the thing together, the odds are in our favor that the one looking at the directions and the pictures will notice that widget A is in slot B the wrong way AS IT HAPPENS.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188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Now</a:t>
            </a:r>
            <a:r>
              <a:rPr lang="en-US" baseline="0" dirty="0" smtClean="0"/>
              <a:t> let’s get back to faster.</a:t>
            </a:r>
          </a:p>
          <a:p>
            <a:pPr>
              <a:buFont typeface="Arial" pitchFamily="34" charset="0"/>
              <a:buChar char="•"/>
            </a:pPr>
            <a:r>
              <a:rPr lang="en-US" baseline="0" dirty="0" smtClean="0"/>
              <a:t>2 people doing the work of one?</a:t>
            </a:r>
          </a:p>
          <a:p>
            <a:pPr>
              <a:buFont typeface="Arial" pitchFamily="34" charset="0"/>
              <a:buChar char="•"/>
            </a:pPr>
            <a:r>
              <a:rPr lang="en-US" baseline="0" dirty="0" smtClean="0"/>
              <a:t>Cost me 2x as much?</a:t>
            </a:r>
          </a:p>
          <a:p>
            <a:pPr>
              <a:buFont typeface="Arial" pitchFamily="34" charset="0"/>
              <a:buChar char="•"/>
            </a:pPr>
            <a:r>
              <a:rPr lang="en-US" baseline="0" dirty="0" smtClean="0"/>
              <a:t>No to both.</a:t>
            </a:r>
          </a:p>
          <a:p>
            <a:pPr>
              <a:buFont typeface="Arial" pitchFamily="34" charset="0"/>
              <a:buChar char="•"/>
            </a:pPr>
            <a:r>
              <a:rPr lang="en-US" baseline="0" dirty="0" smtClean="0"/>
              <a:t>Let’s take a bigger, longer view of the challenge.</a:t>
            </a:r>
          </a:p>
          <a:p>
            <a:r>
              <a:rPr lang="en-US" baseline="0" dirty="0" smtClean="0"/>
              <a:t>-----------------------------------------------------------------------------------------------------------------------</a:t>
            </a:r>
          </a:p>
          <a:p>
            <a:endParaRPr lang="en-US" baseline="0" dirty="0" smtClean="0"/>
          </a:p>
          <a:p>
            <a:r>
              <a:rPr lang="en-US" baseline="0" dirty="0" smtClean="0"/>
              <a:t>We hear repeatedly “but doesn’t that mean that I have two people doing the work of one? Doesn’t’ that mean that it will cost me twice as much, or take twice as long, to get the same thing done?”</a:t>
            </a:r>
          </a:p>
          <a:p>
            <a:endParaRPr lang="en-US" baseline="0" dirty="0" smtClean="0"/>
          </a:p>
          <a:p>
            <a:r>
              <a:rPr lang="en-US" baseline="0" dirty="0" smtClean="0"/>
              <a:t>There are two answers to that, and both of them are “no”.</a:t>
            </a:r>
          </a:p>
          <a:p>
            <a:endParaRPr lang="en-US" baseline="0" dirty="0" smtClean="0"/>
          </a:p>
          <a:p>
            <a:r>
              <a:rPr lang="en-US" baseline="0" dirty="0" smtClean="0"/>
              <a:t>In order to understand the answer, you have to take a bigger and longer view of the challenge.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189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spcAft>
                <a:spcPts val="1707"/>
              </a:spcAft>
              <a:defRPr/>
            </a:pPr>
            <a:r>
              <a:rPr lang="en-US" dirty="0" smtClean="0"/>
              <a:t>These studies show a couple of key things:</a:t>
            </a:r>
          </a:p>
          <a:p>
            <a:pPr>
              <a:spcAft>
                <a:spcPts val="1707"/>
              </a:spcAft>
              <a:defRPr/>
            </a:pPr>
            <a:r>
              <a:rPr lang="en-US" dirty="0" smtClean="0"/>
              <a:t>Pair programmers are only 15% slower than two independent </a:t>
            </a:r>
          </a:p>
          <a:p>
            <a:pPr>
              <a:spcAft>
                <a:spcPts val="1707"/>
              </a:spcAft>
              <a:defRPr/>
            </a:pPr>
            <a:r>
              <a:rPr lang="en-US" dirty="0" smtClean="0"/>
              <a:t>Improved </a:t>
            </a:r>
            <a:r>
              <a:rPr lang="en-US" dirty="0" err="1" smtClean="0"/>
              <a:t>correctedness</a:t>
            </a:r>
            <a:endParaRPr lang="en-US" dirty="0" smtClean="0"/>
          </a:p>
          <a:p>
            <a:pPr>
              <a:spcAft>
                <a:spcPts val="1707"/>
              </a:spcAft>
              <a:defRPr/>
            </a:pPr>
            <a:r>
              <a:rPr lang="en-US" dirty="0" smtClean="0"/>
              <a:t>Novice</a:t>
            </a:r>
            <a:r>
              <a:rPr lang="en-US" baseline="0" dirty="0" smtClean="0"/>
              <a:t> to experience</a:t>
            </a:r>
          </a:p>
          <a:p>
            <a:pPr>
              <a:spcAft>
                <a:spcPts val="1707"/>
              </a:spcAft>
              <a:defRPr/>
            </a:pPr>
            <a:r>
              <a:rPr lang="en-US" baseline="0" dirty="0" smtClean="0"/>
              <a:t>Complexity of task.</a:t>
            </a:r>
          </a:p>
          <a:p>
            <a:pPr>
              <a:spcAft>
                <a:spcPts val="1707"/>
              </a:spcAft>
              <a:defRPr/>
            </a:pPr>
            <a:endParaRPr lang="en-US" dirty="0" smtClean="0"/>
          </a:p>
          <a:p>
            <a:pPr>
              <a:spcAft>
                <a:spcPts val="1707"/>
              </a:spcAft>
              <a:defRPr/>
            </a:pPr>
            <a:r>
              <a:rPr lang="en-US" dirty="0" smtClean="0"/>
              <a:t>Public demo - </a:t>
            </a:r>
            <a:r>
              <a:rPr lang="en-US" dirty="0" smtClean="0">
                <a:hlinkClick r:id="rId3"/>
              </a:rPr>
              <a:t>http://blogs.agilefaqs.com/2010/06/13/pair-programming-public-demo/</a:t>
            </a:r>
            <a:endParaRPr lang="en-US" dirty="0" smtClean="0"/>
          </a:p>
          <a:p>
            <a:pPr>
              <a:spcAft>
                <a:spcPts val="2560"/>
              </a:spcAft>
              <a:defRPr/>
            </a:pPr>
            <a:r>
              <a:rPr lang="en-US" dirty="0" smtClean="0"/>
              <a:t>Blog by Fred George - </a:t>
            </a:r>
            <a:r>
              <a:rPr lang="en-US" dirty="0" smtClean="0">
                <a:hlinkClick r:id="rId4"/>
              </a:rPr>
              <a:t>http://processpeoplepods.blogspot.com/search/label/Pair%20Programming</a:t>
            </a:r>
            <a:endParaRPr lang="en-US" dirty="0" smtClean="0"/>
          </a:p>
          <a:p>
            <a:pPr>
              <a:defRPr/>
            </a:pPr>
            <a:r>
              <a:rPr lang="en-US" i="1" dirty="0" smtClean="0"/>
              <a:t>Based on a survey </a:t>
            </a:r>
          </a:p>
          <a:p>
            <a:pPr marL="325115" indent="-325115">
              <a:defRPr/>
            </a:pPr>
            <a:r>
              <a:rPr lang="en-US" dirty="0" smtClean="0"/>
              <a:t>100% agreed that they had more confidence in their solution than when they program alone</a:t>
            </a:r>
          </a:p>
          <a:p>
            <a:pPr marL="325115" indent="-325115">
              <a:defRPr/>
            </a:pPr>
            <a:r>
              <a:rPr lang="en-US" dirty="0" smtClean="0"/>
              <a:t>96% agreed that they enjoy their job more than when programming alone</a:t>
            </a:r>
          </a:p>
          <a:p>
            <a:pPr>
              <a:buFont typeface="Arial"/>
              <a:buChar char="•"/>
              <a:defRPr/>
            </a:pPr>
            <a:r>
              <a:rPr lang="en-US" dirty="0" smtClean="0"/>
              <a:t>Laurie Williams of the </a:t>
            </a:r>
            <a:r>
              <a:rPr lang="en-US" dirty="0" smtClean="0">
                <a:hlinkClick r:id="rId5" tooltip="University&#10; of Utah"/>
              </a:rPr>
              <a:t>University of Utah</a:t>
            </a:r>
            <a:r>
              <a:rPr lang="en-US" dirty="0" smtClean="0"/>
              <a:t> in Salt Lake City has shown that paired programmers are only 15% slower than two independent individual programmers, but produce 15% fewer bugs</a:t>
            </a:r>
          </a:p>
          <a:p>
            <a:pPr>
              <a:buFont typeface="Arial"/>
              <a:buChar char="•"/>
              <a:defRPr/>
            </a:pPr>
            <a:r>
              <a:rPr lang="en-US" dirty="0" smtClean="0"/>
              <a:t>The Williams et al. 2000 study showed an improvement in correctness of around 15% and 20 to 40% decrease in time, but between a 15 and 60% increase in effort. </a:t>
            </a:r>
          </a:p>
          <a:p>
            <a:pPr>
              <a:buFont typeface="Arial"/>
              <a:buChar char="•"/>
              <a:defRPr/>
            </a:pPr>
            <a:r>
              <a:rPr lang="en-US" dirty="0" smtClean="0"/>
              <a:t>Williams et al. 2000 also cites an earlier study (</a:t>
            </a:r>
            <a:r>
              <a:rPr lang="en-US" dirty="0" err="1" smtClean="0"/>
              <a:t>Nosek</a:t>
            </a:r>
            <a:r>
              <a:rPr lang="en-US" dirty="0" smtClean="0"/>
              <a:t> 1998) which also had a 40% decrease in time for a 60% increase in effort.</a:t>
            </a:r>
          </a:p>
          <a:p>
            <a:pPr>
              <a:buFont typeface="Arial"/>
              <a:buChar char="•"/>
              <a:defRPr/>
            </a:pPr>
            <a:r>
              <a:rPr lang="en-US" dirty="0" smtClean="0"/>
              <a:t>A study (</a:t>
            </a:r>
            <a:r>
              <a:rPr lang="en-US" dirty="0" err="1" smtClean="0"/>
              <a:t>Lui</a:t>
            </a:r>
            <a:r>
              <a:rPr lang="en-US" dirty="0" smtClean="0"/>
              <a:t> 2006) presents a rigorous scientific experiment in which novice–novice pairs against novice solos experience significantly greater productivity gains than expert–expert pairs against expert solos.</a:t>
            </a:r>
            <a:r>
              <a:rPr lang="en-US" baseline="30000" dirty="0" smtClean="0">
                <a:hlinkClick r:id="rId6"/>
              </a:rPr>
              <a:t>[</a:t>
            </a:r>
            <a:endParaRPr lang="en-US" baseline="30000" dirty="0" smtClean="0"/>
          </a:p>
          <a:p>
            <a:pPr>
              <a:buFont typeface="Arial"/>
              <a:buChar char="•"/>
              <a:defRPr/>
            </a:pPr>
            <a:r>
              <a:rPr lang="en-US" dirty="0" smtClean="0"/>
              <a:t>A larger recent study (</a:t>
            </a:r>
            <a:r>
              <a:rPr lang="en-US" dirty="0" err="1" smtClean="0"/>
              <a:t>Arisholm</a:t>
            </a:r>
            <a:r>
              <a:rPr lang="en-US" dirty="0" smtClean="0"/>
              <a:t> et al. 2007) had 48% increase in correctness for complex systems, but no significant difference in time, whilst simple systems had 20% decrease in time, but no significant difference in correctness. Overall there was no general reduction in time or increase in correctness, but an overall 84% increase in effort.</a:t>
            </a:r>
            <a:r>
              <a:rPr lang="en-US" baseline="30000" dirty="0" smtClean="0">
                <a:hlinkClick r:id="rId7"/>
              </a:rPr>
              <a:t>[8]</a:t>
            </a:r>
            <a:r>
              <a:rPr lang="en-US" baseline="30000" dirty="0" smtClean="0">
                <a:hlinkClick r:id="rId8"/>
              </a:rPr>
              <a:t>[16]</a:t>
            </a:r>
            <a:endParaRPr lang="en-US" dirty="0" smtClean="0"/>
          </a:p>
          <a:p>
            <a:pPr>
              <a:buFont typeface="Arial"/>
              <a:buChar char="•"/>
              <a:defRPr/>
            </a:pPr>
            <a:r>
              <a:rPr lang="en-US" dirty="0" err="1" smtClean="0"/>
              <a:t>Lui</a:t>
            </a:r>
            <a:r>
              <a:rPr lang="en-US" dirty="0" smtClean="0"/>
              <a:t>, Chan, and </a:t>
            </a:r>
            <a:r>
              <a:rPr lang="en-US" dirty="0" err="1" smtClean="0"/>
              <a:t>Nosek</a:t>
            </a:r>
            <a:r>
              <a:rPr lang="en-US" dirty="0" smtClean="0"/>
              <a:t> (2008) shows that pair programming outperforms for design tasks.</a:t>
            </a:r>
            <a:r>
              <a:rPr lang="en-US" baseline="30000" dirty="0" smtClean="0">
                <a:hlinkClick r:id="rId9"/>
              </a:rPr>
              <a:t>[17]</a:t>
            </a:r>
            <a:endParaRPr lang="en-US" dirty="0" smtClean="0"/>
          </a:p>
          <a:p>
            <a:pPr>
              <a:buFont typeface="Arial"/>
              <a:buChar char="•"/>
              <a:defRPr/>
            </a:pPr>
            <a:r>
              <a:rPr lang="en-US" dirty="0" smtClean="0"/>
              <a:t>A full-scale meta-analysis of pair programming experimental studies, from before or during 2007, (</a:t>
            </a:r>
            <a:r>
              <a:rPr lang="en-US" dirty="0" err="1" smtClean="0"/>
              <a:t>Hannay</a:t>
            </a:r>
            <a:r>
              <a:rPr lang="en-US" dirty="0" smtClean="0"/>
              <a:t> et al. 2009) confirms "that you cannot expect faster and better and cheaper". Higher quality for complex tasks costs higher effort, reduced duration for simpler tasks comes with noticeably lower quality - the meta-analysis "suggests that pair programming is not uniformly beneficial or effective".</a:t>
            </a:r>
            <a:r>
              <a:rPr lang="en-US" baseline="30000" dirty="0" smtClean="0">
                <a:hlinkClick r:id="rId10"/>
              </a:rPr>
              <a:t>[18]</a:t>
            </a:r>
            <a:endParaRPr lang="en-US" dirty="0" smtClean="0"/>
          </a:p>
          <a:p>
            <a:pPr>
              <a:defRPr/>
            </a:pPr>
            <a:endParaRPr lang="en-US" dirty="0" smtClean="0"/>
          </a:p>
          <a:p>
            <a:pPr marL="325115" indent="-325115">
              <a:defRPr/>
            </a:pPr>
            <a:endParaRPr lang="en-US" dirty="0" smtClean="0"/>
          </a:p>
          <a:p>
            <a:pPr>
              <a:defRPr/>
            </a:pPr>
            <a:endParaRPr lang="en-US" dirty="0"/>
          </a:p>
        </p:txBody>
      </p:sp>
      <p:sp>
        <p:nvSpPr>
          <p:cNvPr id="2" name="Date Placeholder 1"/>
          <p:cNvSpPr>
            <a:spLocks noGrp="1"/>
          </p:cNvSpPr>
          <p:nvPr>
            <p:ph type="dt" idx="10"/>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Agile Engineering Practices</a:t>
            </a:r>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spcAft>
                <a:spcPts val="1707"/>
              </a:spcAft>
              <a:defRPr/>
            </a:pPr>
            <a:r>
              <a:rPr lang="en-US" dirty="0" smtClean="0"/>
              <a:t>Improved </a:t>
            </a:r>
            <a:r>
              <a:rPr lang="en-US" dirty="0" err="1" smtClean="0"/>
              <a:t>correctedness</a:t>
            </a:r>
            <a:endParaRPr lang="en-US" dirty="0" smtClean="0"/>
          </a:p>
          <a:p>
            <a:pPr>
              <a:spcAft>
                <a:spcPts val="1707"/>
              </a:spcAft>
              <a:defRPr/>
            </a:pPr>
            <a:r>
              <a:rPr lang="en-US" dirty="0" smtClean="0"/>
              <a:t>Novice to experience</a:t>
            </a:r>
          </a:p>
          <a:p>
            <a:pPr>
              <a:spcAft>
                <a:spcPts val="1707"/>
              </a:spcAft>
              <a:defRPr/>
            </a:pPr>
            <a:r>
              <a:rPr lang="en-US" dirty="0" smtClean="0"/>
              <a:t>Complexity of task.</a:t>
            </a:r>
          </a:p>
          <a:p>
            <a:pPr>
              <a:spcAft>
                <a:spcPts val="1707"/>
              </a:spcAft>
              <a:defRPr/>
            </a:pPr>
            <a:endParaRPr lang="en-US" dirty="0" smtClean="0"/>
          </a:p>
          <a:p>
            <a:pPr>
              <a:spcAft>
                <a:spcPts val="1707"/>
              </a:spcAft>
              <a:defRPr/>
            </a:pPr>
            <a:r>
              <a:rPr lang="en-US" dirty="0" smtClean="0"/>
              <a:t>Public demo - </a:t>
            </a:r>
            <a:r>
              <a:rPr lang="en-US" dirty="0" smtClean="0">
                <a:hlinkClick r:id="rId3"/>
              </a:rPr>
              <a:t>http://blogs.agilefaqs.com/2010/06/13/pair-programming-public-demo/</a:t>
            </a:r>
            <a:endParaRPr lang="en-US" dirty="0" smtClean="0"/>
          </a:p>
          <a:p>
            <a:pPr>
              <a:spcAft>
                <a:spcPts val="2560"/>
              </a:spcAft>
              <a:defRPr/>
            </a:pPr>
            <a:r>
              <a:rPr lang="en-US" dirty="0" smtClean="0"/>
              <a:t>Blog by Fred George - </a:t>
            </a:r>
            <a:r>
              <a:rPr lang="en-US" dirty="0" smtClean="0">
                <a:hlinkClick r:id="rId4"/>
              </a:rPr>
              <a:t>http://processpeoplepods.blogspot.com/search/label/Pair%20Programming</a:t>
            </a:r>
            <a:endParaRPr lang="en-US" dirty="0" smtClean="0"/>
          </a:p>
          <a:p>
            <a:pPr>
              <a:defRPr/>
            </a:pPr>
            <a:r>
              <a:rPr lang="en-US" i="1" dirty="0" smtClean="0"/>
              <a:t>Based on a survey </a:t>
            </a:r>
          </a:p>
          <a:p>
            <a:pPr marL="325115" indent="-325115">
              <a:defRPr/>
            </a:pPr>
            <a:r>
              <a:rPr lang="en-US" dirty="0" smtClean="0"/>
              <a:t>100% agreed that they had more confidence in their solution than when they program alone</a:t>
            </a:r>
          </a:p>
          <a:p>
            <a:pPr marL="325115" indent="-325115">
              <a:defRPr/>
            </a:pPr>
            <a:r>
              <a:rPr lang="en-US" dirty="0" smtClean="0"/>
              <a:t>96% agreed that they enjoy their job more than when programming alone</a:t>
            </a:r>
          </a:p>
          <a:p>
            <a:pPr>
              <a:buFont typeface="Arial"/>
              <a:buChar char="•"/>
              <a:defRPr/>
            </a:pPr>
            <a:r>
              <a:rPr lang="en-US" dirty="0" smtClean="0"/>
              <a:t>Laurie Williams of the </a:t>
            </a:r>
            <a:r>
              <a:rPr lang="en-US" dirty="0" smtClean="0">
                <a:hlinkClick r:id="rId5" tooltip="University&#10; of Utah"/>
              </a:rPr>
              <a:t>University of Utah</a:t>
            </a:r>
            <a:r>
              <a:rPr lang="en-US" dirty="0" smtClean="0"/>
              <a:t> in Salt Lake City has shown that paired programmers are only 15% slower than two independent individual programmers, but produce 15% fewer bugs</a:t>
            </a:r>
          </a:p>
          <a:p>
            <a:pPr>
              <a:buFont typeface="Arial"/>
              <a:buChar char="•"/>
              <a:defRPr/>
            </a:pPr>
            <a:r>
              <a:rPr lang="en-US" dirty="0" smtClean="0"/>
              <a:t>The Williams et al. 2000 study showed an improvement in correctness of around 15% and 20 to 40% decrease in time, but between a 15 and 60% increase in effort. </a:t>
            </a:r>
          </a:p>
          <a:p>
            <a:pPr>
              <a:buFont typeface="Arial"/>
              <a:buChar char="•"/>
              <a:defRPr/>
            </a:pPr>
            <a:r>
              <a:rPr lang="en-US" dirty="0" smtClean="0"/>
              <a:t>Williams et al. 2000 also cites an earlier study (</a:t>
            </a:r>
            <a:r>
              <a:rPr lang="en-US" dirty="0" err="1" smtClean="0"/>
              <a:t>Nosek</a:t>
            </a:r>
            <a:r>
              <a:rPr lang="en-US" dirty="0" smtClean="0"/>
              <a:t> 1998) which also had a 40% decrease in time for a 60% increase in effort.</a:t>
            </a:r>
          </a:p>
          <a:p>
            <a:pPr>
              <a:buFont typeface="Arial"/>
              <a:buChar char="•"/>
              <a:defRPr/>
            </a:pPr>
            <a:r>
              <a:rPr lang="en-US" dirty="0" smtClean="0"/>
              <a:t>A study (</a:t>
            </a:r>
            <a:r>
              <a:rPr lang="en-US" dirty="0" err="1" smtClean="0"/>
              <a:t>Lui</a:t>
            </a:r>
            <a:r>
              <a:rPr lang="en-US" dirty="0" smtClean="0"/>
              <a:t> 2006) presents a rigorous scientific experiment in which novice–novice pairs against novice solos experience significantly greater productivity gains than expert–expert pairs against expert solos.</a:t>
            </a:r>
            <a:r>
              <a:rPr lang="en-US" baseline="30000" dirty="0" smtClean="0">
                <a:hlinkClick r:id="rId6"/>
              </a:rPr>
              <a:t>[</a:t>
            </a:r>
            <a:endParaRPr lang="en-US" baseline="30000" dirty="0" smtClean="0"/>
          </a:p>
          <a:p>
            <a:pPr>
              <a:buFont typeface="Arial"/>
              <a:buChar char="•"/>
              <a:defRPr/>
            </a:pPr>
            <a:r>
              <a:rPr lang="en-US" dirty="0" smtClean="0"/>
              <a:t>A larger recent study (</a:t>
            </a:r>
            <a:r>
              <a:rPr lang="en-US" dirty="0" err="1" smtClean="0"/>
              <a:t>Arisholm</a:t>
            </a:r>
            <a:r>
              <a:rPr lang="en-US" dirty="0" smtClean="0"/>
              <a:t> et al. 2007) had 48% increase in correctness for complex systems, but no significant difference in time, whilst simple systems had 20% decrease in time, but no significant difference in correctness. Overall there was no general reduction in time or increase in correctness, but an overall 84% increase in effort.</a:t>
            </a:r>
            <a:r>
              <a:rPr lang="en-US" baseline="30000" dirty="0" smtClean="0">
                <a:hlinkClick r:id="rId7"/>
              </a:rPr>
              <a:t>[8]</a:t>
            </a:r>
            <a:r>
              <a:rPr lang="en-US" baseline="30000" dirty="0" smtClean="0">
                <a:hlinkClick r:id="rId8"/>
              </a:rPr>
              <a:t>[16]</a:t>
            </a:r>
            <a:endParaRPr lang="en-US" dirty="0" smtClean="0"/>
          </a:p>
          <a:p>
            <a:pPr>
              <a:buFont typeface="Arial"/>
              <a:buChar char="•"/>
              <a:defRPr/>
            </a:pPr>
            <a:r>
              <a:rPr lang="en-US" dirty="0" err="1" smtClean="0"/>
              <a:t>Lui</a:t>
            </a:r>
            <a:r>
              <a:rPr lang="en-US" dirty="0" smtClean="0"/>
              <a:t>, Chan, and </a:t>
            </a:r>
            <a:r>
              <a:rPr lang="en-US" dirty="0" err="1" smtClean="0"/>
              <a:t>Nosek</a:t>
            </a:r>
            <a:r>
              <a:rPr lang="en-US" dirty="0" smtClean="0"/>
              <a:t> (2008) shows that pair programming outperforms for design tasks.</a:t>
            </a:r>
            <a:r>
              <a:rPr lang="en-US" baseline="30000" dirty="0" smtClean="0">
                <a:hlinkClick r:id="rId9"/>
              </a:rPr>
              <a:t>[17]</a:t>
            </a:r>
            <a:endParaRPr lang="en-US" dirty="0" smtClean="0"/>
          </a:p>
          <a:p>
            <a:pPr>
              <a:buFont typeface="Arial"/>
              <a:buChar char="•"/>
              <a:defRPr/>
            </a:pPr>
            <a:r>
              <a:rPr lang="en-US" dirty="0" smtClean="0"/>
              <a:t>A full-scale meta-analysis of pair programming experimental studies, from before or during 2007, (</a:t>
            </a:r>
            <a:r>
              <a:rPr lang="en-US" dirty="0" err="1" smtClean="0"/>
              <a:t>Hannay</a:t>
            </a:r>
            <a:r>
              <a:rPr lang="en-US" dirty="0" smtClean="0"/>
              <a:t> et al. 2009) confirms "that you cannot expect faster and better and cheaper". Higher quality for complex tasks costs higher effort, reduced duration for simpler tasks comes with noticeably lower quality - the meta-analysis "suggests that pair programming is not uniformly beneficial or effective".</a:t>
            </a:r>
            <a:r>
              <a:rPr lang="en-US" baseline="30000" dirty="0" smtClean="0">
                <a:hlinkClick r:id="rId10"/>
              </a:rPr>
              <a:t>[18]</a:t>
            </a:r>
            <a:endParaRPr lang="en-US" dirty="0" smtClean="0"/>
          </a:p>
          <a:p>
            <a:pPr>
              <a:defRPr/>
            </a:pPr>
            <a:endParaRPr lang="en-US" dirty="0" smtClean="0"/>
          </a:p>
          <a:p>
            <a:pPr marL="325115" indent="-325115">
              <a:defRPr/>
            </a:pPr>
            <a:endParaRPr lang="en-US" dirty="0" smtClean="0"/>
          </a:p>
          <a:p>
            <a:pPr>
              <a:defRPr/>
            </a:pPr>
            <a:endParaRPr lang="en-US" dirty="0"/>
          </a:p>
        </p:txBody>
      </p:sp>
      <p:sp>
        <p:nvSpPr>
          <p:cNvPr id="2" name="Date Placeholder 1"/>
          <p:cNvSpPr>
            <a:spLocks noGrp="1"/>
          </p:cNvSpPr>
          <p:nvPr>
            <p:ph type="dt" idx="10"/>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Agile Engineering Practices</a:t>
            </a:r>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stories into Minimum Marketable Features (MMF)</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192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move on</a:t>
            </a:r>
            <a:r>
              <a:rPr lang="en-US" baseline="0" dirty="0" smtClean="0"/>
              <a:t> to something kind of stinky – smells! There are process smells and code smells and situation smells and all sorts of smells.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193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dirty="0" smtClean="0">
                <a:solidFill>
                  <a:schemeClr val="tx1"/>
                </a:solidFill>
                <a:latin typeface="+mn-lt"/>
                <a:ea typeface="ＭＳ Ｐゴシック" pitchFamily="-65" charset="-128"/>
                <a:cs typeface="Arial" charset="0"/>
              </a:rPr>
              <a:t>Read definition</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Walk into your home and something doesn’t smell right.</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You walk around to try to find the culprit.  Garbage, Laundry, Fido?</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Smells</a:t>
            </a:r>
            <a:r>
              <a:rPr lang="en-US" sz="1200" kern="1200" baseline="0" dirty="0" smtClean="0">
                <a:solidFill>
                  <a:schemeClr val="tx1"/>
                </a:solidFill>
                <a:latin typeface="+mn-lt"/>
                <a:ea typeface="ＭＳ Ｐゴシック" pitchFamily="-65" charset="-128"/>
                <a:cs typeface="Arial" charset="0"/>
              </a:rPr>
              <a:t> are subtle</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The smell is not the problem, its what’s causing the smell</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Once you identify it, you can do something about it.</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As usual,</a:t>
            </a:r>
            <a:r>
              <a:rPr lang="en-US" sz="1200" kern="1200" baseline="0" dirty="0" smtClean="0">
                <a:solidFill>
                  <a:schemeClr val="tx1"/>
                </a:solidFill>
                <a:latin typeface="+mn-lt"/>
                <a:ea typeface="ＭＳ Ｐゴシック" pitchFamily="-65" charset="-128"/>
                <a:cs typeface="Arial" charset="0"/>
              </a:rPr>
              <a:t> let’s start with a </a:t>
            </a:r>
            <a:r>
              <a:rPr lang="en-US" sz="1200" kern="1200" baseline="0" dirty="0" err="1" smtClean="0">
                <a:solidFill>
                  <a:schemeClr val="tx1"/>
                </a:solidFill>
                <a:latin typeface="+mn-lt"/>
                <a:ea typeface="ＭＳ Ｐゴシック" pitchFamily="-65" charset="-128"/>
                <a:cs typeface="Arial" charset="0"/>
              </a:rPr>
              <a:t>defnition</a:t>
            </a:r>
            <a:r>
              <a:rPr lang="en-US" sz="1200" kern="1200" baseline="0" dirty="0" smtClean="0">
                <a:solidFill>
                  <a:schemeClr val="tx1"/>
                </a:solidFill>
                <a:latin typeface="+mn-lt"/>
                <a:ea typeface="ＭＳ Ｐゴシック" pitchFamily="-65" charset="-128"/>
                <a:cs typeface="Arial" charset="0"/>
              </a:rPr>
              <a:t>:</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“In computer programming, code smell is any symptom in the source code of a program that possibly indicates a deeper problem.</a:t>
            </a:r>
          </a:p>
          <a:p>
            <a:endParaRPr lang="en-US" sz="18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“Often the deeper problem hinted by a code smell can be uncovered when the code is subjected to a short feedback cycle where it is refactored in small, controlled steps, and the resulting design is examined to see if there are any further code smells that indicate the need of more refactoring. From the point of view of a programmer charged with performing refactoring, code smells are heuristics to indicate when to refactor, and what specific refactoring techniques to use. Thus, a code smell is a driver for refactoring.”</a:t>
            </a:r>
            <a:endParaRPr lang="en-US" sz="1800" kern="1200" dirty="0" smtClean="0">
              <a:solidFill>
                <a:schemeClr val="tx1"/>
              </a:solidFill>
              <a:latin typeface="+mn-lt"/>
              <a:ea typeface="ＭＳ Ｐゴシック" pitchFamily="-65" charset="-128"/>
              <a:cs typeface="Arial" charset="0"/>
            </a:endParaRPr>
          </a:p>
          <a:p>
            <a:endParaRPr lang="en-US" sz="1200" i="1" u="sng" kern="1200" dirty="0" smtClean="0">
              <a:solidFill>
                <a:schemeClr val="tx1"/>
              </a:solidFill>
              <a:latin typeface="+mn-lt"/>
              <a:ea typeface="ＭＳ Ｐゴシック" pitchFamily="-65" charset="-128"/>
              <a:cs typeface="Arial" charset="0"/>
              <a:hlinkClick r:id=""/>
            </a:endParaRPr>
          </a:p>
          <a:p>
            <a:r>
              <a:rPr lang="en-US" sz="1200" i="1" u="sng" kern="1200" dirty="0" smtClean="0">
                <a:solidFill>
                  <a:schemeClr val="tx1"/>
                </a:solidFill>
                <a:latin typeface="+mn-lt"/>
                <a:ea typeface="ＭＳ Ｐゴシック" pitchFamily="-65" charset="-128"/>
                <a:cs typeface="Arial" charset="0"/>
                <a:hlinkClick r:id=""/>
              </a:rPr>
              <a:t>http://en.wikipedia.org/wiki/Code_smell</a:t>
            </a:r>
            <a:endParaRPr lang="en-US" sz="1800" i="1" kern="1200" dirty="0" smtClean="0">
              <a:solidFill>
                <a:schemeClr val="tx1"/>
              </a:solidFill>
              <a:latin typeface="+mn-lt"/>
              <a:ea typeface="ＭＳ Ｐゴシック" pitchFamily="-65" charset="-128"/>
              <a:cs typeface="Arial" charset="0"/>
            </a:endParaRPr>
          </a:p>
          <a:p>
            <a:pPr lvl="0"/>
            <a:endParaRPr lang="en-US" sz="1200" kern="1200" dirty="0" smtClean="0">
              <a:solidFill>
                <a:schemeClr val="tx1"/>
              </a:solidFill>
              <a:latin typeface="+mn-lt"/>
              <a:ea typeface="ＭＳ Ｐゴシック" pitchFamily="-65" charset="-128"/>
              <a:cs typeface="Arial" charset="0"/>
            </a:endParaRPr>
          </a:p>
          <a:p>
            <a:pPr lvl="0"/>
            <a:r>
              <a:rPr lang="en-US" sz="1200" b="1" kern="1200" dirty="0" smtClean="0">
                <a:solidFill>
                  <a:srgbClr val="FF0000"/>
                </a:solidFill>
                <a:latin typeface="+mn-lt"/>
                <a:ea typeface="ＭＳ Ｐゴシック" pitchFamily="-65" charset="-128"/>
                <a:cs typeface="Arial" charset="0"/>
              </a:rPr>
              <a:t>[CLICK]</a:t>
            </a: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To get the idea of smells, imagine walking into your home, and you realize that something stinks.  Literally. You smell something, and you know it’s not right, but you’re not sure what it is.  Gas? Garbage? Dirty laundry?</a:t>
            </a:r>
            <a:r>
              <a:rPr lang="en-US" sz="1200" kern="1200" baseline="0" dirty="0" smtClean="0">
                <a:solidFill>
                  <a:schemeClr val="tx1"/>
                </a:solidFill>
                <a:latin typeface="+mn-lt"/>
                <a:ea typeface="ＭＳ Ｐゴシック" pitchFamily="-65" charset="-128"/>
                <a:cs typeface="Arial" charset="0"/>
              </a:rPr>
              <a:t> Whatever it is, it’s the smell that leads you to explore and eventually to discover the source of the smell.</a:t>
            </a:r>
          </a:p>
          <a:p>
            <a:pPr lvl="0"/>
            <a:endParaRPr lang="en-US" sz="1200" kern="1200" baseline="0" dirty="0" smtClean="0">
              <a:solidFill>
                <a:schemeClr val="tx1"/>
              </a:solidFill>
              <a:latin typeface="+mn-lt"/>
              <a:ea typeface="ＭＳ Ｐゴシック" pitchFamily="-65" charset="-128"/>
              <a:cs typeface="Arial" charset="0"/>
            </a:endParaRPr>
          </a:p>
          <a:p>
            <a:pPr lvl="0"/>
            <a:r>
              <a:rPr lang="en-US" sz="1200" kern="1200" baseline="0" dirty="0" smtClean="0">
                <a:solidFill>
                  <a:schemeClr val="tx1"/>
                </a:solidFill>
                <a:latin typeface="+mn-lt"/>
                <a:ea typeface="ＭＳ Ｐゴシック" pitchFamily="-65" charset="-128"/>
                <a:cs typeface="Arial" charset="0"/>
              </a:rPr>
              <a:t>Smells are subtle, in that it’s not the smell itself that’s the problem, but rather what the smell indicates about something deeper or bigger.</a:t>
            </a:r>
          </a:p>
          <a:p>
            <a:pPr lvl="0"/>
            <a:endParaRPr lang="en-US" sz="1200" kern="1200" baseline="0" dirty="0" smtClean="0">
              <a:solidFill>
                <a:schemeClr val="tx1"/>
              </a:solidFill>
              <a:latin typeface="+mn-lt"/>
              <a:ea typeface="ＭＳ Ｐゴシック" pitchFamily="-65" charset="-128"/>
              <a:cs typeface="Arial" charset="0"/>
            </a:endParaRPr>
          </a:p>
          <a:p>
            <a:pPr lvl="0"/>
            <a:r>
              <a:rPr lang="en-US" sz="1200" kern="1200" baseline="0" dirty="0" smtClean="0">
                <a:solidFill>
                  <a:schemeClr val="tx1"/>
                </a:solidFill>
                <a:latin typeface="+mn-lt"/>
                <a:ea typeface="ＭＳ Ｐゴシック" pitchFamily="-65" charset="-128"/>
                <a:cs typeface="Arial" charset="0"/>
              </a:rPr>
              <a:t>Once you’ve discovered the source of a smell, you can do something about it.</a:t>
            </a:r>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194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Let’s go back to the hygiene</a:t>
            </a:r>
            <a:r>
              <a:rPr lang="en-US" baseline="0" dirty="0" smtClean="0"/>
              <a:t> issue</a:t>
            </a:r>
          </a:p>
          <a:p>
            <a:pPr>
              <a:buFont typeface="Arial" pitchFamily="34" charset="0"/>
              <a:buChar char="•"/>
            </a:pPr>
            <a:r>
              <a:rPr lang="en-US" baseline="0" dirty="0" smtClean="0"/>
              <a:t>You work out. You can’t really smell yourself, because you’ve been – immersed in it.</a:t>
            </a:r>
          </a:p>
          <a:p>
            <a:pPr>
              <a:buFont typeface="Arial" pitchFamily="34" charset="0"/>
              <a:buChar char="•"/>
            </a:pPr>
            <a:r>
              <a:rPr lang="en-US" baseline="0" dirty="0" smtClean="0"/>
              <a:t>Consider what happens when you work by yourself.</a:t>
            </a:r>
          </a:p>
          <a:p>
            <a:pPr>
              <a:buFont typeface="Arial" pitchFamily="34" charset="0"/>
              <a:buChar char="•"/>
            </a:pPr>
            <a:r>
              <a:rPr lang="en-US" baseline="0" dirty="0" smtClean="0"/>
              <a:t>You may not notice the smells you are creating.</a:t>
            </a:r>
          </a:p>
          <a:p>
            <a:pPr>
              <a:buFont typeface="Arial" pitchFamily="34" charset="0"/>
              <a:buChar char="•"/>
            </a:pPr>
            <a:r>
              <a:rPr lang="en-US" baseline="0" dirty="0" smtClean="0"/>
              <a:t>Pairing helps</a:t>
            </a:r>
            <a:endParaRPr lang="en-US" dirty="0" smtClean="0"/>
          </a:p>
          <a:p>
            <a:endParaRPr lang="en-US" dirty="0" smtClean="0"/>
          </a:p>
          <a:p>
            <a:endParaRPr lang="en-US" dirty="0" smtClean="0"/>
          </a:p>
          <a:p>
            <a:r>
              <a:rPr lang="en-US" dirty="0" smtClean="0"/>
              <a:t>Looking back at our discussion about pairing,</a:t>
            </a:r>
            <a:r>
              <a:rPr lang="en-US" baseline="0" dirty="0" smtClean="0"/>
              <a:t> we can see where smells come into play.</a:t>
            </a:r>
          </a:p>
          <a:p>
            <a:endParaRPr lang="en-US" baseline="0" dirty="0" smtClean="0"/>
          </a:p>
          <a:p>
            <a:r>
              <a:rPr lang="en-US" dirty="0" smtClean="0"/>
              <a:t>Forgive the somewhat graphic discussion, but</a:t>
            </a:r>
            <a:r>
              <a:rPr lang="en-US" baseline="0" dirty="0" smtClean="0"/>
              <a:t> consider what happens when you exercise.  Typically, if you’re exercising hard, or working hard, you’ll sweat.  When you sweat, you sometimes produce an unpleasant odor.  And yet we generally cannot smell our own odor at that time, because we’ve been – if you will – immersed in it.</a:t>
            </a:r>
          </a:p>
          <a:p>
            <a:endParaRPr lang="en-US" baseline="0" dirty="0" smtClean="0"/>
          </a:p>
          <a:p>
            <a:r>
              <a:rPr lang="en-US" baseline="0" dirty="0" smtClean="0"/>
              <a:t>Now consider what happens when you work by yourself. You might do something that’s just a little bit less than optimal. Then as you continue to build on that, the </a:t>
            </a:r>
            <a:r>
              <a:rPr lang="en-US" baseline="0" dirty="0" err="1" smtClean="0"/>
              <a:t>suboptimization</a:t>
            </a:r>
            <a:r>
              <a:rPr lang="en-US" baseline="0" dirty="0" smtClean="0"/>
              <a:t> subtly increases, you being all unaware because you’ve been immersed in it all along.</a:t>
            </a:r>
          </a:p>
          <a:p>
            <a:endParaRPr lang="en-US" baseline="0" dirty="0" smtClean="0"/>
          </a:p>
          <a:p>
            <a:r>
              <a:rPr lang="en-US" baseline="0" dirty="0" smtClean="0"/>
              <a:t>Just as with the gentle aroma that comes from heavy exercise, you may be producing code smells. Without the presence of someone else to – sniff – help you identify those smells, you might go along happily thinking all is good.  That’s where pairing comes in.</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195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and welcome to The Origins of Agile Software Development, a module in Agile Fundamentals. This module is brought to you by ThoughtWorks Studios, makers of Mingle, Cruise, and Twist.</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extLst>
      <p:ext uri="{BB962C8B-B14F-4D97-AF65-F5344CB8AC3E}">
        <p14:creationId xmlns:p14="http://schemas.microsoft.com/office/powerpoint/2010/main" val="32948603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Team smells</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Someone with headphones</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May not be a smell, but worth investigating</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Same pair all the time</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Regular issues with one BA’s stories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Let’s also consider a different form of smell – team smells. Imagine that you have a collocated team. As you walk into the team room, you notice that one member of the team has headphones on and is bopping along to some music that only they can hear. Everyone seems happy, most of the team is pairing, work is getting done, and yet…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That team member with the headphones on is a team smell.  Why?  One of the keys to success on an agile team is ongoing communication and osmotic learning. Osmotic learning is the learning that takes place when conversations and discussions are going on, and I learn just by overhearing.  And, of course, I may hear something that stimulates me to jump in and contribute. The team dynamics on Agile teams are exciting, because there’s so much communication going on.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So if you have a team member with headphones on, they’re disconnected from the rest of the team, isolated from any osmotic learning, and not contributing to the life of the team.</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It’s not NECESSARILY a bad thing. But as with any smell, it’s worth investigating.</a:t>
            </a:r>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196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i="1"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197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B348F6B4-A4E1-AA43-8C0C-354C2CB6F309}" type="slidenum">
              <a:rPr lang="en-US"/>
              <a:pPr/>
              <a:t>198</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b="1" dirty="0" smtClean="0">
                <a:solidFill>
                  <a:schemeClr val="tx1"/>
                </a:solidFill>
              </a:rPr>
              <a:t>A series of </a:t>
            </a:r>
            <a:r>
              <a:rPr lang="en-US" sz="1200" b="1" i="1" dirty="0" smtClean="0">
                <a:solidFill>
                  <a:schemeClr val="tx1"/>
                </a:solidFill>
              </a:rPr>
              <a:t>small</a:t>
            </a:r>
            <a:r>
              <a:rPr lang="en-US" sz="1200" b="1" dirty="0" smtClean="0">
                <a:solidFill>
                  <a:schemeClr val="tx1"/>
                </a:solidFill>
              </a:rPr>
              <a:t> steps, each of which changes the program’s internal structure without changing its external behavior</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1" dirty="0" smtClean="0">
              <a:solidFill>
                <a:schemeClr val="tx1"/>
              </a:solidFill>
            </a:endParaRPr>
          </a:p>
          <a:p>
            <a:r>
              <a:rPr lang="en-US" dirty="0" smtClean="0"/>
              <a:t>Verify no change in external behavior by</a:t>
            </a:r>
          </a:p>
          <a:p>
            <a:pPr lvl="1"/>
            <a:r>
              <a:rPr lang="en-US" dirty="0" smtClean="0"/>
              <a:t>Testing</a:t>
            </a:r>
          </a:p>
          <a:p>
            <a:pPr lvl="1"/>
            <a:r>
              <a:rPr lang="en-US" dirty="0" smtClean="0"/>
              <a:t>Being very, very careful</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1" dirty="0" smtClean="0">
              <a:solidFill>
                <a:schemeClr val="tx1"/>
              </a:solidFill>
            </a:endParaRPr>
          </a:p>
          <a:p>
            <a:pPr eaLnBrk="1" hangingPunct="1"/>
            <a:endParaRPr lang="en-US" dirty="0">
              <a:latin typeface="Verdana" pitchFamily="25" charset="0"/>
              <a:ea typeface="ＭＳ Ｐゴシック" pitchFamily="25" charset="-128"/>
              <a:cs typeface="ＭＳ Ｐゴシック" pitchFamily="25" charset="-128"/>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Agile Engineering Practices</a:t>
            </a:r>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kern="1200" dirty="0" smtClean="0">
                <a:solidFill>
                  <a:schemeClr val="tx1"/>
                </a:solidFill>
                <a:latin typeface="+mn-lt"/>
                <a:ea typeface="ＭＳ Ｐゴシック" pitchFamily="-65" charset="-128"/>
                <a:cs typeface="Arial" charset="0"/>
              </a:rPr>
              <a:t>Refactoring is about making it cleaner, more understandable, more maintainable.</a:t>
            </a: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Classically,</a:t>
            </a:r>
            <a:r>
              <a:rPr lang="en-US" sz="1200" kern="1200" baseline="0" dirty="0" smtClean="0">
                <a:solidFill>
                  <a:schemeClr val="tx1"/>
                </a:solidFill>
                <a:latin typeface="+mn-lt"/>
                <a:ea typeface="ＭＳ Ｐゴシック" pitchFamily="-65" charset="-128"/>
                <a:cs typeface="Arial" charset="0"/>
              </a:rPr>
              <a:t> software grows and grows, accreting more layers and complication and </a:t>
            </a:r>
            <a:r>
              <a:rPr lang="en-US" sz="1200" kern="1200" baseline="0" dirty="0" err="1" smtClean="0">
                <a:solidFill>
                  <a:schemeClr val="tx1"/>
                </a:solidFill>
                <a:latin typeface="+mn-lt"/>
                <a:ea typeface="ＭＳ Ｐゴシック" pitchFamily="-65" charset="-128"/>
                <a:cs typeface="Arial" charset="0"/>
              </a:rPr>
              <a:t>cruft</a:t>
            </a:r>
            <a:r>
              <a:rPr lang="en-US" sz="1200" kern="1200" baseline="0" dirty="0" smtClean="0">
                <a:solidFill>
                  <a:schemeClr val="tx1"/>
                </a:solidFill>
                <a:latin typeface="+mn-lt"/>
                <a:ea typeface="ＭＳ Ｐゴシック" pitchFamily="-65" charset="-128"/>
                <a:cs typeface="Arial" charset="0"/>
              </a:rPr>
              <a:t> as time goes on. This is sometimes referred to as </a:t>
            </a:r>
            <a:r>
              <a:rPr lang="en-US" sz="1200" kern="1200" baseline="0" dirty="0" err="1" smtClean="0">
                <a:solidFill>
                  <a:schemeClr val="tx1"/>
                </a:solidFill>
                <a:latin typeface="+mn-lt"/>
                <a:ea typeface="ＭＳ Ｐゴシック" pitchFamily="-65" charset="-128"/>
                <a:cs typeface="Arial" charset="0"/>
              </a:rPr>
              <a:t>topsy</a:t>
            </a:r>
            <a:r>
              <a:rPr lang="en-US" sz="1200" kern="1200" baseline="0" dirty="0" smtClean="0">
                <a:solidFill>
                  <a:schemeClr val="tx1"/>
                </a:solidFill>
                <a:latin typeface="+mn-lt"/>
                <a:ea typeface="ＭＳ Ｐゴシック" pitchFamily="-65" charset="-128"/>
                <a:cs typeface="Arial" charset="0"/>
              </a:rPr>
              <a:t>-ware, from the character </a:t>
            </a:r>
            <a:r>
              <a:rPr lang="en-US" b="1" dirty="0" err="1" smtClean="0"/>
              <a:t>Topsy</a:t>
            </a:r>
            <a:r>
              <a:rPr lang="en-US" dirty="0" smtClean="0"/>
              <a:t>, A "ragamuffin" young slave girl in the novel “Uncle Tom’s Cabin”. When asked if she knows who made her, she professes ignorance of both God and a mother, saying "I </a:t>
            </a:r>
            <a:r>
              <a:rPr lang="en-US" dirty="0" err="1" smtClean="0"/>
              <a:t>s'pect</a:t>
            </a:r>
            <a:r>
              <a:rPr lang="en-US" dirty="0" smtClean="0"/>
              <a:t> I </a:t>
            </a:r>
            <a:r>
              <a:rPr lang="en-US" dirty="0" err="1" smtClean="0"/>
              <a:t>growed</a:t>
            </a:r>
            <a:r>
              <a:rPr lang="en-US" dirty="0" smtClean="0"/>
              <a:t>. Don't think nobody never made me.”</a:t>
            </a:r>
          </a:p>
          <a:p>
            <a:pPr lvl="0"/>
            <a:endParaRPr lang="en-US" dirty="0" smtClean="0"/>
          </a:p>
          <a:p>
            <a:pPr lvl="0"/>
            <a:r>
              <a:rPr lang="en-US" dirty="0" smtClean="0"/>
              <a:t>Too much software just </a:t>
            </a:r>
            <a:r>
              <a:rPr lang="en-US" dirty="0" err="1" smtClean="0"/>
              <a:t>growed</a:t>
            </a:r>
            <a:r>
              <a:rPr lang="en-US" dirty="0" smtClean="0"/>
              <a:t>.</a:t>
            </a:r>
          </a:p>
          <a:p>
            <a:pPr lvl="0"/>
            <a:endParaRPr lang="en-US" dirty="0" smtClean="0"/>
          </a:p>
          <a:p>
            <a:pPr lvl="0"/>
            <a:r>
              <a:rPr lang="en-US" dirty="0" smtClean="0"/>
              <a:t>In nautical</a:t>
            </a:r>
            <a:r>
              <a:rPr lang="en-US" baseline="0" dirty="0" smtClean="0"/>
              <a:t> terms, the accretion might be thought of as barnacles, and refactoring as the process of scraping off the barnacles so that the boat can flow smoothly through the water.</a:t>
            </a:r>
          </a:p>
          <a:p>
            <a:pPr lvl="0"/>
            <a:endParaRPr lang="en-US" baseline="0" dirty="0" smtClean="0"/>
          </a:p>
          <a:p>
            <a:pPr lvl="0"/>
            <a:r>
              <a:rPr lang="en-US" baseline="0" dirty="0" smtClean="0"/>
              <a:t>Consider the process in front of you.  What is its purpose?  It seems to be intended to get the ball from the Start at point A to the End at </a:t>
            </a:r>
            <a:r>
              <a:rPr lang="en-US" baseline="0" dirty="0" err="1" smtClean="0"/>
              <a:t>poing</a:t>
            </a:r>
            <a:r>
              <a:rPr lang="en-US" baseline="0" dirty="0" smtClean="0"/>
              <a:t> G, right?  Simple.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200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C20D7E-93A0-3645-83E2-27EE54F6FA46}" type="slidenum">
              <a:rPr lang="en-US"/>
              <a:pPr/>
              <a:t>201</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dirty="0" smtClean="0"/>
              <a:t>To make room for new functionality</a:t>
            </a:r>
          </a:p>
          <a:p>
            <a:pPr lvl="1"/>
            <a:r>
              <a:rPr lang="en-US" dirty="0" smtClean="0"/>
              <a:t>Getting ready for structural change</a:t>
            </a:r>
          </a:p>
          <a:p>
            <a:r>
              <a:rPr lang="en-US" dirty="0" smtClean="0"/>
              <a:t>To make the program easier to change</a:t>
            </a:r>
          </a:p>
          <a:p>
            <a:pPr lvl="1"/>
            <a:r>
              <a:rPr lang="en-US" dirty="0" smtClean="0"/>
              <a:t>Remove duplication</a:t>
            </a:r>
          </a:p>
          <a:p>
            <a:pPr lvl="1"/>
            <a:r>
              <a:rPr lang="en-US" dirty="0" smtClean="0"/>
              <a:t>Put behavior in the right place</a:t>
            </a:r>
          </a:p>
          <a:p>
            <a:r>
              <a:rPr lang="en-US" dirty="0" smtClean="0"/>
              <a:t>To make the software easier to understand</a:t>
            </a:r>
          </a:p>
          <a:p>
            <a:pPr lvl="1"/>
            <a:r>
              <a:rPr lang="en-US" dirty="0" smtClean="0"/>
              <a:t>Express intent</a:t>
            </a:r>
          </a:p>
          <a:p>
            <a:pPr lvl="1"/>
            <a:r>
              <a:rPr lang="en-US" dirty="0" smtClean="0"/>
              <a:t>Understand unfamiliar code</a:t>
            </a:r>
          </a:p>
          <a:p>
            <a:r>
              <a:rPr lang="en-US" dirty="0" smtClean="0"/>
              <a:t>To “Fix broken windows”</a:t>
            </a:r>
          </a:p>
          <a:p>
            <a:pPr lvl="1"/>
            <a:r>
              <a:rPr lang="en-US" dirty="0" smtClean="0"/>
              <a:t>The Pragmatic Programmers</a:t>
            </a:r>
          </a:p>
          <a:p>
            <a:r>
              <a:rPr lang="en-US" dirty="0" smtClean="0"/>
              <a:t>A broken window.</a:t>
            </a:r>
          </a:p>
          <a:p>
            <a:r>
              <a:rPr lang="en-US" dirty="0" smtClean="0"/>
              <a:t>One broken window, left unrepaired for any substantial length of time, instills in the inhabitants of the building a sense of abandonment—a sense that the powers that be don’t care about the building. So another window gets broken. People start littering. Graffiti appears. Serious structural damage begins. In a relatively short space of time, the building becomes damaged beyond the owner’s desire to fix it, and the sense of abandonment becomes reality.</a:t>
            </a:r>
          </a:p>
          <a:p>
            <a:endParaRPr lang="en-US" dirty="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Agile Engineering Practices</a:t>
            </a:r>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Agile teams avoid</a:t>
            </a:r>
            <a:r>
              <a:rPr lang="en-US" baseline="0" dirty="0" smtClean="0"/>
              <a:t> </a:t>
            </a:r>
            <a:r>
              <a:rPr lang="en-US" i="1" baseline="0" dirty="0" smtClean="0"/>
              <a:t>personal code ownership</a:t>
            </a:r>
            <a:r>
              <a:rPr lang="en-US" b="0" i="0" baseline="0" dirty="0" smtClean="0"/>
              <a:t> and encourage </a:t>
            </a:r>
            <a:r>
              <a:rPr lang="en-US" b="0" i="1" baseline="0" dirty="0" smtClean="0"/>
              <a:t>team ownership</a:t>
            </a:r>
            <a:r>
              <a:rPr lang="en-US" b="0" i="0" baseline="0" dirty="0" smtClean="0"/>
              <a:t>.</a:t>
            </a:r>
          </a:p>
          <a:p>
            <a:pPr>
              <a:buFont typeface="Arial" pitchFamily="34" charset="0"/>
              <a:buChar char="•"/>
            </a:pPr>
            <a:r>
              <a:rPr lang="en-US" b="0" i="0" baseline="0" dirty="0" smtClean="0"/>
              <a:t>Not my code</a:t>
            </a:r>
          </a:p>
          <a:p>
            <a:pPr>
              <a:buFont typeface="Arial" pitchFamily="34" charset="0"/>
              <a:buChar char="•"/>
            </a:pPr>
            <a:r>
              <a:rPr lang="en-US" b="0" i="0" baseline="0" dirty="0" smtClean="0"/>
              <a:t>Not your code</a:t>
            </a:r>
          </a:p>
          <a:p>
            <a:pPr>
              <a:buFont typeface="Arial" pitchFamily="34" charset="0"/>
              <a:buChar char="•"/>
            </a:pPr>
            <a:r>
              <a:rPr lang="en-US" b="0" i="0" baseline="0" dirty="0" smtClean="0"/>
              <a:t>Part of a product we are building as a team</a:t>
            </a:r>
          </a:p>
          <a:p>
            <a:pPr>
              <a:buFont typeface="Arial" pitchFamily="34" charset="0"/>
              <a:buChar char="•"/>
            </a:pPr>
            <a:r>
              <a:rPr lang="en-US" b="0" i="0" baseline="0" dirty="0" smtClean="0"/>
              <a:t>Each has a responsibility</a:t>
            </a:r>
          </a:p>
          <a:p>
            <a:pPr>
              <a:buFont typeface="Arial" pitchFamily="34" charset="0"/>
              <a:buChar char="•"/>
            </a:pPr>
            <a:r>
              <a:rPr lang="en-US" b="0" i="0" baseline="0" dirty="0" smtClean="0"/>
              <a:t>To produce code easy for others to figure out and work on</a:t>
            </a:r>
          </a:p>
          <a:p>
            <a:pPr>
              <a:buFont typeface="Arial" pitchFamily="34" charset="0"/>
              <a:buChar char="•"/>
            </a:pPr>
            <a:r>
              <a:rPr lang="en-US" b="0" i="0" baseline="0" dirty="0" smtClean="0"/>
              <a:t>We do focus on </a:t>
            </a:r>
            <a:r>
              <a:rPr lang="en-US" b="0" i="1" baseline="0" dirty="0" smtClean="0"/>
              <a:t>personal commitment</a:t>
            </a:r>
            <a:endParaRPr lang="en-US" b="0" i="0" baseline="0" dirty="0" smtClean="0"/>
          </a:p>
          <a:p>
            <a:pPr>
              <a:buFont typeface="Arial" pitchFamily="34" charset="0"/>
              <a:buNone/>
            </a:pPr>
            <a:endParaRPr lang="en-US" dirty="0" smtClean="0"/>
          </a:p>
          <a:p>
            <a:endParaRPr lang="en-US" dirty="0" smtClean="0"/>
          </a:p>
          <a:p>
            <a:r>
              <a:rPr lang="en-US" dirty="0" smtClean="0"/>
              <a:t>-------------------------------------------------------------------------------------------------</a:t>
            </a:r>
          </a:p>
          <a:p>
            <a:r>
              <a:rPr lang="en-US" dirty="0" smtClean="0"/>
              <a:t>That last point deserves a little extra attention.</a:t>
            </a:r>
          </a:p>
          <a:p>
            <a:endParaRPr lang="en-US" dirty="0" smtClean="0"/>
          </a:p>
          <a:p>
            <a:r>
              <a:rPr lang="en-US" dirty="0" smtClean="0"/>
              <a:t>On Agile teams, we avoid </a:t>
            </a:r>
            <a:r>
              <a:rPr lang="en-US" i="1" dirty="0" smtClean="0"/>
              <a:t>personal ownership</a:t>
            </a:r>
            <a:r>
              <a:rPr lang="en-US" i="0" baseline="0" dirty="0" smtClean="0"/>
              <a:t> and encourage </a:t>
            </a:r>
            <a:r>
              <a:rPr lang="en-US" i="1" baseline="0" dirty="0" smtClean="0"/>
              <a:t>team ownership</a:t>
            </a:r>
            <a:r>
              <a:rPr lang="en-US" i="0" baseline="0" dirty="0" smtClean="0"/>
              <a:t>. That means that the code I write is not </a:t>
            </a:r>
            <a:r>
              <a:rPr lang="en-US" i="1" baseline="0" dirty="0" smtClean="0"/>
              <a:t>my</a:t>
            </a:r>
            <a:r>
              <a:rPr lang="en-US" i="0" baseline="0" dirty="0" smtClean="0"/>
              <a:t> code.  It’s just code that I wrote as part of our team effort to produce something.  And it means that the code </a:t>
            </a:r>
            <a:r>
              <a:rPr lang="en-US" i="1" baseline="0" dirty="0" smtClean="0"/>
              <a:t>you</a:t>
            </a:r>
            <a:r>
              <a:rPr lang="en-US" i="0" baseline="0" dirty="0" smtClean="0"/>
              <a:t> wrote is not </a:t>
            </a:r>
            <a:r>
              <a:rPr lang="en-US" i="1" baseline="0" dirty="0" smtClean="0"/>
              <a:t>your</a:t>
            </a:r>
            <a:r>
              <a:rPr lang="en-US" i="0" baseline="0" dirty="0" smtClean="0"/>
              <a:t> code, but code that is part of the product we’re building that we all own.</a:t>
            </a:r>
          </a:p>
          <a:p>
            <a:endParaRPr lang="en-US" i="0" baseline="0" dirty="0" smtClean="0"/>
          </a:p>
          <a:p>
            <a:r>
              <a:rPr lang="en-US" i="0" baseline="0" dirty="0" smtClean="0"/>
              <a:t>Each of us commits to trying to produce code that is easy for others to figure out and work on.</a:t>
            </a:r>
          </a:p>
          <a:p>
            <a:endParaRPr lang="en-US" i="0" baseline="0" dirty="0" smtClean="0"/>
          </a:p>
          <a:p>
            <a:r>
              <a:rPr lang="en-US" i="0" baseline="0" dirty="0" smtClean="0"/>
              <a:t>So while we avoid personal ownership and focus on team ownership, we also focus on personal commitment as well as team commitment.</a:t>
            </a:r>
          </a:p>
          <a:p>
            <a:endParaRPr lang="en-US" i="0" baseline="0" dirty="0" smtClean="0"/>
          </a:p>
          <a:p>
            <a:r>
              <a:rPr lang="en-US" i="0" baseline="0" dirty="0" smtClean="0"/>
              <a:t>To paraphrase Mr. Spock of Star Trek fame, </a:t>
            </a:r>
            <a:r>
              <a:rPr lang="en-US" dirty="0" smtClean="0"/>
              <a:t>The Ownership of the Many Must Outweigh the Ownership of the Few or the One, but the</a:t>
            </a:r>
            <a:r>
              <a:rPr lang="en-US" baseline="0" dirty="0" smtClean="0"/>
              <a:t> commitment of the one is necessary for the commitment of the many.</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203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F86DA5-3BB2-0A41-AE24-9241E6EE6F3C}" type="slidenum">
              <a:rPr lang="en-US"/>
              <a:pPr/>
              <a:t>204</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en-US" dirty="0" smtClean="0"/>
              <a:t>You should not need permission to refactor</a:t>
            </a:r>
          </a:p>
          <a:p>
            <a:pPr lvl="1">
              <a:buFont typeface="Arial" pitchFamily="34" charset="0"/>
              <a:buChar char="•"/>
            </a:pPr>
            <a:r>
              <a:rPr lang="en-US" dirty="0" smtClean="0"/>
              <a:t>it is a key part of modern software development practice</a:t>
            </a:r>
          </a:p>
          <a:p>
            <a:pPr lvl="1">
              <a:buFont typeface="Arial" pitchFamily="34" charset="0"/>
              <a:buChar char="•"/>
            </a:pPr>
            <a:r>
              <a:rPr lang="en-US" dirty="0" smtClean="0"/>
              <a:t>you don't need to tell your manager</a:t>
            </a:r>
          </a:p>
          <a:p>
            <a:pPr lvl="1"/>
            <a:endParaRPr lang="en-US" dirty="0" smtClean="0"/>
          </a:p>
          <a:p>
            <a:r>
              <a:rPr lang="en-US" dirty="0" smtClean="0"/>
              <a:t>Large scale refactoring/redesign decisions should be owned by the whole team</a:t>
            </a:r>
          </a:p>
          <a:p>
            <a:pPr lvl="1">
              <a:buFont typeface="Arial" pitchFamily="34" charset="0"/>
              <a:buChar char="•"/>
            </a:pPr>
            <a:r>
              <a:rPr lang="en-US" dirty="0" smtClean="0"/>
              <a:t>redesign requires courage</a:t>
            </a:r>
          </a:p>
          <a:p>
            <a:pPr lvl="1">
              <a:buFont typeface="Arial" pitchFamily="34" charset="0"/>
              <a:buChar char="•"/>
            </a:pPr>
            <a:r>
              <a:rPr lang="en-US" dirty="0" smtClean="0"/>
              <a:t>discuss with the entire team </a:t>
            </a:r>
          </a:p>
          <a:p>
            <a:pPr lvl="1">
              <a:buFont typeface="Arial" pitchFamily="34" charset="0"/>
              <a:buChar char="•"/>
            </a:pPr>
            <a:r>
              <a:rPr lang="en-US" dirty="0" smtClean="0"/>
              <a:t>the team needs to have a shared ownership and a common understanding of what needs to be done</a:t>
            </a:r>
          </a:p>
          <a:p>
            <a:endParaRPr lang="en-US" dirty="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Agile Engineering Practices</a:t>
            </a:r>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223C3D-8FED-EB4F-BCFD-B65E7F82CACD}" type="slidenum">
              <a:rPr lang="en-US"/>
              <a:pPr/>
              <a:t>205</a:t>
            </a:fld>
            <a:endParaRPr lang="en-US"/>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r>
              <a:rPr lang="en-US" dirty="0" smtClean="0"/>
              <a:t>Encourage refactoring culture</a:t>
            </a:r>
          </a:p>
          <a:p>
            <a:pPr lvl="1">
              <a:buFont typeface="Arial" pitchFamily="34" charset="0"/>
              <a:buChar char="•"/>
            </a:pPr>
            <a:r>
              <a:rPr lang="en-US" dirty="0" smtClean="0"/>
              <a:t>Nobody gets things right first time</a:t>
            </a:r>
          </a:p>
          <a:p>
            <a:pPr lvl="1">
              <a:buFont typeface="Arial" pitchFamily="34" charset="0"/>
              <a:buChar char="•"/>
            </a:pPr>
            <a:r>
              <a:rPr lang="en-US" dirty="0" smtClean="0"/>
              <a:t>Refactoring is forward progress</a:t>
            </a:r>
          </a:p>
          <a:p>
            <a:r>
              <a:rPr lang="en-US" dirty="0" smtClean="0"/>
              <a:t>Provide sound testing base</a:t>
            </a:r>
          </a:p>
          <a:p>
            <a:pPr lvl="1">
              <a:buFont typeface="Arial" pitchFamily="34" charset="0"/>
              <a:buChar char="•"/>
            </a:pPr>
            <a:r>
              <a:rPr lang="en-US" dirty="0" smtClean="0"/>
              <a:t>Tests are essential for refactoring</a:t>
            </a:r>
          </a:p>
          <a:p>
            <a:pPr lvl="1">
              <a:buFont typeface="Arial" pitchFamily="34" charset="0"/>
              <a:buChar char="•"/>
            </a:pPr>
            <a:r>
              <a:rPr lang="en-US" dirty="0" smtClean="0"/>
              <a:t>Build system and run tests continually</a:t>
            </a:r>
          </a:p>
          <a:p>
            <a:r>
              <a:rPr lang="en-US" dirty="0" smtClean="0"/>
              <a:t>Shared Code Ownership</a:t>
            </a:r>
          </a:p>
          <a:p>
            <a:pPr lvl="1">
              <a:buFont typeface="Arial" pitchFamily="34" charset="0"/>
              <a:buChar char="•"/>
            </a:pPr>
            <a:r>
              <a:rPr lang="en-US" dirty="0" smtClean="0"/>
              <a:t>You should be free to refactor any part of the system</a:t>
            </a:r>
          </a:p>
          <a:p>
            <a:endParaRPr lang="en-US" dirty="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Agile Engineering Practices</a:t>
            </a:r>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mn-lt"/>
                <a:ea typeface="ＭＳ Ｐゴシック" pitchFamily="-65" charset="-128"/>
                <a:cs typeface="Arial" charset="0"/>
              </a:rPr>
              <a:t>An approach</a:t>
            </a:r>
            <a:r>
              <a:rPr lang="en-US" sz="1200" kern="1200" baseline="0" dirty="0" smtClean="0">
                <a:solidFill>
                  <a:schemeClr val="tx1"/>
                </a:solidFill>
                <a:latin typeface="+mn-lt"/>
                <a:ea typeface="ＭＳ Ｐゴシック" pitchFamily="-65" charset="-128"/>
                <a:cs typeface="Arial" charset="0"/>
              </a:rPr>
              <a:t> that has been adopted successfully on Agile teams, and is making its way onto teams of all kinds, is Continuous Integration. This is a term that was originally described in a blog post by [CLICK] Martin Fowler in September of 2000.</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p>
          <a:p>
            <a:endParaRPr lang="en-US" sz="1800" kern="1200" dirty="0" smtClean="0">
              <a:solidFill>
                <a:schemeClr val="tx1"/>
              </a:solidFill>
              <a:latin typeface="+mn-lt"/>
              <a:ea typeface="ＭＳ Ｐゴシック" pitchFamily="-65" charset="-128"/>
              <a:cs typeface="Arial" charset="0"/>
            </a:endParaRPr>
          </a:p>
          <a:p>
            <a:r>
              <a:rPr lang="en-US" sz="1200" i="1" u="none" strike="noStrike" kern="1200" dirty="0" smtClean="0">
                <a:solidFill>
                  <a:schemeClr val="tx1"/>
                </a:solidFill>
                <a:latin typeface="+mn-lt"/>
                <a:ea typeface="ＭＳ Ｐゴシック" pitchFamily="-65" charset="-128"/>
                <a:cs typeface="Arial" charset="0"/>
                <a:hlinkClick r:id="rId3"/>
              </a:rPr>
              <a:t>http://www.martinfowler.com/articles/continuousIntegration.html</a:t>
            </a:r>
            <a:endParaRPr lang="en-US" sz="1800" i="1"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206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Read the slide.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207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 of environment do you work</a:t>
            </a:r>
            <a:r>
              <a:rPr lang="en-US" baseline="0" dirty="0" smtClean="0"/>
              <a:t> in? </a:t>
            </a:r>
          </a:p>
          <a:p>
            <a:r>
              <a:rPr lang="en-US" baseline="0" dirty="0" smtClean="0"/>
              <a:t>Any of these look familiar?</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extLst>
      <p:ext uri="{BB962C8B-B14F-4D97-AF65-F5344CB8AC3E}">
        <p14:creationId xmlns:p14="http://schemas.microsoft.com/office/powerpoint/2010/main" val="391638538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We’ve got</a:t>
            </a:r>
            <a:r>
              <a:rPr lang="en-US" baseline="0" dirty="0" smtClean="0"/>
              <a:t> separate teams working on separate parts</a:t>
            </a:r>
          </a:p>
          <a:p>
            <a:pPr>
              <a:buFont typeface="Arial" pitchFamily="34" charset="0"/>
              <a:buChar char="•"/>
            </a:pPr>
            <a:r>
              <a:rPr lang="en-US" baseline="0" dirty="0" smtClean="0"/>
              <a:t>We may be able to rotate personnel, but maybe not</a:t>
            </a:r>
          </a:p>
          <a:p>
            <a:pPr>
              <a:buFont typeface="Arial" pitchFamily="34" charset="0"/>
              <a:buChar char="•"/>
            </a:pPr>
            <a:endParaRPr lang="en-US" dirty="0" smtClean="0"/>
          </a:p>
          <a:p>
            <a:r>
              <a:rPr lang="en-US" dirty="0" smtClean="0"/>
              <a:t>------------------------------------------------------------------------------------------------------------------</a:t>
            </a:r>
          </a:p>
          <a:p>
            <a:r>
              <a:rPr lang="en-US" dirty="0" smtClean="0"/>
              <a:t>Let’s consider the same scenario</a:t>
            </a:r>
            <a:r>
              <a:rPr lang="en-US" baseline="0" dirty="0" smtClean="0"/>
              <a:t> we discussed a minute ago.</a:t>
            </a:r>
          </a:p>
          <a:p>
            <a:endParaRPr lang="en-US" baseline="0" dirty="0" smtClean="0"/>
          </a:p>
          <a:p>
            <a:r>
              <a:rPr lang="en-US" baseline="0" dirty="0" smtClean="0"/>
              <a:t>We have separate teams, each of which is working on a piece – a class, a subsystem, a system, whatever it is – that is intended to connect and work with the other parts.</a:t>
            </a:r>
          </a:p>
          <a:p>
            <a:endParaRPr lang="en-US" baseline="0" dirty="0" smtClean="0"/>
          </a:p>
          <a:p>
            <a:r>
              <a:rPr lang="en-US" baseline="0" dirty="0" smtClean="0"/>
              <a:t>There’s really no functional alternative to having focused teams.  While it’s possible to rotate personnel between teams, it’s likely that the disruption would be too great to justify the practice.</a:t>
            </a:r>
          </a:p>
          <a:p>
            <a:endParaRPr lang="en-US" baseline="0" dirty="0" smtClean="0"/>
          </a:p>
          <a:p>
            <a:r>
              <a:rPr lang="en-US" baseline="0" dirty="0" smtClean="0"/>
              <a:t>So we’ve got separate teams working on separate parts.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208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Continuous Integration incorporates short cycles to identify</a:t>
            </a:r>
            <a:r>
              <a:rPr lang="en-US" baseline="0" dirty="0" smtClean="0"/>
              <a:t> issues early</a:t>
            </a:r>
          </a:p>
          <a:p>
            <a:pPr>
              <a:buFont typeface="Arial" pitchFamily="34" charset="0"/>
              <a:buChar char="•"/>
            </a:pPr>
            <a:r>
              <a:rPr lang="en-US" baseline="0" dirty="0" smtClean="0"/>
              <a:t>Failing fast, fail early does not mean we want to fail</a:t>
            </a:r>
          </a:p>
          <a:p>
            <a:pPr>
              <a:buFont typeface="Arial" pitchFamily="34" charset="0"/>
              <a:buChar char="•"/>
            </a:pPr>
            <a:r>
              <a:rPr lang="en-US" baseline="0" dirty="0" smtClean="0"/>
              <a:t>It means find the failures as early as possible to reduce cost</a:t>
            </a:r>
          </a:p>
          <a:p>
            <a:pPr>
              <a:buFont typeface="Arial" pitchFamily="34" charset="0"/>
              <a:buChar char="•"/>
            </a:pPr>
            <a:r>
              <a:rPr lang="en-US" baseline="0" dirty="0" smtClean="0"/>
              <a:t>A joke in </a:t>
            </a:r>
            <a:r>
              <a:rPr lang="en-US" baseline="0" dirty="0" err="1" smtClean="0"/>
              <a:t>chicago</a:t>
            </a:r>
            <a:r>
              <a:rPr lang="en-US" baseline="0" dirty="0" smtClean="0"/>
              <a:t> on election days is “Vote early, vote often”.    Integrate early, Integrate often.</a:t>
            </a:r>
          </a:p>
          <a:p>
            <a:pPr>
              <a:buFont typeface="Arial" pitchFamily="34" charset="0"/>
              <a:buChar char="•"/>
            </a:pPr>
            <a:endParaRPr lang="en-US" dirty="0" smtClean="0"/>
          </a:p>
          <a:p>
            <a:endParaRPr lang="en-US" dirty="0" smtClean="0"/>
          </a:p>
          <a:p>
            <a:endParaRPr lang="en-US" dirty="0" smtClean="0"/>
          </a:p>
          <a:p>
            <a:r>
              <a:rPr lang="en-US" dirty="0" smtClean="0"/>
              <a:t>The big difference with Continuous Integration is that we incorporate</a:t>
            </a:r>
            <a:r>
              <a:rPr lang="en-US" baseline="0" dirty="0" smtClean="0"/>
              <a:t> short cycles so that we can identify issues as early as possible.</a:t>
            </a:r>
          </a:p>
          <a:p>
            <a:endParaRPr lang="en-US" baseline="0" dirty="0" smtClean="0"/>
          </a:p>
          <a:p>
            <a:r>
              <a:rPr lang="en-US" baseline="0" dirty="0" smtClean="0"/>
              <a:t>In the Agile world, we talk about failing fast or failing early. This is sometimes misunderstood to mean that we are hoping to fail or planning to fail. That’s not so. What we are doing is acknowledging that failures will occur, and hoping to find them as soon as possible to minimize their total impact.</a:t>
            </a:r>
          </a:p>
          <a:p>
            <a:endParaRPr lang="en-US" baseline="0" dirty="0" smtClean="0"/>
          </a:p>
          <a:p>
            <a:r>
              <a:rPr lang="en-US" baseline="0" dirty="0" smtClean="0"/>
              <a:t>One of the most important tools in this approach is continuous integration.</a:t>
            </a:r>
          </a:p>
          <a:p>
            <a:endParaRPr lang="en-US" baseline="0" dirty="0" smtClean="0"/>
          </a:p>
          <a:p>
            <a:r>
              <a:rPr lang="en-US" baseline="0" dirty="0" smtClean="0"/>
              <a:t>At regular – and short – intervals, we bring everything together to see if what we’ve done so far all works well together. </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209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Check and test regularly</a:t>
            </a:r>
          </a:p>
          <a:p>
            <a:pPr>
              <a:buFont typeface="Arial" pitchFamily="34" charset="0"/>
              <a:buChar char="•"/>
            </a:pPr>
            <a:r>
              <a:rPr lang="en-US" dirty="0" smtClean="0"/>
              <a:t>CI processes may run every</a:t>
            </a:r>
            <a:r>
              <a:rPr lang="en-US" baseline="0" dirty="0" smtClean="0"/>
              <a:t> time someone checks in code</a:t>
            </a:r>
          </a:p>
          <a:p>
            <a:pPr>
              <a:buFont typeface="Arial" pitchFamily="34" charset="0"/>
              <a:buChar char="•"/>
            </a:pPr>
            <a:r>
              <a:rPr lang="en-US" baseline="0" dirty="0" smtClean="0"/>
              <a:t>Full suite of tests run against the code </a:t>
            </a:r>
          </a:p>
          <a:p>
            <a:pPr>
              <a:buFont typeface="Arial" pitchFamily="34" charset="0"/>
              <a:buChar char="•"/>
            </a:pPr>
            <a:r>
              <a:rPr lang="en-US" baseline="0" dirty="0" smtClean="0"/>
              <a:t>Remember TDD</a:t>
            </a:r>
          </a:p>
          <a:p>
            <a:pPr>
              <a:buFont typeface="Arial" pitchFamily="34" charset="0"/>
              <a:buChar char="•"/>
            </a:pPr>
            <a:r>
              <a:rPr lang="en-US" baseline="0" dirty="0" smtClean="0"/>
              <a:t>Builds take too long.   There are ways to address this.  </a:t>
            </a:r>
            <a:endParaRPr lang="en-US" dirty="0" smtClean="0"/>
          </a:p>
          <a:p>
            <a:endParaRPr lang="en-US" dirty="0" smtClean="0"/>
          </a:p>
          <a:p>
            <a:endParaRPr lang="en-US" dirty="0" smtClean="0"/>
          </a:p>
          <a:p>
            <a:r>
              <a:rPr lang="en-US" dirty="0" smtClean="0"/>
              <a:t>Rather than waiting until we’re all</a:t>
            </a:r>
            <a:r>
              <a:rPr lang="en-US" baseline="0" dirty="0" smtClean="0"/>
              <a:t> done – or at least, we THINK we’re all done – we do our checking and testing and integrating on a regular basis.</a:t>
            </a:r>
          </a:p>
          <a:p>
            <a:endParaRPr lang="en-US" baseline="0" dirty="0" smtClean="0"/>
          </a:p>
          <a:p>
            <a:r>
              <a:rPr lang="en-US" baseline="0" dirty="0" smtClean="0"/>
              <a:t>In fact, depending on your circumstances, it’s pretty common for development teams to set up the continuous integration process to run every time someone checks in code.  That means that a full suite of tests is run against the code every time someone makes a change.</a:t>
            </a:r>
          </a:p>
          <a:p>
            <a:endParaRPr lang="en-US" baseline="0" dirty="0" smtClean="0"/>
          </a:p>
          <a:p>
            <a:r>
              <a:rPr lang="en-US" baseline="0" dirty="0" smtClean="0"/>
              <a:t>Don’t forget about our earlier discussion of Test-Driven Development. We embrace the practice of writing tests for all of our development, so that test base grows every time code is checked in too.</a:t>
            </a:r>
          </a:p>
          <a:p>
            <a:endParaRPr lang="en-US" baseline="0" dirty="0" smtClean="0"/>
          </a:p>
          <a:p>
            <a:r>
              <a:rPr lang="en-US" baseline="0" dirty="0" smtClean="0"/>
              <a:t>Of course, at some point, it starts to take too long to run ALL the tests every time someone checks in code.  There are solutions to this, which are beyond the scope of this module. Suffice it to say that others have run into this problem, and have taken steps to address them.  In fact, Cruise, the continuous integration server from ThoughtWorks Studios, was specifically designed to address this from day one.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Plan,</a:t>
            </a:r>
            <a:r>
              <a:rPr lang="en-US" baseline="0" dirty="0" smtClean="0"/>
              <a:t> Do, Check, Act continuously</a:t>
            </a:r>
          </a:p>
          <a:p>
            <a:pPr>
              <a:buFont typeface="Arial" pitchFamily="34" charset="0"/>
              <a:buNone/>
            </a:pPr>
            <a:endParaRPr lang="en-US" dirty="0" smtClean="0"/>
          </a:p>
          <a:p>
            <a:r>
              <a:rPr lang="en-US" dirty="0" smtClean="0"/>
              <a:t>------------------------------------------------------------------------------------------------</a:t>
            </a:r>
          </a:p>
          <a:p>
            <a:r>
              <a:rPr lang="en-US" dirty="0" smtClean="0"/>
              <a:t>By embracing continuous integration – compiling,</a:t>
            </a:r>
            <a:r>
              <a:rPr lang="en-US" baseline="0" dirty="0" smtClean="0"/>
              <a:t> linking, loading, testing, and deploying – on an ongoing basis, we have a much better chance of failing early and finding and fixing problems </a:t>
            </a:r>
            <a:r>
              <a:rPr lang="en-US" i="1" baseline="0" dirty="0" smtClean="0"/>
              <a:t>when the cost is at its lowest</a:t>
            </a:r>
            <a:r>
              <a:rPr lang="en-US" i="0" baseline="0" dirty="0" smtClean="0"/>
              <a:t>.</a:t>
            </a:r>
          </a:p>
          <a:p>
            <a:endParaRPr lang="en-US" i="0" baseline="0" dirty="0" smtClean="0"/>
          </a:p>
          <a:p>
            <a:r>
              <a:rPr lang="en-US" i="0" baseline="0" dirty="0" smtClean="0"/>
              <a:t>As we follow the PDCA (remember that that stands for Plan, Do, Check, Act) cycle, we are continuously finding and fixing problems, and responding to situations close to when they occur.</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 cycle of rapid and timely feedback allows us to make changes and corrections early.</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because we do this on an ongoing basis…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Working software</a:t>
            </a:r>
            <a:r>
              <a:rPr lang="en-US" baseline="0" dirty="0" smtClean="0"/>
              <a:t> at the end of each iteration.</a:t>
            </a:r>
          </a:p>
          <a:p>
            <a:pPr>
              <a:buFont typeface="Arial" pitchFamily="34" charset="0"/>
              <a:buChar char="•"/>
            </a:pPr>
            <a:endParaRPr lang="en-US" dirty="0" smtClean="0"/>
          </a:p>
          <a:p>
            <a:endParaRPr lang="en-US" dirty="0" smtClean="0"/>
          </a:p>
          <a:p>
            <a:endParaRPr lang="en-US" dirty="0" smtClean="0"/>
          </a:p>
          <a:p>
            <a:r>
              <a:rPr lang="en-US" dirty="0" smtClean="0"/>
              <a:t>We are checking for and finding problems much earlier, so that we are fulfilling one of the principles of Agile: working software at the end of each iteration.</a:t>
            </a:r>
            <a:r>
              <a:rPr lang="en-US" baseline="0" dirty="0" smtClean="0"/>
              <a:t> Rather than waiting months or years to be able to see </a:t>
            </a:r>
            <a:r>
              <a:rPr lang="en-US" i="1" baseline="0" dirty="0" smtClean="0"/>
              <a:t>and use</a:t>
            </a:r>
            <a:r>
              <a:rPr lang="en-US" i="0" baseline="0" dirty="0" smtClean="0"/>
              <a:t> the software under development, we are using continuous integration to make sure that all of our parts work, and that they work together.</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by using a combination of </a:t>
            </a:r>
            <a:r>
              <a:rPr lang="en-US" b="1" dirty="0" smtClean="0"/>
              <a:t>regression tests </a:t>
            </a:r>
            <a:r>
              <a:rPr lang="en-US" dirty="0" smtClean="0"/>
              <a:t>and </a:t>
            </a:r>
            <a:r>
              <a:rPr lang="en-US" b="1" dirty="0" smtClean="0"/>
              <a:t>deployment testing</a:t>
            </a:r>
            <a:r>
              <a:rPr lang="en-US" dirty="0" smtClean="0"/>
              <a:t>, we get away from the common developer assertion that “it works on MY box!”</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we’re testing on a build server – or maybe on multiple servers – and testing the deployment as we go, we reduce the number of surprises we receive at the end.</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we’ve done……</a:t>
            </a:r>
          </a:p>
          <a:p>
            <a:endParaRPr lang="en-US" dirty="0" smtClean="0"/>
          </a:p>
          <a:p>
            <a:pPr>
              <a:buFont typeface="Arial" pitchFamily="34" charset="0"/>
              <a:buChar char="•"/>
            </a:pPr>
            <a:r>
              <a:rPr lang="en-US" dirty="0" smtClean="0"/>
              <a:t>Seen how best</a:t>
            </a:r>
            <a:r>
              <a:rPr lang="en-US" baseline="0" dirty="0" smtClean="0"/>
              <a:t> practices address traditional project challenges</a:t>
            </a:r>
          </a:p>
          <a:p>
            <a:pPr>
              <a:buFont typeface="Arial" pitchFamily="34" charset="0"/>
              <a:buChar char="•"/>
            </a:pPr>
            <a:r>
              <a:rPr lang="en-US" baseline="0" dirty="0" smtClean="0"/>
              <a:t>Learned the process</a:t>
            </a:r>
          </a:p>
          <a:p>
            <a:pPr>
              <a:buFont typeface="Arial" pitchFamily="34" charset="0"/>
              <a:buChar char="•"/>
            </a:pPr>
            <a:r>
              <a:rPr lang="en-US" baseline="0" dirty="0" smtClean="0"/>
              <a:t>Met the team</a:t>
            </a:r>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217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Agile Engineering Practices</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i="0" dirty="0" smtClean="0"/>
              <a:t>Need to get a feel for the culture of the organization, so we do a culture analysis.</a:t>
            </a:r>
            <a:endParaRPr lang="en-US" i="0" baseline="0" dirty="0" smtClean="0"/>
          </a:p>
          <a:p>
            <a:pPr>
              <a:buFont typeface="Arial" pitchFamily="34" charset="0"/>
              <a:buNone/>
            </a:pPr>
            <a:r>
              <a:rPr lang="en-US" i="0" baseline="0" dirty="0" smtClean="0"/>
              <a:t>Draw this diagram on a whiteboard or poster.</a:t>
            </a:r>
          </a:p>
          <a:p>
            <a:pPr>
              <a:buFont typeface="Arial" pitchFamily="34" charset="0"/>
              <a:buNone/>
            </a:pPr>
            <a:r>
              <a:rPr lang="en-US" i="0" baseline="0" dirty="0" smtClean="0"/>
              <a:t>Put quadrant diagrams on the wall (3 or 4 of them).</a:t>
            </a:r>
          </a:p>
          <a:p>
            <a:pPr>
              <a:buFont typeface="Arial" pitchFamily="34" charset="0"/>
              <a:buNone/>
            </a:pPr>
            <a:r>
              <a:rPr lang="en-US" i="0" baseline="0" dirty="0" smtClean="0"/>
              <a:t>Dot voting for culture – 3 </a:t>
            </a:r>
            <a:r>
              <a:rPr lang="en-US" i="0" baseline="0" dirty="0" err="1" smtClean="0"/>
              <a:t>mins</a:t>
            </a:r>
            <a:endParaRPr lang="en-US" i="0" baseline="0" dirty="0" smtClean="0"/>
          </a:p>
          <a:p>
            <a:pPr>
              <a:buFont typeface="Arial" pitchFamily="34" charset="0"/>
              <a:buNone/>
            </a:pPr>
            <a:r>
              <a:rPr lang="en-US" i="0" baseline="0" dirty="0" smtClean="0"/>
              <a:t>See where their cultural norms are – this will affect how the organization adopts agile.</a:t>
            </a:r>
          </a:p>
          <a:p>
            <a:pPr>
              <a:buFont typeface="Arial" pitchFamily="34" charset="0"/>
              <a:buNone/>
            </a:pPr>
            <a:r>
              <a:rPr lang="en-US" i="0" baseline="0" dirty="0" smtClean="0"/>
              <a:t>Collaboration = agile</a:t>
            </a:r>
          </a:p>
          <a:p>
            <a:pPr>
              <a:buFont typeface="Arial" pitchFamily="34" charset="0"/>
              <a:buNone/>
            </a:pPr>
            <a:r>
              <a:rPr lang="en-US" i="0" baseline="0" dirty="0" smtClean="0"/>
              <a:t>Cultivation = agile</a:t>
            </a:r>
          </a:p>
          <a:p>
            <a:pPr>
              <a:buFont typeface="Arial" pitchFamily="34" charset="0"/>
              <a:buNone/>
            </a:pPr>
            <a:r>
              <a:rPr lang="en-US" i="0" baseline="0" dirty="0" smtClean="0"/>
              <a:t>Control = </a:t>
            </a:r>
            <a:r>
              <a:rPr lang="en-US" i="0" baseline="0" dirty="0" err="1" smtClean="0"/>
              <a:t>kan</a:t>
            </a:r>
            <a:r>
              <a:rPr lang="en-US" i="0" baseline="0" dirty="0" smtClean="0"/>
              <a:t>-ban</a:t>
            </a:r>
          </a:p>
          <a:p>
            <a:pPr>
              <a:buFont typeface="Arial" pitchFamily="34" charset="0"/>
              <a:buNone/>
            </a:pPr>
            <a:r>
              <a:rPr lang="en-US" i="0" baseline="0" dirty="0" smtClean="0"/>
              <a:t>Competence = very difficult to adopt anything new – not invented here syndrome typically applies</a:t>
            </a:r>
          </a:p>
          <a:p>
            <a:pPr>
              <a:buFont typeface="Arial" pitchFamily="34" charset="0"/>
              <a:buNone/>
            </a:pPr>
            <a:r>
              <a:rPr lang="en-US" i="0" baseline="0" dirty="0" smtClean="0"/>
              <a:t>Just information for the attendees, and they will have to pay attention to their culture.</a:t>
            </a:r>
            <a:endParaRPr lang="en-US" i="0" dirty="0" smtClean="0"/>
          </a:p>
        </p:txBody>
      </p:sp>
      <p:sp>
        <p:nvSpPr>
          <p:cNvPr id="4" name="Slide Number Placeholder 3"/>
          <p:cNvSpPr>
            <a:spLocks noGrp="1"/>
          </p:cNvSpPr>
          <p:nvPr>
            <p:ph type="sldNum" sz="quarter" idx="10"/>
          </p:nvPr>
        </p:nvSpPr>
        <p:spPr/>
        <p:txBody>
          <a:bodyPr/>
          <a:lstStyle/>
          <a:p>
            <a:fld id="{FE07EA33-3176-1746-8E4D-64F50ED202CE}" type="slidenum">
              <a:rPr lang="en-US" smtClean="0"/>
              <a:pPr/>
              <a:t>19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Welcome to Quality, a</a:t>
            </a:r>
            <a:r>
              <a:rPr lang="en-US" baseline="0" dirty="0" smtClean="0">
                <a:ea typeface="ＭＳ Ｐゴシック" pitchFamily="21" charset="-128"/>
                <a:cs typeface="Arial" pitchFamily="21" charset="0"/>
              </a:rPr>
              <a:t> module in Agile Fundamentals. This module is brought to you by Twist, the testing platform from ThoughtWorks Studios.</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concepts of Quality in Agile Software Development, when it is applied, how it is applied, and how it affects the end result.</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extLst>
      <p:ext uri="{BB962C8B-B14F-4D97-AF65-F5344CB8AC3E}">
        <p14:creationId xmlns:p14="http://schemas.microsoft.com/office/powerpoint/2010/main" val="311468331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indent="0">
              <a:buFont typeface="Arial"/>
              <a:buNone/>
            </a:pPr>
            <a:r>
              <a:rPr lang="en-US" dirty="0" smtClean="0"/>
              <a:t>2 key principles</a:t>
            </a:r>
          </a:p>
          <a:p>
            <a:pPr marL="171450" indent="-171450">
              <a:buFont typeface="Arial"/>
              <a:buChar char="•"/>
            </a:pPr>
            <a:r>
              <a:rPr lang="en-US" dirty="0" smtClean="0"/>
              <a:t>Fit for purpose</a:t>
            </a:r>
          </a:p>
          <a:p>
            <a:pPr marL="171450" indent="-171450">
              <a:buFont typeface="Arial"/>
              <a:buChar char="•"/>
            </a:pPr>
            <a:r>
              <a:rPr lang="en-US" dirty="0" smtClean="0"/>
              <a:t>Right first time</a:t>
            </a:r>
          </a:p>
          <a:p>
            <a:pPr marL="0" indent="0">
              <a:buFont typeface="Arial"/>
              <a:buNone/>
            </a:pPr>
            <a:r>
              <a:rPr lang="en-US" dirty="0" smtClean="0"/>
              <a:t>Determined by the intended user</a:t>
            </a:r>
          </a:p>
          <a:p>
            <a:pPr marL="0" indent="0">
              <a:buFont typeface="Arial"/>
              <a:buNone/>
            </a:pPr>
            <a:endParaRPr lang="en-US" dirty="0" smtClean="0"/>
          </a:p>
          <a:p>
            <a:pPr marL="0" indent="0">
              <a:buFont typeface="Arial"/>
              <a:buNone/>
            </a:pPr>
            <a:endParaRPr lang="en-US" dirty="0" smtClean="0"/>
          </a:p>
          <a:p>
            <a:r>
              <a:rPr lang="en-US" dirty="0" smtClean="0"/>
              <a:t>-----------------------------------------------------------------------------------------------</a:t>
            </a:r>
          </a:p>
          <a:p>
            <a:r>
              <a:rPr lang="en-US" dirty="0" smtClean="0"/>
              <a:t>Once again, let’s start with some definition.</a:t>
            </a:r>
          </a:p>
          <a:p>
            <a:endParaRPr lang="en-US" dirty="0" smtClean="0"/>
          </a:p>
          <a:p>
            <a:r>
              <a:rPr lang="en-US" dirty="0" smtClean="0"/>
              <a:t>First, what is Quality in</a:t>
            </a:r>
            <a:r>
              <a:rPr lang="en-US" baseline="0" dirty="0" smtClean="0"/>
              <a:t> a business or engineering environment?</a:t>
            </a:r>
          </a:p>
          <a:p>
            <a:endParaRPr lang="en-US" baseline="0" dirty="0" smtClean="0"/>
          </a:p>
          <a:p>
            <a:r>
              <a:rPr lang="en-US" baseline="0" dirty="0" smtClean="0"/>
              <a:t>From Wikipedia, we get this definition:</a:t>
            </a:r>
          </a:p>
          <a:p>
            <a:endParaRPr lang="en-US" baseline="0" dirty="0" smtClean="0"/>
          </a:p>
          <a:p>
            <a:r>
              <a:rPr lang="en-US" b="1" dirty="0" smtClean="0"/>
              <a:t>Quality</a:t>
            </a:r>
            <a:r>
              <a:rPr lang="en-US" dirty="0" smtClean="0"/>
              <a:t> in business, engineering and manufacturing has a </a:t>
            </a:r>
            <a:r>
              <a:rPr lang="en-US" dirty="0" smtClean="0">
                <a:hlinkClick r:id="rId3" tooltip="Pragmatic"/>
              </a:rPr>
              <a:t>pragmatic</a:t>
            </a:r>
            <a:r>
              <a:rPr lang="en-US" dirty="0" smtClean="0"/>
              <a:t> interpretation as the </a:t>
            </a:r>
            <a:r>
              <a:rPr lang="en-US" i="1" dirty="0" smtClean="0"/>
              <a:t>non-inferiority</a:t>
            </a:r>
            <a:r>
              <a:rPr lang="en-US" dirty="0" smtClean="0"/>
              <a:t> or </a:t>
            </a:r>
            <a:r>
              <a:rPr lang="en-US" i="1" dirty="0" smtClean="0"/>
              <a:t>superiority</a:t>
            </a:r>
            <a:r>
              <a:rPr lang="en-US" dirty="0" smtClean="0"/>
              <a:t> of something. Quality is a perceptual, conditional and somewhat subjective attribute and may be understood differently by different people. Consumers may focus on the </a:t>
            </a:r>
            <a:r>
              <a:rPr lang="en-US" b="1" dirty="0" smtClean="0"/>
              <a:t>specification quality</a:t>
            </a:r>
            <a:r>
              <a:rPr lang="en-US" dirty="0" smtClean="0"/>
              <a:t> of a product/service, or how it compares to competitors in the marketplace. Producers might measure the </a:t>
            </a:r>
            <a:r>
              <a:rPr lang="en-US" b="1" dirty="0" smtClean="0"/>
              <a:t>conformance quality</a:t>
            </a:r>
            <a:r>
              <a:rPr lang="en-US" dirty="0" smtClean="0"/>
              <a:t>, or degree to which the product/service was produced correctly.</a:t>
            </a:r>
          </a:p>
          <a:p>
            <a:endParaRPr lang="en-US" dirty="0" smtClean="0"/>
          </a:p>
          <a:p>
            <a:r>
              <a:rPr lang="en-US" dirty="0" smtClean="0"/>
              <a:t>And also from Wikipedia, we get a</a:t>
            </a:r>
            <a:r>
              <a:rPr lang="en-US" baseline="0" dirty="0" smtClean="0"/>
              <a:t> definition of Quality Assurance:</a:t>
            </a:r>
          </a:p>
          <a:p>
            <a:endParaRPr lang="en-US" baseline="0" dirty="0" smtClean="0"/>
          </a:p>
          <a:p>
            <a:r>
              <a:rPr lang="en-US" b="1" dirty="0" smtClean="0"/>
              <a:t>Quality assurance</a:t>
            </a:r>
            <a:r>
              <a:rPr lang="en-US" dirty="0" smtClean="0"/>
              <a:t>, or </a:t>
            </a:r>
            <a:r>
              <a:rPr lang="en-US" b="1" dirty="0" smtClean="0"/>
              <a:t>QA</a:t>
            </a:r>
            <a:r>
              <a:rPr lang="en-US" dirty="0" smtClean="0"/>
              <a:t> for short, refers to planned and systematic production processes that provide confidence in a product's suitability for its intended purpose. It is a set of activities intended to ensure that products (goods and/or services) satisfy customer requirements in a systematic, reliable fashion. QA cannot absolutely guarantee the production of </a:t>
            </a:r>
            <a:r>
              <a:rPr lang="en-US" i="1" dirty="0" smtClean="0"/>
              <a:t>quality</a:t>
            </a:r>
            <a:r>
              <a:rPr lang="en-US" dirty="0" smtClean="0"/>
              <a:t> products, unfortunately, but makes this more likely.</a:t>
            </a:r>
          </a:p>
          <a:p>
            <a:endParaRPr lang="en-US" dirty="0" smtClean="0"/>
          </a:p>
          <a:p>
            <a:r>
              <a:rPr lang="en-US" dirty="0" smtClean="0"/>
              <a:t>Two key principles characterize QA: "fit for purpose" (the product should be suitable for the intended purpose) and "right first time" (mistakes should be eliminated). QA includes regulation of the </a:t>
            </a:r>
            <a:r>
              <a:rPr lang="en-US" dirty="0" smtClean="0">
                <a:hlinkClick r:id="rId4" tooltip="Quality (business)"/>
              </a:rPr>
              <a:t>quality</a:t>
            </a:r>
            <a:r>
              <a:rPr lang="en-US" dirty="0" smtClean="0"/>
              <a:t> of raw materials, assemblies, products and components; services related to production; and management, production and inspection processes.</a:t>
            </a:r>
          </a:p>
          <a:p>
            <a:endParaRPr lang="en-US" dirty="0" smtClean="0"/>
          </a:p>
          <a:p>
            <a:r>
              <a:rPr lang="en-US" dirty="0" smtClean="0"/>
              <a:t>It is important to realize also that </a:t>
            </a:r>
            <a:r>
              <a:rPr lang="en-US" i="1" dirty="0" smtClean="0"/>
              <a:t>quality</a:t>
            </a:r>
            <a:r>
              <a:rPr lang="en-US" dirty="0" smtClean="0"/>
              <a:t> is determined by the intended users, clients or customers, not by society in general: it is not the same as 'expensive' or 'high quality'. Even goods with low prices can be considered quality items if they meet a market need.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pPr>
              <a:buFont typeface="Arial" pitchFamily="34" charset="0"/>
              <a:buChar char="•"/>
            </a:pPr>
            <a:r>
              <a:rPr lang="en-US" dirty="0" smtClean="0">
                <a:latin typeface="Arial" pitchFamily="34" charset="0"/>
              </a:rPr>
              <a:t>Read through how each role contributes</a:t>
            </a:r>
            <a:r>
              <a:rPr lang="en-US" baseline="0" dirty="0" smtClean="0">
                <a:latin typeface="Arial" pitchFamily="34" charset="0"/>
              </a:rPr>
              <a:t> to quality of an application.</a:t>
            </a:r>
          </a:p>
          <a:p>
            <a:pPr>
              <a:buFont typeface="Arial" pitchFamily="34" charset="0"/>
              <a:buNone/>
            </a:pPr>
            <a:endParaRPr lang="en-US" dirty="0" smtClean="0">
              <a:latin typeface="Arial" pitchFamily="34" charset="0"/>
            </a:endParaRPr>
          </a:p>
          <a:p>
            <a:r>
              <a:rPr lang="en-US" dirty="0" smtClean="0">
                <a:latin typeface="Arial" pitchFamily="34" charset="0"/>
              </a:rPr>
              <a:t>---------------------------------------------------------------------------------------------------------------------------</a:t>
            </a:r>
          </a:p>
          <a:p>
            <a:r>
              <a:rPr lang="en-US" dirty="0" smtClean="0">
                <a:latin typeface="Arial" pitchFamily="34" charset="0"/>
              </a:rPr>
              <a:t>Of course, just</a:t>
            </a:r>
            <a:r>
              <a:rPr lang="en-US" baseline="0" dirty="0" smtClean="0">
                <a:latin typeface="Arial" pitchFamily="34" charset="0"/>
              </a:rPr>
              <a:t> stating that each person on an Agile team is responsible for overall quality doesn’t make it so.  To back up the desire for a shared commitment to quality, many of the practices that the different roles play, and perhaps even more importantly, the </a:t>
            </a:r>
            <a:r>
              <a:rPr lang="en-US" i="1" baseline="0" dirty="0" smtClean="0">
                <a:latin typeface="Arial" pitchFamily="34" charset="0"/>
              </a:rPr>
              <a:t>time that they undertake these activities</a:t>
            </a:r>
            <a:r>
              <a:rPr lang="en-US" i="0" baseline="0" dirty="0" smtClean="0">
                <a:latin typeface="Arial" pitchFamily="34" charset="0"/>
              </a:rPr>
              <a:t>, all support the desire for quality to be collectively owned.</a:t>
            </a:r>
          </a:p>
          <a:p>
            <a:endParaRPr lang="en-US" i="0" baseline="0" dirty="0" smtClean="0">
              <a:latin typeface="Arial" pitchFamily="34" charset="0"/>
            </a:endParaRPr>
          </a:p>
          <a:p>
            <a:r>
              <a:rPr lang="en-US" i="0" baseline="0" dirty="0" smtClean="0">
                <a:latin typeface="Arial" pitchFamily="34" charset="0"/>
              </a:rPr>
              <a:t>Note that for many of the roles, there are numerous other examples of a quality focus within an Agile team.</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1491EB47-9AFF-4F3E-B6F5-4B767D1C80DC}" type="slidenum">
              <a:rPr lang="en-US" smtClean="0"/>
              <a:pPr>
                <a:defRPr/>
              </a:pPr>
              <a:t>220</a:t>
            </a:fld>
            <a:endParaRPr lang="en-US"/>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not define</a:t>
            </a:r>
            <a:r>
              <a:rPr lang="en-US" baseline="0" dirty="0" smtClean="0"/>
              <a:t> the different types of testing, </a:t>
            </a:r>
          </a:p>
          <a:p>
            <a:r>
              <a:rPr lang="en-US" baseline="0" dirty="0" smtClean="0"/>
              <a:t>but we’ll discuss the difference between testing in Agile and testing in the traditional sense.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221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stories into Minimum Marketable Features (MMF)</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222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Simultaneous learning, test design, test execution.</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Traditional – pre-defined test cases</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Agile –starting early in the process</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Exploratory Testing - </a:t>
            </a:r>
            <a:r>
              <a:rPr sz="1800" dirty="0" smtClean="0"/>
              <a:t>is an approach to </a:t>
            </a:r>
            <a:r>
              <a:rPr sz="1800" dirty="0" smtClean="0">
                <a:hlinkClick r:id="rId3" tooltip="Software &#10;testing"/>
              </a:rPr>
              <a:t>software testing</a:t>
            </a:r>
            <a:r>
              <a:rPr sz="1800" dirty="0" smtClean="0"/>
              <a:t> that is concisely described as simultaneous learning, </a:t>
            </a:r>
            <a:r>
              <a:rPr sz="1800" dirty="0" smtClean="0">
                <a:hlinkClick r:id="rId4" tooltip="Test design"/>
              </a:rPr>
              <a:t>test design</a:t>
            </a:r>
            <a:r>
              <a:rPr sz="1800" dirty="0" smtClean="0"/>
              <a:t> and test execution.</a:t>
            </a:r>
            <a:endParaRPr lang="en-US" sz="1800" dirty="0" smtClean="0"/>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sz="1800" dirty="0" smtClean="0"/>
              <a:t>While the software is being tested, the tester learns things that together with experience and </a:t>
            </a:r>
            <a:r>
              <a:rPr sz="1800" dirty="0" smtClean="0">
                <a:hlinkClick r:id="rId5" tooltip="Creativity"/>
              </a:rPr>
              <a:t>creativity</a:t>
            </a:r>
            <a:r>
              <a:rPr sz="1800" dirty="0" smtClean="0"/>
              <a:t> generates new good tests to run.</a:t>
            </a:r>
            <a:endParaRPr lang="en-US" sz="1800" dirty="0" smtClean="0"/>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Most valuable defects are found during exploratory testing.</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Traditional – </a:t>
            </a: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Since testing is always done at the end of the development cycle, mostly testers will have time to execute pre-defined test cases and get very little time to do exploratory testing.</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Agile – </a:t>
            </a: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Since testing happens in parallel to development, testers have enough time to do exploratory testing. </a:t>
            </a: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p:txBody>
      </p:sp>
      <p:sp>
        <p:nvSpPr>
          <p:cNvPr id="4" name="Date Placeholder 3"/>
          <p:cNvSpPr>
            <a:spLocks noGrp="1"/>
          </p:cNvSpPr>
          <p:nvPr>
            <p:ph type="dt" idx="10"/>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typical testing process?</a:t>
            </a:r>
          </a:p>
          <a:p>
            <a:r>
              <a:rPr lang="en-US" dirty="0" smtClean="0"/>
              <a:t>How can we collaborate on testing?</a:t>
            </a:r>
          </a:p>
          <a:p>
            <a:r>
              <a:rPr lang="en-US" dirty="0" smtClean="0"/>
              <a:t>Or really, what happens when we don</a:t>
            </a:r>
            <a:r>
              <a:rPr lang="fr-FR" dirty="0" smtClean="0"/>
              <a:t>’</a:t>
            </a:r>
            <a:r>
              <a:rPr lang="en-US" dirty="0" smtClean="0"/>
              <a:t>t collaborate?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224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b="1" dirty="0">
                <a:solidFill>
                  <a:srgbClr val="000000"/>
                </a:solidFill>
                <a:latin typeface="Arial" pitchFamily="-112" charset="0"/>
                <a:ea typeface="Arial" pitchFamily="-112" charset="0"/>
                <a:cs typeface="Arial" pitchFamily="-112" charset="0"/>
                <a:sym typeface="Arial" pitchFamily="-112" charset="0"/>
              </a:rPr>
              <a:t>Physical separation </a:t>
            </a:r>
            <a:r>
              <a:rPr lang="en-US" sz="900" dirty="0">
                <a:solidFill>
                  <a:srgbClr val="000000"/>
                </a:solidFill>
                <a:latin typeface="Arial" pitchFamily="-112" charset="0"/>
                <a:ea typeface="Arial" pitchFamily="-112" charset="0"/>
                <a:cs typeface="Arial" pitchFamily="-112" charset="0"/>
                <a:sym typeface="Arial" pitchFamily="-112" charset="0"/>
              </a:rPr>
              <a:t>means relationships between testers and developers cannot be built up effectively</a:t>
            </a:r>
          </a:p>
          <a:p>
            <a:pPr>
              <a:spcBef>
                <a:spcPts val="425"/>
              </a:spcBef>
              <a:buClr>
                <a:srgbClr val="000000"/>
              </a:buClr>
              <a:buFont typeface="Arial" pitchFamily="-112" charset="0"/>
              <a:buChar char="•"/>
            </a:pPr>
            <a:r>
              <a:rPr lang="en-US" sz="900" b="1" dirty="0">
                <a:solidFill>
                  <a:srgbClr val="000000"/>
                </a:solidFill>
                <a:latin typeface="Arial" pitchFamily="-112" charset="0"/>
                <a:ea typeface="Arial" pitchFamily="-112" charset="0"/>
                <a:cs typeface="Arial" pitchFamily="-112" charset="0"/>
                <a:sym typeface="Arial" pitchFamily="-112" charset="0"/>
              </a:rPr>
              <a:t>Lack of face-to-face communication </a:t>
            </a:r>
            <a:r>
              <a:rPr lang="en-US" sz="900" dirty="0">
                <a:solidFill>
                  <a:srgbClr val="000000"/>
                </a:solidFill>
                <a:latin typeface="Arial" pitchFamily="-112" charset="0"/>
                <a:ea typeface="Arial" pitchFamily="-112" charset="0"/>
                <a:cs typeface="Arial" pitchFamily="-112" charset="0"/>
                <a:sym typeface="Arial" pitchFamily="-112" charset="0"/>
              </a:rPr>
              <a:t>means communication is misinterpreted (especially bug reports) and exacerbated by physical </a:t>
            </a:r>
            <a:r>
              <a:rPr lang="en-US" sz="900" dirty="0" smtClean="0">
                <a:solidFill>
                  <a:srgbClr val="000000"/>
                </a:solidFill>
                <a:latin typeface="Arial" pitchFamily="-112" charset="0"/>
                <a:ea typeface="Arial" pitchFamily="-112" charset="0"/>
                <a:cs typeface="Arial" pitchFamily="-112" charset="0"/>
                <a:sym typeface="Arial" pitchFamily="-112" charset="0"/>
              </a:rPr>
              <a:t>separation</a:t>
            </a:r>
            <a:endParaRPr lang="en-US" sz="900" dirty="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b="1" dirty="0" smtClean="0">
                <a:solidFill>
                  <a:srgbClr val="000000"/>
                </a:solidFill>
                <a:latin typeface="Arial" pitchFamily="-112" charset="0"/>
                <a:ea typeface="Arial" pitchFamily="-112" charset="0"/>
                <a:cs typeface="Arial" pitchFamily="-112" charset="0"/>
                <a:sym typeface="Arial" pitchFamily="-112" charset="0"/>
              </a:rPr>
              <a:t>No </a:t>
            </a:r>
            <a:r>
              <a:rPr lang="en-US" sz="900" b="1" dirty="0">
                <a:solidFill>
                  <a:srgbClr val="000000"/>
                </a:solidFill>
                <a:latin typeface="Arial" pitchFamily="-112" charset="0"/>
                <a:ea typeface="Arial" pitchFamily="-112" charset="0"/>
                <a:cs typeface="Arial" pitchFamily="-112" charset="0"/>
                <a:sym typeface="Arial" pitchFamily="-112" charset="0"/>
              </a:rPr>
              <a:t>shared responsibility towards quality </a:t>
            </a:r>
            <a:r>
              <a:rPr lang="en-US" sz="900" dirty="0">
                <a:solidFill>
                  <a:srgbClr val="000000"/>
                </a:solidFill>
                <a:latin typeface="Arial" pitchFamily="-112" charset="0"/>
                <a:ea typeface="Arial" pitchFamily="-112" charset="0"/>
                <a:cs typeface="Arial" pitchFamily="-112" charset="0"/>
                <a:sym typeface="Arial" pitchFamily="-112" charset="0"/>
              </a:rPr>
              <a:t>means developers didn’t feel like testing was something they needed to </a:t>
            </a:r>
            <a:r>
              <a:rPr lang="en-US" sz="900" dirty="0" smtClean="0">
                <a:solidFill>
                  <a:srgbClr val="000000"/>
                </a:solidFill>
                <a:latin typeface="Arial" pitchFamily="-112" charset="0"/>
                <a:ea typeface="Arial" pitchFamily="-112" charset="0"/>
                <a:cs typeface="Arial" pitchFamily="-112" charset="0"/>
                <a:sym typeface="Arial" pitchFamily="-112" charset="0"/>
              </a:rPr>
              <a:t>do</a:t>
            </a:r>
            <a:endParaRPr lang="en-US" sz="900" dirty="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b="1" dirty="0" smtClean="0">
                <a:solidFill>
                  <a:srgbClr val="000000"/>
                </a:solidFill>
                <a:latin typeface="Arial" pitchFamily="-112" charset="0"/>
                <a:ea typeface="Arial" pitchFamily="-112" charset="0"/>
                <a:cs typeface="Arial" pitchFamily="-112" charset="0"/>
                <a:sym typeface="Arial" pitchFamily="-112" charset="0"/>
              </a:rPr>
              <a:t>Misguided </a:t>
            </a:r>
            <a:r>
              <a:rPr lang="en-US" sz="900" b="1" dirty="0">
                <a:solidFill>
                  <a:srgbClr val="000000"/>
                </a:solidFill>
                <a:latin typeface="Arial" pitchFamily="-112" charset="0"/>
                <a:ea typeface="Arial" pitchFamily="-112" charset="0"/>
                <a:cs typeface="Arial" pitchFamily="-112" charset="0"/>
                <a:sym typeface="Arial" pitchFamily="-112" charset="0"/>
              </a:rPr>
              <a:t>metrics </a:t>
            </a:r>
            <a:r>
              <a:rPr lang="en-US" sz="900" dirty="0">
                <a:solidFill>
                  <a:srgbClr val="000000"/>
                </a:solidFill>
                <a:latin typeface="Arial" pitchFamily="-112" charset="0"/>
                <a:ea typeface="Arial" pitchFamily="-112" charset="0"/>
                <a:cs typeface="Arial" pitchFamily="-112" charset="0"/>
                <a:sym typeface="Arial" pitchFamily="-112" charset="0"/>
              </a:rPr>
              <a:t>meant developers weren’t measured on producing high quality code and testers were measured on simply finding lots of </a:t>
            </a:r>
            <a:r>
              <a:rPr lang="en-US" sz="900" dirty="0" smtClean="0">
                <a:solidFill>
                  <a:srgbClr val="000000"/>
                </a:solidFill>
                <a:latin typeface="Arial" pitchFamily="-112" charset="0"/>
                <a:ea typeface="Arial" pitchFamily="-112" charset="0"/>
                <a:cs typeface="Arial" pitchFamily="-112" charset="0"/>
                <a:sym typeface="Arial" pitchFamily="-112" charset="0"/>
              </a:rPr>
              <a:t>defects</a:t>
            </a:r>
          </a:p>
          <a:p>
            <a:pPr>
              <a:spcBef>
                <a:spcPts val="425"/>
              </a:spcBef>
              <a:buClr>
                <a:srgbClr val="000000"/>
              </a:buClr>
              <a:buFont typeface="Arial" pitchFamily="-112" charset="0"/>
              <a:buChar char="•"/>
            </a:pPr>
            <a:r>
              <a:rPr lang="en-US" sz="900" dirty="0" smtClean="0">
                <a:solidFill>
                  <a:srgbClr val="000000"/>
                </a:solidFill>
                <a:latin typeface="Arial" pitchFamily="-112" charset="0"/>
                <a:ea typeface="Arial" pitchFamily="-112" charset="0"/>
                <a:cs typeface="Arial" pitchFamily="-112" charset="0"/>
                <a:sym typeface="Arial" pitchFamily="-112" charset="0"/>
              </a:rPr>
              <a:t>Now everyone is measured on how efficiently a card works through the process.  Gets to done.</a:t>
            </a:r>
            <a:endParaRPr lang="en-US" sz="900" dirty="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Lots of different flavors of Agile, and we will take a look at a few of them very quickly (these are just a few).</a:t>
            </a:r>
          </a:p>
          <a:p>
            <a:r>
              <a:rPr lang="en-US" dirty="0" smtClean="0"/>
              <a:t>Question – did anybody write any of these down on their “5 agile techniques” card? Which ones did you write down?</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b="1" dirty="0" smtClean="0">
                <a:solidFill>
                  <a:srgbClr val="000000"/>
                </a:solidFill>
                <a:latin typeface="Arial" pitchFamily="-112" charset="0"/>
                <a:ea typeface="Arial" pitchFamily="-112" charset="0"/>
                <a:cs typeface="Arial" pitchFamily="-112" charset="0"/>
                <a:sym typeface="Arial" pitchFamily="-112" charset="0"/>
              </a:rPr>
              <a:t>Timing </a:t>
            </a:r>
            <a:r>
              <a:rPr lang="en-US" sz="900" b="1" dirty="0">
                <a:solidFill>
                  <a:srgbClr val="000000"/>
                </a:solidFill>
                <a:latin typeface="Arial" pitchFamily="-112" charset="0"/>
                <a:ea typeface="Arial" pitchFamily="-112" charset="0"/>
                <a:cs typeface="Arial" pitchFamily="-112" charset="0"/>
                <a:sym typeface="Arial" pitchFamily="-112" charset="0"/>
              </a:rPr>
              <a:t>of testing </a:t>
            </a:r>
            <a:r>
              <a:rPr lang="en-US" sz="900" dirty="0">
                <a:solidFill>
                  <a:srgbClr val="000000"/>
                </a:solidFill>
                <a:latin typeface="Arial" pitchFamily="-112" charset="0"/>
                <a:ea typeface="Arial" pitchFamily="-112" charset="0"/>
                <a:cs typeface="Arial" pitchFamily="-112" charset="0"/>
                <a:sym typeface="Arial" pitchFamily="-112" charset="0"/>
              </a:rPr>
              <a:t>meant testers were brought into the project too late, meaning their knowledge of the requirements was scant and the testing itself was left too late</a:t>
            </a:r>
          </a:p>
          <a:p>
            <a:pPr>
              <a:spcBef>
                <a:spcPts val="425"/>
              </a:spcBef>
              <a:buClr>
                <a:srgbClr val="000000"/>
              </a:buClr>
              <a:buFont typeface="Arial" pitchFamily="-112" charset="0"/>
              <a:buChar char="•"/>
            </a:pPr>
            <a:r>
              <a:rPr lang="en-US" sz="900" b="1" dirty="0">
                <a:solidFill>
                  <a:srgbClr val="000000"/>
                </a:solidFill>
                <a:latin typeface="Arial" pitchFamily="-112" charset="0"/>
                <a:ea typeface="Arial" pitchFamily="-112" charset="0"/>
                <a:cs typeface="Arial" pitchFamily="-112" charset="0"/>
                <a:sym typeface="Arial" pitchFamily="-112" charset="0"/>
              </a:rPr>
              <a:t>Schedule pressure </a:t>
            </a:r>
            <a:r>
              <a:rPr lang="en-US" sz="900" dirty="0">
                <a:solidFill>
                  <a:srgbClr val="000000"/>
                </a:solidFill>
                <a:latin typeface="Arial" pitchFamily="-112" charset="0"/>
                <a:ea typeface="Arial" pitchFamily="-112" charset="0"/>
                <a:cs typeface="Arial" pitchFamily="-112" charset="0"/>
                <a:sym typeface="Arial" pitchFamily="-112" charset="0"/>
              </a:rPr>
              <a:t>is a problem when testing is the last large task before production deployment</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Approach testing from a collaborative perspective</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Shared commitment – all roles contribute to the quality of the solution</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Testing moves from being a job title to a mindset of the team</a:t>
            </a:r>
          </a:p>
          <a:p>
            <a:pPr>
              <a:spcBef>
                <a:spcPts val="425"/>
              </a:spcBef>
              <a:buClr>
                <a:srgbClr val="292929"/>
              </a:buClr>
              <a:buFont typeface="Arial" pitchFamily="-112" charset="0"/>
              <a:buChar char="•"/>
            </a:pPr>
            <a:r>
              <a:rPr lang="en-US" sz="1800" dirty="0">
                <a:solidFill>
                  <a:srgbClr val="292929"/>
                </a:solidFill>
                <a:latin typeface="Arial" pitchFamily="-112" charset="0"/>
                <a:ea typeface="Arial" pitchFamily="-112" charset="0"/>
                <a:cs typeface="Arial" pitchFamily="-112" charset="0"/>
                <a:sym typeface="Arial" pitchFamily="-112" charset="0"/>
              </a:rPr>
              <a:t>It is not testers versus developers</a:t>
            </a:r>
            <a:endParaRPr lang="en-US" sz="2800" dirty="0">
              <a:solidFill>
                <a:srgbClr val="292929"/>
              </a:solidFill>
              <a:latin typeface="Arial" pitchFamily="-112" charset="0"/>
              <a:ea typeface="Arial" pitchFamily="-112" charset="0"/>
              <a:cs typeface="Arial" pitchFamily="-112" charset="0"/>
              <a:sym typeface="Arial" pitchFamily="-112" charset="0"/>
            </a:endParaRPr>
          </a:p>
          <a:p>
            <a:pPr>
              <a:spcBef>
                <a:spcPts val="425"/>
              </a:spcBef>
              <a:buClr>
                <a:srgbClr val="292929"/>
              </a:buClr>
              <a:buFont typeface="Arial" pitchFamily="-112" charset="0"/>
              <a:buChar char="•"/>
            </a:pPr>
            <a:r>
              <a:rPr lang="en-US" sz="1800" dirty="0">
                <a:solidFill>
                  <a:srgbClr val="292929"/>
                </a:solidFill>
                <a:latin typeface="Arial" pitchFamily="-112" charset="0"/>
                <a:ea typeface="Arial" pitchFamily="-112" charset="0"/>
                <a:cs typeface="Arial" pitchFamily="-112" charset="0"/>
                <a:sym typeface="Arial" pitchFamily="-112" charset="0"/>
              </a:rPr>
              <a:t>Working together helps everybody on the team to improve their skills.</a:t>
            </a:r>
            <a:endParaRPr lang="en-US" sz="2800" dirty="0">
              <a:solidFill>
                <a:srgbClr val="292929"/>
              </a:solidFill>
              <a:latin typeface="Arial" pitchFamily="-112" charset="0"/>
              <a:ea typeface="Arial" pitchFamily="-112" charset="0"/>
              <a:cs typeface="Arial" pitchFamily="-112" charset="0"/>
              <a:sym typeface="Arial" pitchFamily="-112" charset="0"/>
            </a:endParaRPr>
          </a:p>
          <a:p>
            <a:pPr>
              <a:spcBef>
                <a:spcPts val="425"/>
              </a:spcBef>
              <a:buClr>
                <a:srgbClr val="292929"/>
              </a:buClr>
              <a:buFont typeface="Arial" pitchFamily="-112" charset="0"/>
              <a:buChar char="•"/>
            </a:pPr>
            <a:r>
              <a:rPr lang="en-US" sz="1800" dirty="0">
                <a:solidFill>
                  <a:srgbClr val="292929"/>
                </a:solidFill>
                <a:latin typeface="Arial" pitchFamily="-112" charset="0"/>
                <a:ea typeface="Arial" pitchFamily="-112" charset="0"/>
                <a:cs typeface="Arial" pitchFamily="-112" charset="0"/>
                <a:sym typeface="Arial" pitchFamily="-112" charset="0"/>
              </a:rPr>
              <a:t>Use others strengths and let team members know yours to get the best result as a team.</a:t>
            </a:r>
            <a:endParaRPr lang="en-US" sz="2800" dirty="0">
              <a:solidFill>
                <a:srgbClr val="292929"/>
              </a:solidFill>
              <a:latin typeface="Arial" pitchFamily="-112" charset="0"/>
              <a:ea typeface="Arial" pitchFamily="-112" charset="0"/>
              <a:cs typeface="Arial" pitchFamily="-112" charset="0"/>
              <a:sym typeface="Arial" pitchFamily="-112" charset="0"/>
            </a:endParaRPr>
          </a:p>
          <a:p>
            <a:pPr>
              <a:spcBef>
                <a:spcPts val="425"/>
              </a:spcBef>
              <a:buClr>
                <a:srgbClr val="292929"/>
              </a:buClr>
              <a:buFont typeface="Arial" pitchFamily="-112" charset="0"/>
              <a:buChar char="•"/>
            </a:pPr>
            <a:r>
              <a:rPr lang="en-US" sz="1800" dirty="0">
                <a:solidFill>
                  <a:srgbClr val="292929"/>
                </a:solidFill>
                <a:latin typeface="Arial" pitchFamily="-112" charset="0"/>
                <a:ea typeface="Arial" pitchFamily="-112" charset="0"/>
                <a:cs typeface="Arial" pitchFamily="-112" charset="0"/>
                <a:sym typeface="Arial" pitchFamily="-112" charset="0"/>
              </a:rPr>
              <a:t>No butt covering</a:t>
            </a:r>
            <a:endParaRPr lang="en-US" sz="2800" dirty="0">
              <a:solidFill>
                <a:srgbClr val="292929"/>
              </a:solidFill>
              <a:latin typeface="Arial" pitchFamily="-112" charset="0"/>
              <a:ea typeface="Arial" pitchFamily="-112" charset="0"/>
              <a:cs typeface="Arial" pitchFamily="-112" charset="0"/>
              <a:sym typeface="Arial" pitchFamily="-112" charset="0"/>
            </a:endParaRPr>
          </a:p>
          <a:p>
            <a:pPr>
              <a:spcBef>
                <a:spcPts val="425"/>
              </a:spcBef>
              <a:buClr>
                <a:srgbClr val="292929"/>
              </a:buClr>
              <a:buFont typeface="Arial" pitchFamily="-112" charset="0"/>
              <a:buChar char="•"/>
            </a:pPr>
            <a:r>
              <a:rPr lang="en-US" sz="1800" dirty="0">
                <a:solidFill>
                  <a:srgbClr val="292929"/>
                </a:solidFill>
                <a:latin typeface="Arial" pitchFamily="-112" charset="0"/>
                <a:ea typeface="Arial" pitchFamily="-112" charset="0"/>
                <a:cs typeface="Arial" pitchFamily="-112" charset="0"/>
                <a:sym typeface="Arial" pitchFamily="-112" charset="0"/>
              </a:rPr>
              <a:t>Testing tasks do not always need to be done by testers:</a:t>
            </a:r>
            <a:endParaRPr lang="en-US" sz="2800" dirty="0">
              <a:solidFill>
                <a:srgbClr val="292929"/>
              </a:solidFill>
              <a:latin typeface="Arial" pitchFamily="-112" charset="0"/>
              <a:ea typeface="Arial" pitchFamily="-112" charset="0"/>
              <a:cs typeface="Arial" pitchFamily="-112" charset="0"/>
              <a:sym typeface="Arial" pitchFamily="-112" charset="0"/>
            </a:endParaRPr>
          </a:p>
          <a:p>
            <a:pPr marL="742950" lvl="1" indent="-285750">
              <a:spcBef>
                <a:spcPts val="425"/>
              </a:spcBef>
              <a:buClr>
                <a:srgbClr val="6B6BCE"/>
              </a:buClr>
              <a:buFont typeface="Wingdings" pitchFamily="-112" charset="2"/>
              <a:buChar char="§"/>
            </a:pPr>
            <a:r>
              <a:rPr lang="en-US" sz="1800" dirty="0">
                <a:solidFill>
                  <a:srgbClr val="292929"/>
                </a:solidFill>
                <a:latin typeface="Arial" pitchFamily="-112" charset="0"/>
                <a:ea typeface="Arial" pitchFamily="-112" charset="0"/>
                <a:cs typeface="Arial" pitchFamily="-112" charset="0"/>
                <a:sym typeface="Arial" pitchFamily="-112" charset="0"/>
              </a:rPr>
              <a:t>Automation support from developers</a:t>
            </a:r>
            <a:endParaRPr lang="en-US" sz="2400" dirty="0">
              <a:solidFill>
                <a:srgbClr val="292929"/>
              </a:solidFill>
              <a:latin typeface="Arial" pitchFamily="-112" charset="0"/>
              <a:ea typeface="Arial" pitchFamily="-112" charset="0"/>
              <a:cs typeface="Arial" pitchFamily="-112" charset="0"/>
              <a:sym typeface="Arial" pitchFamily="-112" charset="0"/>
            </a:endParaRPr>
          </a:p>
          <a:p>
            <a:pPr marL="742950" lvl="1" indent="-285750">
              <a:spcBef>
                <a:spcPts val="425"/>
              </a:spcBef>
              <a:buClr>
                <a:srgbClr val="6B6BCE"/>
              </a:buClr>
              <a:buFont typeface="Wingdings" pitchFamily="-112" charset="2"/>
              <a:buChar char="§"/>
            </a:pPr>
            <a:r>
              <a:rPr lang="en-US" sz="1800" dirty="0">
                <a:solidFill>
                  <a:srgbClr val="292929"/>
                </a:solidFill>
                <a:latin typeface="Arial" pitchFamily="-112" charset="0"/>
                <a:ea typeface="Arial" pitchFamily="-112" charset="0"/>
                <a:cs typeface="Arial" pitchFamily="-112" charset="0"/>
                <a:sym typeface="Arial" pitchFamily="-112" charset="0"/>
              </a:rPr>
              <a:t>Environment set-up and management support from sys admin</a:t>
            </a:r>
            <a:endParaRPr lang="en-US" sz="2400" dirty="0">
              <a:solidFill>
                <a:srgbClr val="292929"/>
              </a:solidFill>
              <a:latin typeface="Arial" pitchFamily="-112" charset="0"/>
              <a:ea typeface="Arial" pitchFamily="-112" charset="0"/>
              <a:cs typeface="Arial" pitchFamily="-112" charset="0"/>
              <a:sym typeface="Arial" pitchFamily="-112" charset="0"/>
            </a:endParaRPr>
          </a:p>
          <a:p>
            <a:pPr marL="742950" lvl="1" indent="-285750">
              <a:spcBef>
                <a:spcPts val="425"/>
              </a:spcBef>
              <a:buClr>
                <a:srgbClr val="6B6BCE"/>
              </a:buClr>
              <a:buFont typeface="Wingdings" pitchFamily="-112" charset="2"/>
              <a:buChar char="§"/>
            </a:pPr>
            <a:r>
              <a:rPr lang="en-US" sz="1800" dirty="0">
                <a:solidFill>
                  <a:srgbClr val="292929"/>
                </a:solidFill>
                <a:latin typeface="Arial" pitchFamily="-112" charset="0"/>
                <a:ea typeface="Arial" pitchFamily="-112" charset="0"/>
                <a:cs typeface="Arial" pitchFamily="-112" charset="0"/>
                <a:sym typeface="Arial" pitchFamily="-112" charset="0"/>
              </a:rPr>
              <a:t>End to end scenario creation from BA etc.</a:t>
            </a:r>
            <a:endParaRPr lang="en-US" sz="2400" dirty="0">
              <a:solidFill>
                <a:srgbClr val="292929"/>
              </a:solidFill>
              <a:latin typeface="Arial" pitchFamily="-112" charset="0"/>
              <a:ea typeface="Arial" pitchFamily="-112" charset="0"/>
              <a:cs typeface="Arial" pitchFamily="-112" charset="0"/>
              <a:sym typeface="Arial" pitchFamily="-112" charset="0"/>
            </a:endParaRP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Another key element to the Agile testing approach is to approach the practice from a collaborative perspective.  With a shared commitment to quality, system administrators, analysts, developers and testers all collaborate in various ways to ensure the quality of the solution being developed.  With this mindset, testing moves from being a job title to a skill which is scattered across the team based on the various strengths of the people involved.</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p:spPr>
        <p:txBody>
          <a:bodyPr/>
          <a:lstStyle/>
          <a:p>
            <a:pPr>
              <a:buFont typeface="Arial" pitchFamily="34" charset="0"/>
              <a:buNone/>
            </a:pPr>
            <a:r>
              <a:rPr lang="en-US" dirty="0" smtClean="0">
                <a:latin typeface="Arial" pitchFamily="34" charset="0"/>
              </a:rPr>
              <a:t>Discussion time……</a:t>
            </a:r>
          </a:p>
          <a:p>
            <a:pPr>
              <a:buFont typeface="Arial" pitchFamily="34" charset="0"/>
              <a:buNone/>
            </a:pPr>
            <a:endParaRPr lang="en-US" dirty="0" smtClean="0">
              <a:latin typeface="Arial" pitchFamily="34" charset="0"/>
            </a:endParaRPr>
          </a:p>
          <a:p>
            <a:pPr>
              <a:buFont typeface="Arial" pitchFamily="34" charset="0"/>
              <a:buChar char="•"/>
            </a:pPr>
            <a:r>
              <a:rPr lang="en-US" dirty="0" smtClean="0">
                <a:latin typeface="Arial" pitchFamily="34" charset="0"/>
              </a:rPr>
              <a:t>Are</a:t>
            </a:r>
            <a:r>
              <a:rPr lang="en-US" baseline="0" dirty="0" smtClean="0">
                <a:latin typeface="Arial" pitchFamily="34" charset="0"/>
              </a:rPr>
              <a:t> these rights representative of how you work as a tester today?  </a:t>
            </a:r>
          </a:p>
          <a:p>
            <a:pPr>
              <a:buFont typeface="Arial" pitchFamily="34" charset="0"/>
              <a:buChar char="•"/>
            </a:pPr>
            <a:r>
              <a:rPr lang="en-US" baseline="0" dirty="0" smtClean="0">
                <a:latin typeface="Arial" pitchFamily="34" charset="0"/>
              </a:rPr>
              <a:t>Do you get access to the customer(s) or their proxies to ask questions?</a:t>
            </a:r>
          </a:p>
          <a:p>
            <a:pPr>
              <a:buFont typeface="Arial" pitchFamily="34" charset="0"/>
              <a:buChar char="•"/>
            </a:pPr>
            <a:r>
              <a:rPr lang="en-US" baseline="0" dirty="0" smtClean="0">
                <a:latin typeface="Arial" pitchFamily="34" charset="0"/>
              </a:rPr>
              <a:t>Can you ask the developers for help in testing parts of the application?</a:t>
            </a:r>
          </a:p>
          <a:p>
            <a:pPr>
              <a:buFont typeface="Arial" pitchFamily="34" charset="0"/>
              <a:buChar char="•"/>
            </a:pPr>
            <a:r>
              <a:rPr lang="en-US" baseline="0" dirty="0" smtClean="0">
                <a:latin typeface="Arial" pitchFamily="34" charset="0"/>
              </a:rPr>
              <a:t>Do you feel you have good tool support in the testing you do, or are you aware of considerably more effective tools you could use if they were available to you?</a:t>
            </a:r>
          </a:p>
          <a:p>
            <a:pPr>
              <a:buFont typeface="Arial" pitchFamily="34" charset="0"/>
              <a:buNone/>
            </a:pPr>
            <a:r>
              <a:rPr lang="en-US" baseline="0" dirty="0" smtClean="0">
                <a:latin typeface="Arial" pitchFamily="34" charset="0"/>
              </a:rPr>
              <a:t>[CLICK]</a:t>
            </a:r>
          </a:p>
          <a:p>
            <a:pPr>
              <a:buFont typeface="Arial" pitchFamily="34" charset="0"/>
              <a:buChar char="•"/>
            </a:pPr>
            <a:r>
              <a:rPr lang="en-US" baseline="0" dirty="0" smtClean="0">
                <a:latin typeface="Arial" pitchFamily="34" charset="0"/>
              </a:rPr>
              <a:t>Do you have the ability to suggest or challenge requirements.  Should you?</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B15343F4-3819-4B8F-A35F-59F5994ADF5F}" type="slidenum">
              <a:rPr lang="en-US" smtClean="0"/>
              <a:pPr>
                <a:defRPr/>
              </a:pPr>
              <a:t>230</a:t>
            </a:fld>
            <a:endParaRPr lang="en-US"/>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Transparency is extended to how to report</a:t>
            </a:r>
            <a:r>
              <a:rPr lang="en-US" baseline="0" dirty="0" smtClean="0"/>
              <a:t> on Quality.</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231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marL="39688">
              <a:spcBef>
                <a:spcPts val="413"/>
              </a:spcBef>
            </a:pPr>
            <a:r>
              <a:rPr lang="en-US" dirty="0">
                <a:solidFill>
                  <a:srgbClr val="000000"/>
                </a:solidFill>
                <a:latin typeface="Calibri" pitchFamily="-106" charset="0"/>
                <a:ea typeface="Calibri" pitchFamily="-106" charset="0"/>
                <a:cs typeface="Calibri" pitchFamily="-106" charset="0"/>
                <a:sym typeface="Calibri" pitchFamily="-106" charset="0"/>
              </a:rPr>
              <a:t>Once you see a green bar for your functional test suite, developer is confident about his </a:t>
            </a:r>
            <a:r>
              <a:rPr lang="en-US" dirty="0" err="1">
                <a:solidFill>
                  <a:srgbClr val="000000"/>
                </a:solidFill>
                <a:latin typeface="Calibri" pitchFamily="-106" charset="0"/>
                <a:ea typeface="Calibri" pitchFamily="-106" charset="0"/>
                <a:cs typeface="Calibri" pitchFamily="-106" charset="0"/>
                <a:sym typeface="Calibri" pitchFamily="-106" charset="0"/>
              </a:rPr>
              <a:t>checkin</a:t>
            </a:r>
            <a:endParaRPr lang="en-US" dirty="0">
              <a:solidFill>
                <a:srgbClr val="000000"/>
              </a:solidFill>
              <a:latin typeface="Calibri" pitchFamily="-106" charset="0"/>
              <a:ea typeface="Calibri" pitchFamily="-106" charset="0"/>
              <a:cs typeface="Calibri" pitchFamily="-106" charset="0"/>
              <a:sym typeface="Calibri" pitchFamily="-106" charset="0"/>
            </a:endParaRPr>
          </a:p>
          <a:p>
            <a:pPr marL="39688">
              <a:spcBef>
                <a:spcPts val="413"/>
              </a:spcBef>
            </a:pPr>
            <a:r>
              <a:rPr lang="en-US" dirty="0">
                <a:solidFill>
                  <a:srgbClr val="000000"/>
                </a:solidFill>
                <a:latin typeface="Calibri" pitchFamily="-106" charset="0"/>
                <a:ea typeface="Calibri" pitchFamily="-106" charset="0"/>
                <a:cs typeface="Calibri" pitchFamily="-106" charset="0"/>
                <a:sym typeface="Calibri" pitchFamily="-106" charset="0"/>
              </a:rPr>
              <a:t>Faster feedback is one of the pillars of agile - automation helps to achieve the same.</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234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Transparency is extended to how to report</a:t>
            </a:r>
            <a:r>
              <a:rPr lang="en-US" baseline="0" dirty="0" smtClean="0"/>
              <a:t> on Quality.</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235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stories into Minimum Marketable Features (MMF)</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236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p:cNvSpPr>
            <a:spLocks noGrp="1" noRot="1" noChangeAspect="1" noChangeArrowheads="1"/>
          </p:cNvSpPr>
          <p:nvPr>
            <p:ph type="sldImg"/>
          </p:nvPr>
        </p:nvSpPr>
        <p:spPr>
          <a:solidFill>
            <a:srgbClr val="FFFFFF"/>
          </a:solidFill>
          <a:ln/>
        </p:spPr>
      </p:sp>
      <p:sp>
        <p:nvSpPr>
          <p:cNvPr id="82946"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Reporting metrics that answer these questions</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Pairing metrics with answering these questions gives more context</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
          <p:cNvSpPr>
            <a:spLocks noGrp="1" noRot="1" noChangeAspect="1" noChangeArrowheads="1"/>
          </p:cNvSpPr>
          <p:nvPr>
            <p:ph type="sldImg"/>
          </p:nvPr>
        </p:nvSpPr>
        <p:spPr>
          <a:solidFill>
            <a:srgbClr val="FFFFFF"/>
          </a:solidFill>
          <a:ln/>
        </p:spPr>
      </p:sp>
      <p:sp>
        <p:nvSpPr>
          <p:cNvPr id="84994"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How busy is testing?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This allows the IM to understand if testers need help or if testers can help somewhere else</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Burn up.  Shows the total test to be completed and what remains.</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Stories w/out test cases may mean that the testers are behind in writing test cases or something else.</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Arrange yourselves around the room</a:t>
            </a:r>
          </a:p>
          <a:p>
            <a:r>
              <a:rPr lang="en-US" dirty="0" smtClean="0"/>
              <a:t>Experts on one side, those with no agile knowledge</a:t>
            </a:r>
            <a:r>
              <a:rPr lang="en-US" baseline="0" dirty="0" smtClean="0"/>
              <a:t> on the other</a:t>
            </a:r>
          </a:p>
          <a:p>
            <a:r>
              <a:rPr lang="en-US" baseline="0" dirty="0" smtClean="0"/>
              <a:t>Arrange yourselves in approximate order of your knowledge of agile</a:t>
            </a:r>
          </a:p>
          <a:p>
            <a:r>
              <a:rPr lang="en-US" baseline="0" dirty="0" smtClean="0"/>
              <a:t>We call this self-organizing</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69487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Ken </a:t>
            </a:r>
            <a:r>
              <a:rPr lang="en-US" dirty="0" err="1" smtClean="0"/>
              <a:t>Schwaber</a:t>
            </a:r>
            <a:r>
              <a:rPr lang="en-US" dirty="0" smtClean="0"/>
              <a:t> developed in the late 1990’s</a:t>
            </a:r>
          </a:p>
          <a:p>
            <a:r>
              <a:rPr lang="en-US" dirty="0" smtClean="0"/>
              <a:t>Approach to plan, monitor, and manage projects</a:t>
            </a:r>
          </a:p>
          <a:p>
            <a:r>
              <a:rPr lang="en-US" dirty="0" smtClean="0"/>
              <a:t>Widely used</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1"/>
          <p:cNvSpPr>
            <a:spLocks noGrp="1" noRot="1" noChangeAspect="1" noChangeArrowheads="1"/>
          </p:cNvSpPr>
          <p:nvPr>
            <p:ph type="sldImg"/>
          </p:nvPr>
        </p:nvSpPr>
        <p:spPr>
          <a:solidFill>
            <a:srgbClr val="FFFFFF"/>
          </a:solidFill>
          <a:ln/>
        </p:spPr>
      </p:sp>
      <p:sp>
        <p:nvSpPr>
          <p:cNvPr id="87042"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Severity of defects found.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How bad from a technical perspective.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Defect finder rating.</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Failed tests by functional area</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Priority of defects found.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What order defects should be fixed</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Biz, customer, product manager rating.</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1"/>
          <p:cNvSpPr>
            <a:spLocks noGrp="1" noRot="1" noChangeAspect="1" noChangeArrowheads="1"/>
          </p:cNvSpPr>
          <p:nvPr>
            <p:ph type="sldImg"/>
          </p:nvPr>
        </p:nvSpPr>
        <p:spPr>
          <a:solidFill>
            <a:srgbClr val="FFFFFF"/>
          </a:solidFill>
          <a:ln/>
        </p:spPr>
      </p:sp>
      <p:sp>
        <p:nvSpPr>
          <p:cNvPr id="89090"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Stories bouncing back to development means that something is not right with the acceptance criteria or the dev work.</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Stories without test cases is obvious risk that functionality is not being tested.  </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Rot="1" noChangeAspect="1" noChangeArrowheads="1"/>
          </p:cNvSpPr>
          <p:nvPr>
            <p:ph type="sldImg"/>
          </p:nvPr>
        </p:nvSpPr>
        <p:spPr>
          <a:solidFill>
            <a:srgbClr val="FFFFFF"/>
          </a:solidFill>
          <a:ln/>
        </p:spPr>
      </p:sp>
      <p:sp>
        <p:nvSpPr>
          <p:cNvPr id="91138"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Kind of a burn up for the total project.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By functional area, how many points are in testing now.  </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Rot="1" noChangeAspect="1" noChangeArrowheads="1"/>
          </p:cNvSpPr>
          <p:nvPr>
            <p:ph type="sldImg"/>
          </p:nvPr>
        </p:nvSpPr>
        <p:spPr>
          <a:solidFill>
            <a:srgbClr val="FFFFFF"/>
          </a:solidFill>
          <a:ln/>
        </p:spPr>
      </p:sp>
      <p:sp>
        <p:nvSpPr>
          <p:cNvPr id="93186"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Very subjective</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243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US" dirty="0" smtClean="0">
                <a:latin typeface="Arial" pitchFamily="34" charset="0"/>
              </a:rPr>
              <a:t>Elisabeth Hendrickson</a:t>
            </a:r>
          </a:p>
          <a:p>
            <a:pPr lvl="1">
              <a:buFont typeface="Arial" pitchFamily="34" charset="0"/>
              <a:buChar char="•"/>
            </a:pPr>
            <a:r>
              <a:rPr lang="en-US" dirty="0" smtClean="0">
                <a:latin typeface="Arial" pitchFamily="34" charset="0"/>
              </a:rPr>
              <a:t>Runs</a:t>
            </a:r>
            <a:r>
              <a:rPr lang="en-US" baseline="0" dirty="0" smtClean="0">
                <a:latin typeface="Arial" pitchFamily="34" charset="0"/>
              </a:rPr>
              <a:t> a company called Quality Tree Software</a:t>
            </a:r>
          </a:p>
          <a:p>
            <a:pPr lvl="1">
              <a:buFont typeface="Arial" pitchFamily="34" charset="0"/>
              <a:buChar char="•"/>
            </a:pPr>
            <a:r>
              <a:rPr lang="en-US" dirty="0" smtClean="0">
                <a:latin typeface="Arial" pitchFamily="34" charset="0"/>
              </a:rPr>
              <a:t>Started in 1997</a:t>
            </a:r>
          </a:p>
          <a:p>
            <a:pPr lvl="1">
              <a:buFont typeface="Arial" pitchFamily="34" charset="0"/>
              <a:buChar char="•"/>
            </a:pPr>
            <a:r>
              <a:rPr lang="en-US" dirty="0" smtClean="0">
                <a:latin typeface="Arial" pitchFamily="34" charset="0"/>
              </a:rPr>
              <a:t>In</a:t>
            </a:r>
            <a:r>
              <a:rPr lang="en-US" baseline="0" dirty="0" smtClean="0">
                <a:latin typeface="Arial" pitchFamily="34" charset="0"/>
              </a:rPr>
              <a:t> 2003 became active in the agile community</a:t>
            </a:r>
            <a:endParaRPr lang="en-US" dirty="0" smtClean="0">
              <a:latin typeface="Arial" pitchFamily="34" charset="0"/>
            </a:endParaRPr>
          </a:p>
          <a:p>
            <a:pPr>
              <a:buFont typeface="Arial" pitchFamily="34" charset="0"/>
              <a:buChar char="•"/>
            </a:pPr>
            <a:endParaRPr lang="en-US" dirty="0" smtClean="0">
              <a:latin typeface="Arial" pitchFamily="34" charset="0"/>
            </a:endParaRPr>
          </a:p>
          <a:p>
            <a:pPr>
              <a:buFont typeface="Arial" pitchFamily="34" charset="0"/>
              <a:buChar char="•"/>
            </a:pPr>
            <a:r>
              <a:rPr lang="en-US" dirty="0" smtClean="0">
                <a:latin typeface="Arial" pitchFamily="34" charset="0"/>
              </a:rPr>
              <a:t>How well would your </a:t>
            </a:r>
            <a:r>
              <a:rPr lang="en-US" dirty="0" err="1" smtClean="0">
                <a:latin typeface="Arial" pitchFamily="34" charset="0"/>
              </a:rPr>
              <a:t>organisation</a:t>
            </a:r>
            <a:r>
              <a:rPr lang="en-US" dirty="0" smtClean="0">
                <a:latin typeface="Arial" pitchFamily="34" charset="0"/>
              </a:rPr>
              <a:t> react to the “not all defects need to be logged” suggestion?  Is this way of</a:t>
            </a:r>
            <a:r>
              <a:rPr lang="en-US" baseline="0" dirty="0" smtClean="0">
                <a:latin typeface="Arial" pitchFamily="34" charset="0"/>
              </a:rPr>
              <a:t> working in line with the cultural values of your employer.  </a:t>
            </a:r>
          </a:p>
          <a:p>
            <a:pPr>
              <a:buFont typeface="Arial" pitchFamily="34" charset="0"/>
              <a:buChar char="•"/>
            </a:pPr>
            <a:r>
              <a:rPr lang="en-US" baseline="0" dirty="0" smtClean="0">
                <a:latin typeface="Arial" pitchFamily="34" charset="0"/>
              </a:rPr>
              <a:t>How would your manager react?  </a:t>
            </a:r>
          </a:p>
          <a:p>
            <a:pPr>
              <a:buFont typeface="Arial" pitchFamily="34" charset="0"/>
              <a:buChar char="•"/>
            </a:pPr>
            <a:r>
              <a:rPr lang="en-US" baseline="0" dirty="0" smtClean="0">
                <a:latin typeface="Arial" pitchFamily="34" charset="0"/>
              </a:rPr>
              <a:t>Are you currently being measured, either explicitly or implicitly, on the number of defects you find?</a:t>
            </a:r>
          </a:p>
          <a:p>
            <a:pPr>
              <a:buFont typeface="Arial" pitchFamily="34" charset="0"/>
              <a:buChar char="•"/>
            </a:pPr>
            <a:r>
              <a:rPr lang="en-US" baseline="0" dirty="0" smtClean="0">
                <a:latin typeface="Arial" pitchFamily="34" charset="0"/>
              </a:rPr>
              <a:t>Finally, what would the developers think?</a:t>
            </a:r>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244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extLst>
      <p:ext uri="{BB962C8B-B14F-4D97-AF65-F5344CB8AC3E}">
        <p14:creationId xmlns:p14="http://schemas.microsoft.com/office/powerpoint/2010/main" val="217738399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Minimize the cost of managing defects</a:t>
            </a:r>
          </a:p>
          <a:p>
            <a:pPr>
              <a:buFont typeface="Arial" pitchFamily="34" charset="0"/>
              <a:buChar char="•"/>
            </a:pPr>
            <a:r>
              <a:rPr lang="en-US" dirty="0" smtClean="0"/>
              <a:t>Zero</a:t>
            </a:r>
            <a:r>
              <a:rPr lang="en-US" baseline="0" dirty="0" smtClean="0"/>
              <a:t> tolerance approach to defects – fix then (during BA review).</a:t>
            </a:r>
          </a:p>
          <a:p>
            <a:pPr>
              <a:buFont typeface="Arial" pitchFamily="34" charset="0"/>
              <a:buChar char="•"/>
            </a:pPr>
            <a:r>
              <a:rPr lang="en-US" baseline="0" dirty="0" smtClean="0"/>
              <a:t>Customer may make the defect a lower priority, but tech should consider severity when agreeing to let the defect go.</a:t>
            </a:r>
          </a:p>
          <a:p>
            <a:pPr>
              <a:buFont typeface="Arial" pitchFamily="34" charset="0"/>
              <a:buNone/>
            </a:pPr>
            <a:r>
              <a:rPr lang="en-US" dirty="0" smtClean="0"/>
              <a:t>[CLICK]</a:t>
            </a:r>
          </a:p>
          <a:p>
            <a:pPr>
              <a:buFont typeface="Arial" pitchFamily="34" charset="0"/>
              <a:buChar char="•"/>
            </a:pPr>
            <a:r>
              <a:rPr lang="en-US" dirty="0" smtClean="0"/>
              <a:t>Report a defect when its found after the story was considered ‘done’.</a:t>
            </a:r>
          </a:p>
          <a:p>
            <a:pPr>
              <a:buFont typeface="Arial" pitchFamily="34" charset="0"/>
              <a:buNone/>
            </a:pPr>
            <a:r>
              <a:rPr lang="en-US" baseline="0" dirty="0" smtClean="0"/>
              <a:t>[CLICK]</a:t>
            </a:r>
          </a:p>
          <a:p>
            <a:pPr>
              <a:buFont typeface="Arial" pitchFamily="34" charset="0"/>
              <a:buNone/>
            </a:pPr>
            <a:r>
              <a:rPr lang="en-US" baseline="0" dirty="0" smtClean="0"/>
              <a:t>Question about associating defects with stories.</a:t>
            </a:r>
          </a:p>
          <a:p>
            <a:pPr>
              <a:buFont typeface="Arial" pitchFamily="34" charset="0"/>
              <a:buNone/>
            </a:pPr>
            <a:r>
              <a:rPr lang="en-US" baseline="0" dirty="0" smtClean="0"/>
              <a:t>Only if needed.  Yes, when possible.  Gives people context.</a:t>
            </a:r>
            <a:endParaRPr lang="en-US" dirty="0" smtClean="0"/>
          </a:p>
          <a:p>
            <a:endParaRPr lang="en-US" dirty="0" smtClean="0"/>
          </a:p>
          <a:p>
            <a:r>
              <a:rPr lang="en-US" dirty="0" smtClean="0"/>
              <a:t>-----------------------------------------------------------------------------------------------------------------------------------------</a:t>
            </a:r>
          </a:p>
          <a:p>
            <a:r>
              <a:rPr lang="en-US" dirty="0" smtClean="0"/>
              <a:t>For many Agile teams, the point at</a:t>
            </a:r>
            <a:r>
              <a:rPr lang="en-US" baseline="0" dirty="0" smtClean="0"/>
              <a:t> which a defect needs to be created and managed as such is when it has been found after initial testing and the story is considered to be “Done”.  Ideally, this also coincides with the end of the iteration.  The main thinking behind this approach is to take a (close to) zero tolerance approach to defects (i.e., fix then as found, before the story is completed) and to minimise the cost of managing an official defect.</a:t>
            </a:r>
          </a:p>
          <a:p>
            <a:endParaRPr lang="en-US" baseline="0" dirty="0" smtClean="0"/>
          </a:p>
          <a:p>
            <a:r>
              <a:rPr lang="en-US" baseline="0" dirty="0" smtClean="0"/>
              <a:t>At the customers’ discretion, defects may be allowed out of the iteration but the team should push back on this if the existence of these defects is causing other problems (i.e., consequential defects or confusion).</a:t>
            </a:r>
            <a:endParaRPr lang="en-US" dirty="0"/>
          </a:p>
        </p:txBody>
      </p:sp>
      <p:sp>
        <p:nvSpPr>
          <p:cNvPr id="4" name="Slide Number Placeholder 3"/>
          <p:cNvSpPr>
            <a:spLocks noGrp="1"/>
          </p:cNvSpPr>
          <p:nvPr>
            <p:ph type="sldNum" sz="quarter" idx="10"/>
          </p:nvPr>
        </p:nvSpPr>
        <p:spPr/>
        <p:txBody>
          <a:bodyPr/>
          <a:lstStyle/>
          <a:p>
            <a:pPr>
              <a:defRPr/>
            </a:pPr>
            <a:fld id="{2EF1E460-7221-465E-9BBF-78D43A84FB75}" type="slidenum">
              <a:rPr lang="en-US" smtClean="0"/>
              <a:pPr>
                <a:defRPr/>
              </a:pPr>
              <a:t>245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Read</a:t>
            </a:r>
            <a:r>
              <a:rPr lang="en-US" baseline="0" dirty="0" smtClean="0"/>
              <a:t> through the bullets.</a:t>
            </a:r>
          </a:p>
          <a:p>
            <a:r>
              <a:rPr lang="en-US" baseline="0" dirty="0" smtClean="0"/>
              <a:t>[CLICK]</a:t>
            </a:r>
          </a:p>
          <a:p>
            <a:r>
              <a:rPr lang="en-US" baseline="0" dirty="0" smtClean="0"/>
              <a:t>Defects are typically not estimated.  Options:  a developer or set of </a:t>
            </a:r>
            <a:r>
              <a:rPr lang="en-US" baseline="0" dirty="0" err="1" smtClean="0"/>
              <a:t>devs</a:t>
            </a:r>
            <a:r>
              <a:rPr lang="en-US" baseline="0" dirty="0" smtClean="0"/>
              <a:t> are assigned to defects during an iteration.</a:t>
            </a:r>
          </a:p>
          <a:p>
            <a:r>
              <a:rPr lang="en-US" baseline="0" dirty="0" smtClean="0"/>
              <a:t>[CLICK]</a:t>
            </a:r>
          </a:p>
          <a:p>
            <a:r>
              <a:rPr lang="en-US" baseline="0" dirty="0" smtClean="0"/>
              <a:t>Yes, defects should be associated with a story when possible.  It gives context.</a:t>
            </a:r>
            <a:endParaRPr lang="en-US" dirty="0" smtClean="0"/>
          </a:p>
          <a:p>
            <a:endParaRPr lang="en-US" dirty="0" smtClean="0"/>
          </a:p>
          <a:p>
            <a:endParaRPr lang="en-US" dirty="0" smtClean="0"/>
          </a:p>
          <a:p>
            <a:r>
              <a:rPr lang="en-US" dirty="0" smtClean="0"/>
              <a:t>A defect can</a:t>
            </a:r>
            <a:r>
              <a:rPr lang="en-US" baseline="0" dirty="0" smtClean="0"/>
              <a:t> be considered to just be a requirement that has yet to be implemented… and we already have an established Agile process for working with such requirements; stories and the story wall.</a:t>
            </a:r>
            <a:endParaRPr lang="en-US" dirty="0"/>
          </a:p>
        </p:txBody>
      </p:sp>
      <p:sp>
        <p:nvSpPr>
          <p:cNvPr id="4" name="Slide Number Placeholder 3"/>
          <p:cNvSpPr>
            <a:spLocks noGrp="1"/>
          </p:cNvSpPr>
          <p:nvPr>
            <p:ph type="sldNum" sz="quarter" idx="10"/>
          </p:nvPr>
        </p:nvSpPr>
        <p:spPr/>
        <p:txBody>
          <a:bodyPr/>
          <a:lstStyle/>
          <a:p>
            <a:pPr>
              <a:defRPr/>
            </a:pPr>
            <a:fld id="{2EF1E460-7221-465E-9BBF-78D43A84FB75}" type="slidenum">
              <a:rPr lang="en-US" smtClean="0"/>
              <a:pPr>
                <a:defRPr/>
              </a:pPr>
              <a:t>246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035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Experienced testers will have witnessed many or all of these smells (issues) at some point in their career, but this is by no means a definitive list of all the common testing problems that </a:t>
            </a:r>
            <a:r>
              <a:rPr lang="en-US" sz="900" i="1" dirty="0">
                <a:solidFill>
                  <a:srgbClr val="000000"/>
                </a:solidFill>
                <a:latin typeface="Arial" pitchFamily="-112" charset="0"/>
                <a:ea typeface="Arial" pitchFamily="-112" charset="0"/>
                <a:cs typeface="Arial" pitchFamily="-112" charset="0"/>
                <a:sym typeface="Arial" pitchFamily="-112" charset="0"/>
              </a:rPr>
              <a:t>could</a:t>
            </a:r>
            <a:r>
              <a:rPr lang="en-US" sz="900" dirty="0">
                <a:solidFill>
                  <a:srgbClr val="000000"/>
                </a:solidFill>
                <a:latin typeface="Arial" pitchFamily="-112" charset="0"/>
                <a:ea typeface="Arial" pitchFamily="-112" charset="0"/>
                <a:cs typeface="Arial" pitchFamily="-112" charset="0"/>
                <a:sym typeface="Arial" pitchFamily="-112" charset="0"/>
              </a:rPr>
              <a:t> happen.  Indeed, many of these smells are symptomatic of issues deeper in the team that are manifesting itself in the testing space.</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Effective Agile testing will often raise issues that have been previously hidden within dysfunctional teams or poorly managed projects.</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663"/>
              </a:spcBef>
              <a:buClr>
                <a:srgbClr val="7575D1"/>
              </a:buClr>
              <a:buSzPct val="150000"/>
              <a:buFont typeface="Arial" pitchFamily="-112" charset="0"/>
              <a:buChar char="•"/>
            </a:pPr>
            <a:r>
              <a:rPr lang="en-US" sz="2000" dirty="0">
                <a:solidFill>
                  <a:srgbClr val="292929"/>
                </a:solidFill>
                <a:latin typeface="Arial" pitchFamily="-112" charset="0"/>
                <a:ea typeface="Arial" pitchFamily="-112" charset="0"/>
                <a:cs typeface="Arial" pitchFamily="-112" charset="0"/>
                <a:sym typeface="Arial" pitchFamily="-112" charset="0"/>
              </a:rPr>
              <a:t>Long debates over whether a defect is a real defect or just a valid interpretation of the requirements</a:t>
            </a:r>
          </a:p>
          <a:p>
            <a:pPr>
              <a:spcBef>
                <a:spcPts val="663"/>
              </a:spcBef>
              <a:buClr>
                <a:srgbClr val="7575D1"/>
              </a:buClr>
              <a:buSzPct val="150000"/>
              <a:buFont typeface="Arial" pitchFamily="-112" charset="0"/>
              <a:buChar char="•"/>
            </a:pPr>
            <a:r>
              <a:rPr lang="en-US" sz="2000" dirty="0">
                <a:solidFill>
                  <a:srgbClr val="292929"/>
                </a:solidFill>
                <a:latin typeface="Arial" pitchFamily="-112" charset="0"/>
                <a:ea typeface="Arial" pitchFamily="-112" charset="0"/>
                <a:cs typeface="Arial" pitchFamily="-112" charset="0"/>
                <a:sym typeface="Arial" pitchFamily="-112" charset="0"/>
              </a:rPr>
              <a:t>Stories continually bouncing back and forth between Dev Complete and In Testing columns on the </a:t>
            </a:r>
            <a:r>
              <a:rPr lang="en-US" sz="2000" dirty="0" err="1">
                <a:solidFill>
                  <a:srgbClr val="292929"/>
                </a:solidFill>
                <a:latin typeface="Arial" pitchFamily="-112" charset="0"/>
                <a:ea typeface="Arial" pitchFamily="-112" charset="0"/>
                <a:cs typeface="Arial" pitchFamily="-112" charset="0"/>
                <a:sym typeface="Arial" pitchFamily="-112" charset="0"/>
              </a:rPr>
              <a:t>storywall</a:t>
            </a:r>
            <a:endParaRPr lang="en-US" sz="2000" dirty="0">
              <a:solidFill>
                <a:srgbClr val="292929"/>
              </a:solidFill>
              <a:latin typeface="Arial" pitchFamily="-112" charset="0"/>
              <a:ea typeface="Arial" pitchFamily="-112" charset="0"/>
              <a:cs typeface="Arial" pitchFamily="-112" charset="0"/>
              <a:sym typeface="Arial" pitchFamily="-112" charset="0"/>
            </a:endParaRPr>
          </a:p>
          <a:p>
            <a:pPr>
              <a:spcBef>
                <a:spcPts val="663"/>
              </a:spcBef>
              <a:buClr>
                <a:srgbClr val="7575D1"/>
              </a:buClr>
              <a:buSzPct val="150000"/>
              <a:buFont typeface="Arial" pitchFamily="-112" charset="0"/>
              <a:buChar char="•"/>
            </a:pPr>
            <a:r>
              <a:rPr lang="en-US" sz="2000" dirty="0">
                <a:solidFill>
                  <a:srgbClr val="292929"/>
                </a:solidFill>
                <a:latin typeface="Arial" pitchFamily="-112" charset="0"/>
                <a:ea typeface="Arial" pitchFamily="-112" charset="0"/>
                <a:cs typeface="Arial" pitchFamily="-112" charset="0"/>
                <a:sym typeface="Arial" pitchFamily="-112" charset="0"/>
              </a:rPr>
              <a:t>Continuous failing of (long running) automation suite, leading to increase in regression defects</a:t>
            </a:r>
          </a:p>
          <a:p>
            <a:pPr>
              <a:spcBef>
                <a:spcPts val="663"/>
              </a:spcBef>
              <a:buClr>
                <a:srgbClr val="7575D1"/>
              </a:buClr>
              <a:buSzPct val="150000"/>
              <a:buFont typeface="Arial" pitchFamily="-112" charset="0"/>
              <a:buChar char="•"/>
            </a:pPr>
            <a:r>
              <a:rPr lang="en-US" sz="2000" dirty="0">
                <a:solidFill>
                  <a:srgbClr val="292929"/>
                </a:solidFill>
                <a:latin typeface="Arial" pitchFamily="-112" charset="0"/>
                <a:ea typeface="Arial" pitchFamily="-112" charset="0"/>
                <a:cs typeface="Arial" pitchFamily="-112" charset="0"/>
                <a:sym typeface="Arial" pitchFamily="-112" charset="0"/>
              </a:rPr>
              <a:t>Accepting stories and raising </a:t>
            </a:r>
            <a:r>
              <a:rPr lang="en-US" sz="2000" dirty="0" smtClean="0">
                <a:solidFill>
                  <a:srgbClr val="292929"/>
                </a:solidFill>
                <a:latin typeface="Arial" pitchFamily="-112" charset="0"/>
                <a:ea typeface="Arial" pitchFamily="-112" charset="0"/>
                <a:cs typeface="Arial" pitchFamily="-112" charset="0"/>
                <a:sym typeface="Arial" pitchFamily="-112" charset="0"/>
              </a:rPr>
              <a:t>defects</a:t>
            </a:r>
          </a:p>
          <a:p>
            <a:pPr>
              <a:spcBef>
                <a:spcPts val="663"/>
              </a:spcBef>
              <a:buClr>
                <a:srgbClr val="7575D1"/>
              </a:buClr>
              <a:buSzPct val="150000"/>
              <a:buFont typeface="Arial" pitchFamily="-112" charset="0"/>
              <a:buChar char="•"/>
            </a:pPr>
            <a:r>
              <a:rPr lang="en-US" sz="2000" dirty="0" smtClean="0">
                <a:solidFill>
                  <a:srgbClr val="292929"/>
                </a:solidFill>
                <a:latin typeface="Arial" pitchFamily="-112" charset="0"/>
                <a:ea typeface="Arial" pitchFamily="-112" charset="0"/>
                <a:cs typeface="Arial" pitchFamily="-112" charset="0"/>
                <a:sym typeface="Arial" pitchFamily="-112" charset="0"/>
              </a:rPr>
              <a:t>Repeating same business</a:t>
            </a:r>
            <a:r>
              <a:rPr lang="en-US" sz="2000" baseline="0" dirty="0" smtClean="0">
                <a:solidFill>
                  <a:srgbClr val="292929"/>
                </a:solidFill>
                <a:latin typeface="Arial" pitchFamily="-112" charset="0"/>
                <a:ea typeface="Arial" pitchFamily="-112" charset="0"/>
                <a:cs typeface="Arial" pitchFamily="-112" charset="0"/>
                <a:sym typeface="Arial" pitchFamily="-112" charset="0"/>
              </a:rPr>
              <a:t> logic in the tests. Possible indicator that tests have not been refactored, team not doing TDD and/or that business logic is being tested in the wrong place (or multiple places). E.g., integration test that validates whether calculation works, and a GUI test does the </a:t>
            </a:r>
            <a:r>
              <a:rPr lang="en-US" sz="2000" baseline="0" smtClean="0">
                <a:solidFill>
                  <a:srgbClr val="292929"/>
                </a:solidFill>
                <a:latin typeface="Arial" pitchFamily="-112" charset="0"/>
                <a:ea typeface="Arial" pitchFamily="-112" charset="0"/>
                <a:cs typeface="Arial" pitchFamily="-112" charset="0"/>
                <a:sym typeface="Arial" pitchFamily="-112" charset="0"/>
              </a:rPr>
              <a:t>same thing.</a:t>
            </a:r>
            <a:endParaRPr lang="en-US" sz="2000" dirty="0" smtClean="0">
              <a:solidFill>
                <a:srgbClr val="292929"/>
              </a:solidFill>
              <a:latin typeface="Arial" pitchFamily="-112" charset="0"/>
              <a:ea typeface="Arial" pitchFamily="-112" charset="0"/>
              <a:cs typeface="Arial" pitchFamily="-112" charset="0"/>
              <a:sym typeface="Arial" pitchFamily="-112" charset="0"/>
            </a:endParaRPr>
          </a:p>
          <a:p>
            <a:pPr>
              <a:spcBef>
                <a:spcPts val="663"/>
              </a:spcBef>
              <a:buClr>
                <a:srgbClr val="7575D1"/>
              </a:buClr>
              <a:buSzPct val="150000"/>
              <a:buFont typeface="Arial" pitchFamily="-112" charset="0"/>
              <a:buChar char="•"/>
            </a:pPr>
            <a:r>
              <a:rPr lang="en-US" sz="2000" dirty="0">
                <a:solidFill>
                  <a:srgbClr val="292929"/>
                </a:solidFill>
                <a:latin typeface="Arial" pitchFamily="-112" charset="0"/>
                <a:ea typeface="Arial" pitchFamily="-112" charset="0"/>
                <a:cs typeface="Arial" pitchFamily="-112" charset="0"/>
                <a:sym typeface="Arial" pitchFamily="-112" charset="0"/>
              </a:rPr>
              <a:t>Only a single test case created for each acceptance </a:t>
            </a:r>
            <a:r>
              <a:rPr lang="en-US" sz="2000" dirty="0" smtClean="0">
                <a:solidFill>
                  <a:srgbClr val="292929"/>
                </a:solidFill>
                <a:latin typeface="Arial" pitchFamily="-112" charset="0"/>
                <a:ea typeface="Arial" pitchFamily="-112" charset="0"/>
                <a:cs typeface="Arial" pitchFamily="-112" charset="0"/>
                <a:sym typeface="Arial" pitchFamily="-112" charset="0"/>
              </a:rPr>
              <a:t>criterion</a:t>
            </a:r>
          </a:p>
          <a:p>
            <a:pPr>
              <a:spcBef>
                <a:spcPts val="663"/>
              </a:spcBef>
              <a:buClr>
                <a:srgbClr val="7575D1"/>
              </a:buClr>
              <a:buSzPct val="150000"/>
              <a:buFont typeface="Arial" pitchFamily="-112" charset="0"/>
              <a:buNone/>
            </a:pPr>
            <a:endParaRPr lang="en-US" sz="2000" dirty="0">
              <a:solidFill>
                <a:srgbClr val="292929"/>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Quality</a:t>
            </a:r>
            <a:endParaRPr 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248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Quality</a:t>
            </a:r>
            <a:endParaRPr lang="en-US"/>
          </a:p>
        </p:txBody>
      </p:sp>
    </p:spTree>
    <p:extLst>
      <p:ext uri="{BB962C8B-B14F-4D97-AF65-F5344CB8AC3E}">
        <p14:creationId xmlns:p14="http://schemas.microsoft.com/office/powerpoint/2010/main" val="3780651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Kent Beck, also developed in late 1990’s</a:t>
            </a:r>
          </a:p>
          <a:p>
            <a:r>
              <a:rPr lang="en-US" dirty="0" smtClean="0"/>
              <a:t>Primarily developer focused, although</a:t>
            </a:r>
            <a:r>
              <a:rPr lang="en-US" baseline="0" dirty="0" smtClean="0"/>
              <a:t> it shares many of the same beliefs as scrum for team dynamics and planning</a:t>
            </a:r>
          </a:p>
          <a:p>
            <a:r>
              <a:rPr lang="en-US" baseline="0" dirty="0" smtClean="0"/>
              <a:t>Also widely used</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Alistair Cockburn</a:t>
            </a:r>
          </a:p>
          <a:p>
            <a:r>
              <a:rPr lang="en-US" dirty="0" smtClean="0"/>
              <a:t>For n</a:t>
            </a:r>
            <a:r>
              <a:rPr lang="en-US" baseline="0" dirty="0" smtClean="0"/>
              <a:t>on-critical, small-team, focused and dedicated development</a:t>
            </a:r>
          </a:p>
          <a:p>
            <a:r>
              <a:rPr lang="en-US" dirty="0" smtClean="0"/>
              <a:t>Focuses on team dynamics, individual “belonging”, experimentation, allows failure</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Mary </a:t>
            </a:r>
            <a:r>
              <a:rPr lang="en-US" dirty="0" err="1" smtClean="0"/>
              <a:t>Poppendiek</a:t>
            </a:r>
            <a:r>
              <a:rPr lang="en-US" dirty="0" smtClean="0"/>
              <a:t> (“pop – en – dike”)</a:t>
            </a:r>
          </a:p>
          <a:p>
            <a:r>
              <a:rPr lang="en-US" dirty="0" smtClean="0"/>
              <a:t>Grew out of manufacturing, primarily the Toyota Production System</a:t>
            </a:r>
          </a:p>
          <a:p>
            <a:r>
              <a:rPr lang="en-US" dirty="0" smtClean="0"/>
              <a:t>Focuses on eliminating waste throughout</a:t>
            </a:r>
            <a:r>
              <a:rPr lang="en-US" baseline="0" dirty="0" smtClean="0"/>
              <a:t> the entire process, while building-in quality</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Check-in time. Ask if anybody wrote-down any of these methods in the card they created</a:t>
            </a:r>
            <a:r>
              <a:rPr lang="en-US" baseline="0" dirty="0" smtClean="0"/>
              <a:t> in their pairs at the start of the workshop. </a:t>
            </a:r>
          </a:p>
          <a:p>
            <a:r>
              <a:rPr lang="en-US" baseline="0" dirty="0" smtClean="0"/>
              <a:t>You can give a prize to anybody who did if you like.</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extLst>
      <p:ext uri="{BB962C8B-B14F-4D97-AF65-F5344CB8AC3E}">
        <p14:creationId xmlns:p14="http://schemas.microsoft.com/office/powerpoint/2010/main" val="2094681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combine the best elements of all agile approaches, so when we talk about “agile” it can mean a range of things. </a:t>
            </a:r>
          </a:p>
          <a:p>
            <a:r>
              <a:rPr lang="en-US" dirty="0" smtClean="0"/>
              <a:t>But the focus is always</a:t>
            </a:r>
            <a:r>
              <a:rPr lang="en-US" baseline="0" dirty="0" smtClean="0"/>
              <a:t> the same – delivering business value effectively and quickly</a:t>
            </a:r>
          </a:p>
          <a:p>
            <a:r>
              <a:rPr lang="en-US" baseline="0" dirty="0" smtClean="0"/>
              <a:t>Don’t be fooled into thinking that if you do all the things on the right that you are agile – if you are not delivering business value, you have lost the plot.</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Bear in mind the culture</a:t>
            </a:r>
            <a:r>
              <a:rPr lang="en-US" baseline="0" dirty="0" smtClean="0"/>
              <a:t> exercise earlier. How they decide to adopt agile is going to be guided by their culture, so pick appropriate adoption and communication techniques.</a:t>
            </a:r>
          </a:p>
          <a:p>
            <a:endParaRPr lang="en-US" baseline="0" dirty="0" smtClean="0"/>
          </a:p>
          <a:p>
            <a:r>
              <a:rPr lang="en-US" dirty="0" smtClean="0"/>
              <a:t>Bearing this in mind, we will look at techniques from several different approaches, introducing</a:t>
            </a:r>
            <a:r>
              <a:rPr lang="en-US" baseline="0" dirty="0" smtClean="0"/>
              <a:t> you to the most pragmatic elements for your agile adoption. Remember, we need to be pragmatic, practical, and discover what works best</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extLst>
      <p:ext uri="{BB962C8B-B14F-4D97-AF65-F5344CB8AC3E}">
        <p14:creationId xmlns:p14="http://schemas.microsoft.com/office/powerpoint/2010/main" val="2822428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lots of books on the subject of agile development, and you may want to reads some</a:t>
            </a:r>
            <a:r>
              <a:rPr lang="en-US" baseline="0" dirty="0" smtClean="0"/>
              <a:t> of them for yourself.</a:t>
            </a:r>
            <a:endParaRPr lang="en-US" dirty="0" smtClean="0"/>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Arial" pitchFamily="34" charset="0"/>
              <a:buChar char="•"/>
            </a:pPr>
            <a:r>
              <a:rPr lang="en-US" dirty="0" smtClean="0">
                <a:latin typeface="Arial" pitchFamily="-107" charset="0"/>
              </a:rPr>
              <a:t>What do</a:t>
            </a:r>
            <a:r>
              <a:rPr lang="en-US" baseline="0" dirty="0" smtClean="0">
                <a:latin typeface="Arial" pitchFamily="-107" charset="0"/>
              </a:rPr>
              <a:t> these ideas mean to us?</a:t>
            </a:r>
          </a:p>
          <a:p>
            <a:pPr eaLnBrk="1" hangingPunct="1">
              <a:buFont typeface="Arial" pitchFamily="34" charset="0"/>
              <a:buChar char="•"/>
            </a:pPr>
            <a:r>
              <a:rPr lang="en-US" baseline="0" dirty="0" smtClean="0">
                <a:latin typeface="Arial" pitchFamily="-107" charset="0"/>
              </a:rPr>
              <a:t>Something </a:t>
            </a:r>
            <a:r>
              <a:rPr lang="en-US" b="1" baseline="0" dirty="0" smtClean="0">
                <a:latin typeface="Arial" pitchFamily="-107" charset="0"/>
              </a:rPr>
              <a:t>over</a:t>
            </a:r>
            <a:r>
              <a:rPr lang="en-US" b="0" baseline="0" dirty="0" smtClean="0">
                <a:latin typeface="Arial" pitchFamily="-107" charset="0"/>
              </a:rPr>
              <a:t> something else</a:t>
            </a:r>
          </a:p>
          <a:p>
            <a:pPr eaLnBrk="1" hangingPunct="1">
              <a:buFont typeface="Arial" pitchFamily="34" charset="0"/>
              <a:buChar char="•"/>
            </a:pPr>
            <a:r>
              <a:rPr lang="en-US" b="1" baseline="0" dirty="0" smtClean="0">
                <a:latin typeface="Arial" pitchFamily="-107" charset="0"/>
              </a:rPr>
              <a:t>Not </a:t>
            </a:r>
            <a:r>
              <a:rPr lang="en-US" b="0" baseline="0" dirty="0" smtClean="0">
                <a:latin typeface="Arial" pitchFamily="-107" charset="0"/>
              </a:rPr>
              <a:t>instead of</a:t>
            </a:r>
          </a:p>
          <a:p>
            <a:pPr eaLnBrk="1" hangingPunct="1">
              <a:buFont typeface="Arial" pitchFamily="34" charset="0"/>
              <a:buChar char="•"/>
            </a:pPr>
            <a:r>
              <a:rPr lang="en-US" b="0" baseline="0" dirty="0" smtClean="0">
                <a:latin typeface="Arial" pitchFamily="-107" charset="0"/>
              </a:rPr>
              <a:t>Both sides have value</a:t>
            </a:r>
          </a:p>
          <a:p>
            <a:pPr eaLnBrk="1" hangingPunct="1">
              <a:buFont typeface="Arial" pitchFamily="34" charset="0"/>
              <a:buChar char="•"/>
            </a:pPr>
            <a:r>
              <a:rPr lang="en-US" b="0" baseline="0" dirty="0" smtClean="0">
                <a:latin typeface="Arial" pitchFamily="-107" charset="0"/>
              </a:rPr>
              <a:t>Items on the right have value  BUT</a:t>
            </a:r>
          </a:p>
          <a:p>
            <a:pPr eaLnBrk="1" hangingPunct="1">
              <a:buFont typeface="Arial" pitchFamily="34" charset="0"/>
              <a:buChar char="•"/>
            </a:pPr>
            <a:r>
              <a:rPr lang="en-US" b="0" baseline="0" dirty="0" smtClean="0">
                <a:latin typeface="Arial" pitchFamily="-107" charset="0"/>
              </a:rPr>
              <a:t>We value the left items more</a:t>
            </a:r>
            <a:endParaRPr lang="en-US" b="1" dirty="0" smtClean="0">
              <a:latin typeface="Arial" pitchFamily="-107" charset="0"/>
            </a:endParaRPr>
          </a:p>
          <a:p>
            <a:pPr eaLnBrk="1" hangingPunct="1"/>
            <a:endParaRPr lang="en-US" dirty="0" smtClean="0">
              <a:latin typeface="Arial" pitchFamily="-107" charset="0"/>
            </a:endParaRPr>
          </a:p>
          <a:p>
            <a:pPr eaLnBrk="1" hangingPunct="1"/>
            <a:endParaRPr lang="en-US" dirty="0" smtClean="0">
              <a:latin typeface="Arial" pitchFamily="-107" charset="0"/>
            </a:endParaRPr>
          </a:p>
          <a:p>
            <a:pPr eaLnBrk="1" hangingPunct="1"/>
            <a:r>
              <a:rPr lang="en-US" dirty="0" smtClean="0">
                <a:latin typeface="Arial" pitchFamily="-107" charset="0"/>
              </a:rPr>
              <a:t>-------------------------------------------------------------------------------</a:t>
            </a:r>
          </a:p>
          <a:p>
            <a:pPr eaLnBrk="1" hangingPunct="1"/>
            <a:r>
              <a:rPr lang="en-US" dirty="0" smtClean="0">
                <a:latin typeface="Arial" pitchFamily="-107" charset="0"/>
              </a:rPr>
              <a:t>Let’s talk for a few minutes about the four key ideas these folks wrote into the Agile Manifesto, and what they mean to us.</a:t>
            </a:r>
          </a:p>
          <a:p>
            <a:pPr eaLnBrk="1" hangingPunct="1"/>
            <a:endParaRPr lang="en-US" dirty="0" smtClean="0">
              <a:latin typeface="Arial" pitchFamily="-107" charset="0"/>
            </a:endParaRPr>
          </a:p>
          <a:p>
            <a:pPr eaLnBrk="1" hangingPunct="1"/>
            <a:r>
              <a:rPr lang="en-US" dirty="0" smtClean="0">
                <a:latin typeface="Arial" pitchFamily="-107" charset="0"/>
              </a:rPr>
              <a:t>First, we’ll consider the wording.  Note that every one of these is phrased as something over something else. That’s not instead of or is better than. No, it’s over. That means that both sides of the statement have value, and that the folks who authored the Manifesto were expressing a preference for one over the other.</a:t>
            </a:r>
          </a:p>
          <a:p>
            <a:pPr eaLnBrk="1" hangingPunct="1"/>
            <a:endParaRPr lang="en-US" dirty="0" smtClean="0">
              <a:latin typeface="Arial" pitchFamily="-107" charset="0"/>
            </a:endParaRPr>
          </a:p>
          <a:p>
            <a:pPr eaLnBrk="1" hangingPunct="1"/>
            <a:r>
              <a:rPr lang="en-US" dirty="0" smtClean="0">
                <a:latin typeface="Arial" pitchFamily="-107" charset="0"/>
              </a:rPr>
              <a:t>In fact, what you don’t see on this illustration is the sentence that comes after the four points in the manifesto: “That is, while there is value in the items on the right, we value the items on the left more. “</a:t>
            </a:r>
          </a:p>
          <a:p>
            <a:pPr eaLnBrk="1" hangingPunct="1"/>
            <a:endParaRPr lang="en-US" dirty="0" smtClean="0">
              <a:latin typeface="Arial" pitchFamily="-107" charset="0"/>
            </a:endParaRPr>
          </a:p>
          <a:p>
            <a:pPr eaLnBrk="1" hangingPunct="1"/>
            <a:r>
              <a:rPr lang="en-US" dirty="0" smtClean="0">
                <a:latin typeface="Arial" pitchFamily="-107" charset="0"/>
              </a:rPr>
              <a:t>Now let’s look at them one by one…</a:t>
            </a:r>
          </a:p>
        </p:txBody>
      </p:sp>
      <p:sp>
        <p:nvSpPr>
          <p:cNvPr id="4" name="Slide Number Placeholder 3"/>
          <p:cNvSpPr>
            <a:spLocks noGrp="1"/>
          </p:cNvSpPr>
          <p:nvPr>
            <p:ph type="sldNum" sz="quarter" idx="10"/>
          </p:nvPr>
        </p:nvSpPr>
        <p:spPr/>
        <p:txBody>
          <a:bodyPr/>
          <a:lstStyle/>
          <a:p>
            <a:fld id="{FE07EA33-3176-1746-8E4D-64F50ED202CE}" type="slidenum">
              <a:rPr lang="en-US" smtClean="0"/>
              <a:pPr/>
              <a:t>29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206375"/>
            <a:ext cx="4568825" cy="3427413"/>
          </a:xfrm>
        </p:spPr>
      </p:sp>
      <p:sp>
        <p:nvSpPr>
          <p:cNvPr id="3" name="Notes Placeholder 2"/>
          <p:cNvSpPr>
            <a:spLocks noGrp="1"/>
          </p:cNvSpPr>
          <p:nvPr>
            <p:ph type="body" idx="1"/>
          </p:nvPr>
        </p:nvSpPr>
        <p:spPr/>
        <p:txBody>
          <a:bodyPr>
            <a:normAutofit fontScale="70000" lnSpcReduction="20000"/>
          </a:bodyPr>
          <a:lstStyle/>
          <a:p>
            <a:r>
              <a:rPr lang="en-US" sz="2400" dirty="0" smtClean="0"/>
              <a:t>Have them get into four groups, giving one statement to each group.</a:t>
            </a:r>
          </a:p>
          <a:p>
            <a:r>
              <a:rPr lang="en-US" sz="2400" dirty="0" smtClean="0"/>
              <a:t>Have them discuss why the manifesto is organized this way, and what each statement</a:t>
            </a:r>
            <a:r>
              <a:rPr lang="en-US" sz="2400" baseline="0" dirty="0" smtClean="0"/>
              <a:t> means – 5 </a:t>
            </a:r>
            <a:r>
              <a:rPr lang="en-US" sz="2400" baseline="0" dirty="0" err="1" smtClean="0"/>
              <a:t>mins</a:t>
            </a:r>
            <a:endParaRPr lang="en-US" sz="2400" baseline="0" dirty="0" smtClean="0"/>
          </a:p>
          <a:p>
            <a:r>
              <a:rPr lang="en-US" sz="2400" baseline="0" dirty="0" smtClean="0"/>
              <a:t>Ask each group to share their thoughts on their statement. Ask the other participants their opinion or if they want to add / clarify anything after each pair presents.</a:t>
            </a:r>
            <a:endParaRPr lang="en-US" sz="2400"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30</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the most experienced and less experience</a:t>
            </a:r>
            <a:r>
              <a:rPr lang="en-US" baseline="0" dirty="0" smtClean="0"/>
              <a:t> pair, second most/second less, etc. until all paired</a:t>
            </a:r>
          </a:p>
          <a:p>
            <a:r>
              <a:rPr lang="en-US" baseline="0" dirty="0" smtClean="0"/>
              <a:t>They can sit down, or continue standing for this exercise</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324139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Individuals and Interactions over Processes and Tools</a:t>
            </a:r>
          </a:p>
          <a:p>
            <a:pPr eaLnBrk="1" hangingPunct="1">
              <a:buFont typeface="Arial" pitchFamily="34" charset="0"/>
              <a:buChar char="•"/>
            </a:pPr>
            <a:r>
              <a:rPr lang="en-US" dirty="0" smtClean="0"/>
              <a:t>TW supports tools – creator of tools</a:t>
            </a:r>
          </a:p>
          <a:p>
            <a:pPr eaLnBrk="1" hangingPunct="1">
              <a:buFont typeface="Arial" pitchFamily="34" charset="0"/>
              <a:buChar char="•"/>
            </a:pPr>
            <a:r>
              <a:rPr lang="en-US" dirty="0" smtClean="0"/>
              <a:t>People talking is more</a:t>
            </a:r>
            <a:r>
              <a:rPr lang="en-US" baseline="0" dirty="0" smtClean="0"/>
              <a:t> important to insuring the success of a project</a:t>
            </a:r>
          </a:p>
          <a:p>
            <a:pPr eaLnBrk="1" hangingPunct="1">
              <a:buFont typeface="Arial" pitchFamily="34" charset="0"/>
              <a:buChar char="•"/>
            </a:pPr>
            <a:r>
              <a:rPr lang="en-US" baseline="0" dirty="0" smtClean="0"/>
              <a:t>Process and tools should encourage and facilitate conversation</a:t>
            </a:r>
          </a:p>
          <a:p>
            <a:pPr eaLnBrk="1" hangingPunct="1">
              <a:buFont typeface="Arial" pitchFamily="34" charset="0"/>
              <a:buChar char="•"/>
            </a:pPr>
            <a:r>
              <a:rPr lang="en-US" baseline="0" dirty="0" smtClean="0"/>
              <a:t>Robert Frost said</a:t>
            </a:r>
          </a:p>
          <a:p>
            <a:pPr lvl="1" eaLnBrk="1" hangingPunct="1">
              <a:buFont typeface="Arial" pitchFamily="34" charset="0"/>
              <a:buNone/>
            </a:pPr>
            <a:r>
              <a:rPr lang="en-US" dirty="0" smtClean="0"/>
              <a:t>“I am a writer of books in retrospect. I talk in order to understand; I teach in order to learn.” </a:t>
            </a:r>
          </a:p>
          <a:p>
            <a:pPr eaLnBrk="1" hangingPunct="1">
              <a:buFont typeface="Arial" pitchFamily="34" charset="0"/>
              <a:buChar char="•"/>
            </a:pPr>
            <a:r>
              <a:rPr lang="en-US" dirty="0" smtClean="0"/>
              <a:t>Ernest Hemingway</a:t>
            </a:r>
            <a:r>
              <a:rPr lang="en-US" baseline="0" dirty="0" smtClean="0"/>
              <a:t> said</a:t>
            </a:r>
          </a:p>
          <a:p>
            <a:pPr lvl="1" eaLnBrk="1" hangingPunct="1">
              <a:buFont typeface="Arial" pitchFamily="34" charset="0"/>
              <a:buNone/>
            </a:pPr>
            <a:r>
              <a:rPr lang="en-US" dirty="0" smtClean="0"/>
              <a:t>“When people talk, listen completely. Most people never listen.” </a:t>
            </a:r>
          </a:p>
          <a:p>
            <a:pPr lvl="0" eaLnBrk="1" hangingPunct="1">
              <a:buFont typeface="Arial" pitchFamily="34" charset="0"/>
              <a:buNone/>
            </a:pPr>
            <a:endParaRPr lang="en-US" dirty="0" smtClean="0"/>
          </a:p>
          <a:p>
            <a:pPr eaLnBrk="1" hangingPunct="1"/>
            <a:r>
              <a:rPr lang="en-US" dirty="0" smtClean="0"/>
              <a:t>---------------------------------------------------------------------------------------</a:t>
            </a:r>
          </a:p>
          <a:p>
            <a:pPr eaLnBrk="1" hangingPunct="1"/>
            <a:r>
              <a:rPr lang="en-US" dirty="0" smtClean="0"/>
              <a:t>As a toolmaker, clearly </a:t>
            </a:r>
            <a:r>
              <a:rPr lang="en-US" dirty="0" err="1" smtClean="0"/>
              <a:t>ThoughtWorks</a:t>
            </a:r>
            <a:r>
              <a:rPr lang="en-US" dirty="0" smtClean="0"/>
              <a:t> Studios believes that there is value in tools and the processes that they support. In fact, all of us use tools every day in our jobs and our lives. Whether it’s a computer, keyboard, mouse, and monitor, or a toaster or a coffee maker, tools make our lives easier. What the authors of the Agile Manifesto were focusing on, however, was their belief that it is people, and the interactions between people, that are more important in ensuring the success of projects. People talking to people, and people as skilled craftspeople and experts in their fields – these are the things to focus on.</a:t>
            </a:r>
          </a:p>
          <a:p>
            <a:pPr eaLnBrk="1" hangingPunct="1"/>
            <a:endParaRPr lang="en-US" dirty="0" smtClean="0"/>
          </a:p>
          <a:p>
            <a:pPr eaLnBrk="1" hangingPunct="1"/>
            <a:r>
              <a:rPr lang="en-US" dirty="0" smtClean="0"/>
              <a:t>Robert Frost said “I am a writer of books in retrospect. I talk in order to understand; I teach in order to learn.” That goes right to the heart of Individuals and Interactions. Agile teams are always teaching each other and learning from each other. Tools and processes are there to free them to do these and other things, not to be the focus of their efforts.</a:t>
            </a:r>
          </a:p>
          <a:p>
            <a:pPr eaLnBrk="1" hangingPunct="1"/>
            <a:endParaRPr lang="en-US" dirty="0" smtClean="0"/>
          </a:p>
          <a:p>
            <a:pPr eaLnBrk="1" hangingPunct="1"/>
            <a:r>
              <a:rPr lang="en-US" dirty="0" smtClean="0"/>
              <a:t>And Ernest Hemingway said “When people talk, listen completely. Most people never listen.” The interactions between individuals require both talking and listening, along with a leavening of doing.</a:t>
            </a:r>
          </a:p>
          <a:p>
            <a:pPr eaLnBrk="1" hangingPunct="1"/>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31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buFont typeface="Arial" pitchFamily="34" charset="0"/>
              <a:buChar char="•"/>
            </a:pPr>
            <a:r>
              <a:rPr lang="en-US" dirty="0" smtClean="0"/>
              <a:t>Everyone has experienced excess</a:t>
            </a:r>
            <a:r>
              <a:rPr lang="en-US" baseline="0" dirty="0" smtClean="0"/>
              <a:t> documentation</a:t>
            </a:r>
          </a:p>
          <a:p>
            <a:pPr eaLnBrk="1" hangingPunct="1">
              <a:buFont typeface="Arial" pitchFamily="34" charset="0"/>
              <a:buChar char="•"/>
            </a:pPr>
            <a:r>
              <a:rPr lang="en-US" baseline="0" dirty="0" smtClean="0"/>
              <a:t>US government has documents to describe documents required for projects</a:t>
            </a:r>
          </a:p>
          <a:p>
            <a:pPr lvl="1" eaLnBrk="1" hangingPunct="1">
              <a:buFont typeface="Arial" pitchFamily="34" charset="0"/>
              <a:buChar char="•"/>
            </a:pPr>
            <a:r>
              <a:rPr lang="en-US" baseline="0" dirty="0" smtClean="0"/>
              <a:t>Requirements specs</a:t>
            </a:r>
          </a:p>
          <a:p>
            <a:pPr lvl="1" eaLnBrk="1" hangingPunct="1">
              <a:buFont typeface="Arial" pitchFamily="34" charset="0"/>
              <a:buChar char="•"/>
            </a:pPr>
            <a:r>
              <a:rPr lang="en-US" baseline="0" dirty="0" smtClean="0"/>
              <a:t>Design specs</a:t>
            </a:r>
          </a:p>
          <a:p>
            <a:pPr lvl="1" eaLnBrk="1" hangingPunct="1">
              <a:buFont typeface="Arial" pitchFamily="34" charset="0"/>
              <a:buChar char="•"/>
            </a:pPr>
            <a:r>
              <a:rPr lang="en-US" baseline="0" dirty="0" smtClean="0"/>
              <a:t>Functional specs</a:t>
            </a:r>
          </a:p>
          <a:p>
            <a:pPr lvl="1" eaLnBrk="1" hangingPunct="1">
              <a:buFont typeface="Arial" pitchFamily="34" charset="0"/>
              <a:buChar char="•"/>
            </a:pPr>
            <a:r>
              <a:rPr lang="en-US" baseline="0" dirty="0" smtClean="0"/>
              <a:t>Test specs</a:t>
            </a:r>
          </a:p>
          <a:p>
            <a:pPr lvl="1" eaLnBrk="1" hangingPunct="1">
              <a:buFont typeface="Arial" pitchFamily="34" charset="0"/>
              <a:buChar char="•"/>
            </a:pPr>
            <a:r>
              <a:rPr lang="en-US" baseline="0" dirty="0" smtClean="0"/>
              <a:t>Code documentation</a:t>
            </a:r>
          </a:p>
          <a:p>
            <a:pPr lvl="1" eaLnBrk="1" hangingPunct="1">
              <a:buFont typeface="Arial" pitchFamily="34" charset="0"/>
              <a:buChar char="•"/>
            </a:pPr>
            <a:r>
              <a:rPr lang="en-US" baseline="0" dirty="0" smtClean="0"/>
              <a:t>Test results, etc</a:t>
            </a:r>
            <a:endParaRPr lang="en-US" dirty="0" smtClean="0"/>
          </a:p>
          <a:p>
            <a:pPr eaLnBrk="1" hangingPunct="1">
              <a:buFont typeface="Arial" pitchFamily="34" charset="0"/>
              <a:buChar char="•"/>
            </a:pPr>
            <a:r>
              <a:rPr lang="en-US" dirty="0" smtClean="0"/>
              <a:t>Much time to prepare</a:t>
            </a:r>
          </a:p>
          <a:p>
            <a:pPr eaLnBrk="1" hangingPunct="1">
              <a:buFont typeface="Arial" pitchFamily="34" charset="0"/>
              <a:buChar char="•"/>
            </a:pPr>
            <a:r>
              <a:rPr lang="en-US" dirty="0" smtClean="0"/>
              <a:t>Maybe read</a:t>
            </a:r>
            <a:r>
              <a:rPr lang="en-US" baseline="0" dirty="0" smtClean="0"/>
              <a:t> once</a:t>
            </a:r>
          </a:p>
          <a:p>
            <a:pPr eaLnBrk="1" hangingPunct="1">
              <a:buFont typeface="Arial" pitchFamily="34" charset="0"/>
              <a:buChar char="•"/>
            </a:pPr>
            <a:r>
              <a:rPr lang="en-US" baseline="0" dirty="0" smtClean="0"/>
              <a:t>Out of date quickly</a:t>
            </a:r>
          </a:p>
          <a:p>
            <a:pPr eaLnBrk="1" hangingPunct="1">
              <a:buFont typeface="Arial" pitchFamily="34" charset="0"/>
              <a:buChar char="•"/>
            </a:pPr>
            <a:r>
              <a:rPr lang="en-US" baseline="0" dirty="0" smtClean="0"/>
              <a:t>Show </a:t>
            </a:r>
            <a:r>
              <a:rPr lang="en-US" baseline="0" dirty="0" err="1" smtClean="0"/>
              <a:t>vs</a:t>
            </a:r>
            <a:r>
              <a:rPr lang="en-US" baseline="0" dirty="0" smtClean="0"/>
              <a:t> tell</a:t>
            </a:r>
          </a:p>
          <a:p>
            <a:pPr eaLnBrk="1" hangingPunct="1">
              <a:buFont typeface="Arial" pitchFamily="34" charset="0"/>
              <a:buChar char="•"/>
            </a:pPr>
            <a:r>
              <a:rPr lang="en-US" baseline="0" dirty="0" smtClean="0"/>
              <a:t>Idea came out of Rapid prototyping and collaboration</a:t>
            </a:r>
            <a:endParaRPr lang="en-US" dirty="0" smtClean="0"/>
          </a:p>
          <a:p>
            <a:pPr eaLnBrk="1" hangingPunct="1"/>
            <a:endParaRPr lang="en-US" dirty="0" smtClean="0"/>
          </a:p>
          <a:p>
            <a:pPr eaLnBrk="1" hangingPunct="1"/>
            <a:endParaRPr lang="en-US" dirty="0" smtClean="0"/>
          </a:p>
          <a:p>
            <a:pPr eaLnBrk="1" hangingPunct="1"/>
            <a:r>
              <a:rPr lang="en-US" dirty="0" smtClean="0"/>
              <a:t>-------------------------------------------------------------------------------------------------</a:t>
            </a:r>
          </a:p>
          <a:p>
            <a:pPr eaLnBrk="1" hangingPunct="1"/>
            <a:r>
              <a:rPr lang="en-US" dirty="0" smtClean="0"/>
              <a:t>Working Software over Comprehensive Documentation</a:t>
            </a:r>
          </a:p>
          <a:p>
            <a:pPr eaLnBrk="1" hangingPunct="1"/>
            <a:endParaRPr lang="en-US" dirty="0" smtClean="0"/>
          </a:p>
          <a:p>
            <a:pPr eaLnBrk="1" hangingPunct="1"/>
            <a:r>
              <a:rPr lang="en-US" dirty="0" smtClean="0"/>
              <a:t>If you’ve been in the software profession for any length of time, you’ve either been responsible for, involved in, or the victim or beneficiary of some form of documentation or other. The US Government has documents that describe and define the documents that are required for a project. In almost every type of business, it is common to have Requirements Specifications, Design Specifications, Functional Specification, Test Specifications, Code Documentation, Test Results Reports, and so on.</a:t>
            </a:r>
          </a:p>
          <a:p>
            <a:pPr eaLnBrk="1" hangingPunct="1"/>
            <a:endParaRPr lang="en-US" dirty="0" smtClean="0"/>
          </a:p>
          <a:p>
            <a:pPr eaLnBrk="1" hangingPunct="1"/>
            <a:r>
              <a:rPr lang="en-US" dirty="0" smtClean="0"/>
              <a:t>The problem with this is that highly skilled people spend a significant chunk of their time writing documentation that might be read only once, if at all. Sure, the design specs and test specs will be referred to over and over during development and testing.  And that’s about it.</a:t>
            </a:r>
          </a:p>
          <a:p>
            <a:pPr eaLnBrk="1" hangingPunct="1"/>
            <a:endParaRPr lang="en-US" dirty="0" smtClean="0"/>
          </a:p>
          <a:p>
            <a:pPr eaLnBrk="1" hangingPunct="1"/>
            <a:r>
              <a:rPr lang="en-US" dirty="0" smtClean="0"/>
              <a:t>The authors of the Agile Manifesto were focused more on show and tell than they were on writing about it. They came out of the world of rapid prototyping and engaging with the customer and the user in new ways, and thought that it made more sense to spend development time on – you guessed it – development.</a:t>
            </a:r>
          </a:p>
          <a:p>
            <a:pPr eaLnBrk="1" hangingPunct="1"/>
            <a:endParaRPr lang="en-US" dirty="0" smtClean="0"/>
          </a:p>
          <a:p>
            <a:pPr eaLnBrk="1" hangingPunct="1"/>
            <a:r>
              <a:rPr lang="en-US" dirty="0" smtClean="0"/>
              <a:t>Of course, there’s still a place for documentation. However, in Agile teams, we try to find ways to either have the system be self-documenting, or to simplify the documentation requirements. As you go through later modules in this course, we’ll talk about things like “test first” and TDD, user stories, showcases, and more.</a:t>
            </a:r>
          </a:p>
        </p:txBody>
      </p:sp>
      <p:sp>
        <p:nvSpPr>
          <p:cNvPr id="4" name="Slide Number Placeholder 3"/>
          <p:cNvSpPr>
            <a:spLocks noGrp="1"/>
          </p:cNvSpPr>
          <p:nvPr>
            <p:ph type="sldNum" sz="quarter" idx="10"/>
          </p:nvPr>
        </p:nvSpPr>
        <p:spPr/>
        <p:txBody>
          <a:bodyPr/>
          <a:lstStyle/>
          <a:p>
            <a:fld id="{FE07EA33-3176-1746-8E4D-64F50ED202CE}" type="slidenum">
              <a:rPr lang="en-US" smtClean="0"/>
              <a:pPr/>
              <a:t>32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buFont typeface="Arial" pitchFamily="34" charset="0"/>
              <a:buChar char="•"/>
            </a:pPr>
            <a:r>
              <a:rPr lang="en-US" dirty="0" smtClean="0"/>
              <a:t>Contracts are to enforce</a:t>
            </a:r>
            <a:r>
              <a:rPr lang="en-US" baseline="0" dirty="0" smtClean="0"/>
              <a:t> agreements</a:t>
            </a:r>
          </a:p>
          <a:p>
            <a:pPr eaLnBrk="1" hangingPunct="1">
              <a:buFont typeface="Arial" pitchFamily="34" charset="0"/>
              <a:buChar char="•"/>
            </a:pPr>
            <a:r>
              <a:rPr lang="en-US" baseline="0" dirty="0" smtClean="0"/>
              <a:t>Contracts are referenced when a party has not lived up to their commitment.</a:t>
            </a:r>
          </a:p>
          <a:p>
            <a:pPr eaLnBrk="1" hangingPunct="1">
              <a:buFont typeface="Arial" pitchFamily="34" charset="0"/>
              <a:buChar char="•"/>
            </a:pPr>
            <a:r>
              <a:rPr lang="en-US" baseline="0" dirty="0" smtClean="0"/>
              <a:t>Specifications represent contracts.</a:t>
            </a:r>
          </a:p>
          <a:p>
            <a:pPr eaLnBrk="1" hangingPunct="1">
              <a:buFont typeface="Arial" pitchFamily="34" charset="0"/>
              <a:buNone/>
            </a:pPr>
            <a:r>
              <a:rPr lang="en-US" dirty="0" smtClean="0"/>
              <a:t>Isadora Duncan said, </a:t>
            </a:r>
          </a:p>
          <a:p>
            <a:pPr lvl="1" eaLnBrk="1" hangingPunct="1">
              <a:buFont typeface="Arial" pitchFamily="34" charset="0"/>
              <a:buNone/>
            </a:pPr>
            <a:r>
              <a:rPr lang="en-US" dirty="0" smtClean="0"/>
              <a:t>“Any intelligent woman who reads the marriage contract, and then goes into it, deserves all the consequences.”</a:t>
            </a:r>
            <a:endParaRPr lang="en-US" baseline="0" dirty="0" smtClean="0"/>
          </a:p>
          <a:p>
            <a:pPr eaLnBrk="1" hangingPunct="1">
              <a:buFont typeface="Arial" pitchFamily="34" charset="0"/>
              <a:buChar char="•"/>
            </a:pPr>
            <a:r>
              <a:rPr lang="en-US" baseline="0" dirty="0" smtClean="0"/>
              <a:t>Specs created too early are likely to change</a:t>
            </a:r>
          </a:p>
          <a:p>
            <a:pPr lvl="1" eaLnBrk="1" hangingPunct="1">
              <a:buFont typeface="Arial" pitchFamily="34" charset="0"/>
              <a:buChar char="•"/>
            </a:pPr>
            <a:r>
              <a:rPr lang="en-US" baseline="0" dirty="0" smtClean="0"/>
              <a:t>Business changes</a:t>
            </a:r>
          </a:p>
          <a:p>
            <a:pPr lvl="1" eaLnBrk="1" hangingPunct="1">
              <a:buFont typeface="Arial" pitchFamily="34" charset="0"/>
              <a:buChar char="•"/>
            </a:pPr>
            <a:r>
              <a:rPr lang="en-US" baseline="0" dirty="0" smtClean="0"/>
              <a:t>The economy changes</a:t>
            </a:r>
          </a:p>
          <a:p>
            <a:pPr eaLnBrk="1" hangingPunct="1">
              <a:buFont typeface="Arial" pitchFamily="34" charset="0"/>
              <a:buChar char="•"/>
            </a:pPr>
            <a:r>
              <a:rPr lang="en-US" dirty="0" smtClean="0"/>
              <a:t>Changes</a:t>
            </a:r>
            <a:r>
              <a:rPr lang="en-US" baseline="0" dirty="0" smtClean="0"/>
              <a:t> require a lot of work</a:t>
            </a:r>
          </a:p>
          <a:p>
            <a:pPr lvl="1" eaLnBrk="1" hangingPunct="1">
              <a:buFont typeface="Arial" pitchFamily="34" charset="0"/>
              <a:buChar char="•"/>
            </a:pPr>
            <a:r>
              <a:rPr lang="en-US" baseline="0" dirty="0" smtClean="0"/>
              <a:t>Negotiation</a:t>
            </a:r>
          </a:p>
          <a:p>
            <a:pPr lvl="1" eaLnBrk="1" hangingPunct="1">
              <a:buFont typeface="Arial" pitchFamily="34" charset="0"/>
              <a:buChar char="•"/>
            </a:pPr>
            <a:r>
              <a:rPr lang="en-US" baseline="0" dirty="0" smtClean="0"/>
              <a:t>Meetings</a:t>
            </a:r>
          </a:p>
          <a:p>
            <a:pPr lvl="1" eaLnBrk="1" hangingPunct="1">
              <a:buFont typeface="Arial" pitchFamily="34" charset="0"/>
              <a:buChar char="•"/>
            </a:pPr>
            <a:r>
              <a:rPr lang="en-US" baseline="0" dirty="0" smtClean="0"/>
              <a:t>Budgets</a:t>
            </a:r>
          </a:p>
          <a:p>
            <a:pPr lvl="1" eaLnBrk="1" hangingPunct="1">
              <a:buFont typeface="Arial" pitchFamily="34" charset="0"/>
              <a:buChar char="•"/>
            </a:pPr>
            <a:r>
              <a:rPr lang="en-US" baseline="0" dirty="0" smtClean="0"/>
              <a:t>Lawyers</a:t>
            </a:r>
          </a:p>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dirty="0" smtClean="0"/>
              <a:t>Perhaps Diane Sawyer said it best: </a:t>
            </a:r>
          </a:p>
          <a:p>
            <a:pPr marL="457200" marR="0" lvl="1"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dirty="0" smtClean="0"/>
              <a:t>“I have a contract but it's not a commitment in the ordinary sense. It's our ongoing conversation.”</a:t>
            </a:r>
          </a:p>
          <a:p>
            <a:pPr lvl="0" eaLnBrk="1" hangingPunct="1">
              <a:buFont typeface="Arial" pitchFamily="34" charset="0"/>
              <a:buChar char="•"/>
            </a:pPr>
            <a:r>
              <a:rPr lang="en-US" baseline="0" dirty="0" smtClean="0"/>
              <a:t>Spend more time talking to your customer than negotiating contracts</a:t>
            </a:r>
          </a:p>
          <a:p>
            <a:pPr lvl="1" eaLnBrk="1" hangingPunct="1">
              <a:buFont typeface="Arial" pitchFamily="34" charset="0"/>
              <a:buChar char="•"/>
            </a:pPr>
            <a:endParaRPr lang="en-US" dirty="0" smtClean="0"/>
          </a:p>
          <a:p>
            <a:pPr eaLnBrk="1" hangingPunct="1"/>
            <a:endParaRPr lang="en-US" dirty="0" smtClean="0"/>
          </a:p>
          <a:p>
            <a:pPr eaLnBrk="1" hangingPunct="1"/>
            <a:r>
              <a:rPr lang="en-US" dirty="0" smtClean="0"/>
              <a:t>----------------------------------------------------------------------------------------------------------</a:t>
            </a:r>
          </a:p>
          <a:p>
            <a:pPr eaLnBrk="1" hangingPunct="1"/>
            <a:r>
              <a:rPr lang="en-US" dirty="0" smtClean="0"/>
              <a:t>Customer Collaboration over Contract Negotiation</a:t>
            </a:r>
          </a:p>
          <a:p>
            <a:pPr eaLnBrk="1" hangingPunct="1"/>
            <a:endParaRPr lang="en-US" dirty="0" smtClean="0"/>
          </a:p>
          <a:p>
            <a:pPr eaLnBrk="1" hangingPunct="1"/>
            <a:r>
              <a:rPr lang="en-US" dirty="0" smtClean="0"/>
              <a:t>Contracts are in place to enforce agreements. The only time that contracts are referenced is when one party or another has not lived up to their commitment. In software development, specifications represent contracts, if you consider that they spell out what the customer or product manager or user wants, and what the development team commits to delivering.</a:t>
            </a:r>
          </a:p>
          <a:p>
            <a:pPr eaLnBrk="1" hangingPunct="1"/>
            <a:endParaRPr lang="en-US" dirty="0" smtClean="0"/>
          </a:p>
          <a:p>
            <a:pPr eaLnBrk="1" hangingPunct="1"/>
            <a:r>
              <a:rPr lang="en-US" dirty="0" smtClean="0"/>
              <a:t>Isadora Duncan said, “Any intelligent woman who reads the marriage contract, and then goes into it, deserves all the consequences.” Most of us, on reading contracts, are inclined to say “that’s unenforceable” or “they’ll never make us stick to that.”</a:t>
            </a:r>
          </a:p>
          <a:p>
            <a:pPr eaLnBrk="1" hangingPunct="1"/>
            <a:endParaRPr lang="en-US" dirty="0" smtClean="0"/>
          </a:p>
          <a:p>
            <a:pPr eaLnBrk="1" hangingPunct="1"/>
            <a:r>
              <a:rPr lang="en-US" dirty="0" smtClean="0"/>
              <a:t>The problem is that things change. Business circumstances change. The economy changes. Our understanding of the work we do, what our customers need, or the environment in which it’s done changes. And then, if we have a contract, we have to renegotiate, with all that entails – meetings, lawyers, reviews, budgets, schedules, and so on.</a:t>
            </a:r>
          </a:p>
          <a:p>
            <a:pPr eaLnBrk="1" hangingPunct="1"/>
            <a:endParaRPr lang="en-US" dirty="0" smtClean="0"/>
          </a:p>
          <a:p>
            <a:pPr eaLnBrk="1" hangingPunct="1"/>
            <a:r>
              <a:rPr lang="en-US" dirty="0" smtClean="0"/>
              <a:t>Perhaps Diane Sawyer said it best: “I have a contract but it's not a commitment in the ordinary sense. It's our ongoing conversation.”</a:t>
            </a:r>
          </a:p>
          <a:p>
            <a:pPr eaLnBrk="1" hangingPunct="1"/>
            <a:endParaRPr lang="en-US" dirty="0" smtClean="0"/>
          </a:p>
          <a:p>
            <a:pPr eaLnBrk="1" hangingPunct="1"/>
            <a:r>
              <a:rPr lang="en-US" dirty="0" smtClean="0"/>
              <a:t>The authors of the Agile Manifesto seem to believe that it makes more sense to spend more time talking to your customer than spending time negotiating a contract.  The time spent with the customer, however, should be focused on the software and the goals to be achieved and the value created or delivered by that software. That is, the time should be spent talking about the things that actually matter.</a:t>
            </a:r>
          </a:p>
          <a:p>
            <a:pPr eaLnBrk="1" hangingPunct="1"/>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33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eaLnBrk="1" hangingPunct="1">
              <a:buFont typeface="Arial" pitchFamily="34" charset="0"/>
              <a:buChar char="•"/>
            </a:pPr>
            <a:r>
              <a:rPr lang="en-US" dirty="0" smtClean="0"/>
              <a:t>Types of change we experience</a:t>
            </a:r>
          </a:p>
          <a:p>
            <a:pPr lvl="1" eaLnBrk="1" hangingPunct="1">
              <a:buFont typeface="Arial" pitchFamily="34" charset="0"/>
              <a:buChar char="•"/>
            </a:pPr>
            <a:r>
              <a:rPr lang="en-US" dirty="0" smtClean="0"/>
              <a:t>Economy, Business, Consumer</a:t>
            </a:r>
            <a:r>
              <a:rPr lang="en-US" baseline="0" dirty="0" smtClean="0"/>
              <a:t> needs, Technology</a:t>
            </a:r>
          </a:p>
          <a:p>
            <a:pPr eaLnBrk="1" hangingPunct="1">
              <a:buFont typeface="Arial" pitchFamily="34" charset="0"/>
              <a:buChar char="•"/>
            </a:pPr>
            <a:r>
              <a:rPr lang="en-US" dirty="0" smtClean="0"/>
              <a:t>“Do you want us to meet our delivery date, or do you want this feature added in?” </a:t>
            </a:r>
          </a:p>
          <a:p>
            <a:pPr eaLnBrk="1" hangingPunct="1">
              <a:buFont typeface="Arial" pitchFamily="34" charset="0"/>
              <a:buChar char="•"/>
            </a:pPr>
            <a:r>
              <a:rPr lang="en-US" dirty="0" smtClean="0"/>
              <a:t>“Sure, we can do that. As soon as we renegotiate the contract, modify the project plan, get agreement from all parties, and set a new delivery date.”</a:t>
            </a:r>
          </a:p>
          <a:p>
            <a:pPr eaLnBrk="1" hangingPunct="1">
              <a:buFont typeface="Arial" pitchFamily="34" charset="0"/>
              <a:buChar char="•"/>
            </a:pPr>
            <a:r>
              <a:rPr lang="en-US" dirty="0" smtClean="0"/>
              <a:t>Agile handles change well</a:t>
            </a:r>
          </a:p>
          <a:p>
            <a:pPr eaLnBrk="1" hangingPunct="1">
              <a:buFont typeface="Arial" pitchFamily="34" charset="0"/>
              <a:buChar char="•"/>
            </a:pPr>
            <a:r>
              <a:rPr lang="en-US" dirty="0" smtClean="0"/>
              <a:t>Plans are good. Plans are necessary but change is inevitable.</a:t>
            </a:r>
          </a:p>
          <a:p>
            <a:pPr eaLnBrk="1" hangingPunct="1">
              <a:buFont typeface="Arial" pitchFamily="34" charset="0"/>
              <a:buChar char="•"/>
            </a:pPr>
            <a:r>
              <a:rPr lang="en-US" dirty="0" smtClean="0"/>
              <a:t>Plan,</a:t>
            </a:r>
            <a:r>
              <a:rPr lang="en-US" baseline="0" dirty="0" smtClean="0"/>
              <a:t> then respond to change.</a:t>
            </a:r>
            <a:endParaRPr lang="en-US" dirty="0" smtClean="0"/>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dirty="0" smtClean="0"/>
              <a:t>W. Edwards Deming, Plan-Do-Check-Act.  </a:t>
            </a:r>
          </a:p>
          <a:p>
            <a:pPr marL="45720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dirty="0" smtClean="0"/>
              <a:t>make a plan, execute against the plan, see how you’re doing, and adjust accordingly.</a:t>
            </a:r>
          </a:p>
          <a:p>
            <a:pPr eaLnBrk="1" hangingPunct="1"/>
            <a:r>
              <a:rPr lang="en-US" dirty="0" smtClean="0"/>
              <a:t>Colin Powell’s thought that </a:t>
            </a:r>
          </a:p>
          <a:p>
            <a:pPr lvl="1" eaLnBrk="1" hangingPunct="1"/>
            <a:r>
              <a:rPr lang="en-US" dirty="0" smtClean="0"/>
              <a:t>“No battle plan survives contact with the enemy.” </a:t>
            </a:r>
          </a:p>
          <a:p>
            <a:pPr eaLnBrk="1" hangingPunct="1"/>
            <a:endParaRPr lang="en-US" dirty="0" smtClean="0"/>
          </a:p>
          <a:p>
            <a:pPr eaLnBrk="1" hangingPunct="1"/>
            <a:r>
              <a:rPr lang="en-US" dirty="0" smtClean="0"/>
              <a:t>------------------------------------------------------------------------------------------------------</a:t>
            </a:r>
          </a:p>
          <a:p>
            <a:pPr eaLnBrk="1" hangingPunct="1"/>
            <a:r>
              <a:rPr lang="en-US" dirty="0" smtClean="0"/>
              <a:t>Responding to Change over Following a Plan</a:t>
            </a:r>
          </a:p>
          <a:p>
            <a:pPr eaLnBrk="1" hangingPunct="1"/>
            <a:endParaRPr lang="en-US" dirty="0" smtClean="0"/>
          </a:p>
          <a:p>
            <a:pPr eaLnBrk="1" hangingPunct="1"/>
            <a:r>
              <a:rPr lang="en-US" dirty="0" smtClean="0"/>
              <a:t>We’ve talked about change a bit already.  In fact, responding to change is one of most difficult things we deal with in life, both at work and elsewhere. In most waterfall organizations, following a plan is far more important than responding to change. Many of us have found ourselves in situations where we’ve had to say “Do you want us to meet our delivery date, or do you want this feature added in?” or “Sure, we can do that. As soon as we renegotiate the contract, modify the project plan, get agreement from all parties, and set a new delivery date.”</a:t>
            </a:r>
          </a:p>
          <a:p>
            <a:pPr eaLnBrk="1" hangingPunct="1"/>
            <a:endParaRPr lang="en-US" dirty="0" smtClean="0"/>
          </a:p>
          <a:p>
            <a:pPr eaLnBrk="1" hangingPunct="1"/>
            <a:r>
              <a:rPr lang="en-US" dirty="0" smtClean="0"/>
              <a:t>Responding to change is one of the hallmarks of Agile. Being able to respond to changes in economy, business, consumer needs and desires, technology, or architecture is crucial to the success of software projects. And yet in Waterfall, it seems like we do everything we can to avoid change and stick to the plan.</a:t>
            </a:r>
          </a:p>
          <a:p>
            <a:pPr eaLnBrk="1" hangingPunct="1"/>
            <a:endParaRPr lang="en-US" dirty="0" smtClean="0"/>
          </a:p>
          <a:p>
            <a:pPr eaLnBrk="1" hangingPunct="1"/>
            <a:r>
              <a:rPr lang="en-US" dirty="0" smtClean="0"/>
              <a:t>Plans are good.  Plans are necessary. </a:t>
            </a:r>
          </a:p>
          <a:p>
            <a:pPr eaLnBrk="1" hangingPunct="1"/>
            <a:endParaRPr lang="en-US" dirty="0" smtClean="0"/>
          </a:p>
          <a:p>
            <a:pPr eaLnBrk="1" hangingPunct="1"/>
            <a:r>
              <a:rPr lang="en-US" dirty="0" smtClean="0"/>
              <a:t>According to W. Clement Stone, “No matter how carefully you plan your goals they will never be more that pipe dreams unless you pursue them with gusto. “ This is akin to the Japanese proverb, “Vision without action is a daydream. Action without vision is a nightmare.”</a:t>
            </a:r>
          </a:p>
          <a:p>
            <a:pPr eaLnBrk="1" hangingPunct="1"/>
            <a:endParaRPr lang="en-US" dirty="0" smtClean="0"/>
          </a:p>
          <a:p>
            <a:pPr eaLnBrk="1" hangingPunct="1"/>
            <a:r>
              <a:rPr lang="en-US" dirty="0" smtClean="0"/>
              <a:t>According to Napoleon Hill, “Create a definite plan for carrying out your desire and begin at once, whether you ready or not, to put this plan into action.”</a:t>
            </a:r>
          </a:p>
          <a:p>
            <a:pPr eaLnBrk="1" hangingPunct="1"/>
            <a:endParaRPr lang="en-US" dirty="0" smtClean="0"/>
          </a:p>
          <a:p>
            <a:pPr eaLnBrk="1" hangingPunct="1"/>
            <a:r>
              <a:rPr lang="en-US" dirty="0" smtClean="0"/>
              <a:t>And then there’s Colin Powell’s thought that “No battle plan survives contact with the enemy.” Although this one is more properly attributed to </a:t>
            </a:r>
            <a:r>
              <a:rPr lang="en-US" dirty="0" err="1" smtClean="0"/>
              <a:t>Helmuth</a:t>
            </a:r>
            <a:r>
              <a:rPr lang="en-US" dirty="0" smtClean="0"/>
              <a:t> von </a:t>
            </a:r>
            <a:r>
              <a:rPr lang="en-US" dirty="0" err="1" smtClean="0"/>
              <a:t>Motlke</a:t>
            </a:r>
            <a:r>
              <a:rPr lang="en-US" dirty="0" smtClean="0"/>
              <a:t> the Elder, a disciple of Clausewitz.</a:t>
            </a:r>
          </a:p>
          <a:p>
            <a:pPr eaLnBrk="1" hangingPunct="1"/>
            <a:endParaRPr lang="en-US" dirty="0" smtClean="0"/>
          </a:p>
          <a:p>
            <a:pPr eaLnBrk="1" hangingPunct="1"/>
            <a:r>
              <a:rPr lang="en-US" dirty="0" smtClean="0"/>
              <a:t>All of these help us to understand the Agile approach to planning: get enough information to get started, build something, show the customer, and then respond to their feedback. Or in the terms of W. Edwards Deming, Plan-Do-Check-Act.  That is, make a plan, execute against the plan, see how you’re doing, and adjust accordingly.</a:t>
            </a:r>
          </a:p>
          <a:p>
            <a:pPr eaLnBrk="1" hangingPunct="1"/>
            <a:endParaRPr lang="en-US" dirty="0" smtClean="0"/>
          </a:p>
          <a:p>
            <a:pPr eaLnBrk="1" hangingPunct="1"/>
            <a:r>
              <a:rPr lang="en-US" dirty="0" smtClean="0"/>
              <a:t>That is, plan and respond to change.  Both.</a:t>
            </a:r>
          </a:p>
          <a:p>
            <a:pPr eaLnBrk="1" hangingPunct="1"/>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34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now we can move-on to actually putting agile practices – all founded on these beliefs and strategies – into action.</a:t>
            </a:r>
          </a:p>
          <a:p>
            <a:r>
              <a:rPr lang="en-US" baseline="0" dirty="0" smtClean="0"/>
              <a:t>There is no more simple lecture – everything now is listen / discuss / do. Time for some fun…</a:t>
            </a:r>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Methodologies and Culture</a:t>
            </a: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and welcome to The Agile Core, a module in Agile Fundamentals. This module is brought to you by ThoughtWorks Studios, makers of Mingle, Cruise, and Twist.</a:t>
            </a:r>
          </a:p>
          <a:p>
            <a:endParaRPr lang="en-US" dirty="0" smtClean="0"/>
          </a:p>
          <a:p>
            <a:r>
              <a:rPr lang="en-US" dirty="0" smtClean="0"/>
              <a:t>In this module, we will talk about some of the core concepts that make Agile what it is.  Rather than talk about software, we’re going to talk about Bill…</a:t>
            </a:r>
          </a:p>
          <a:p>
            <a:endParaRPr lang="en-US" dirty="0" smtClean="0"/>
          </a:p>
          <a:p>
            <a:r>
              <a:rPr lang="en-US" dirty="0" smtClean="0"/>
              <a:t>NEXT SLIDE</a:t>
            </a:r>
          </a:p>
          <a:p>
            <a:endParaRPr lang="en-US" dirty="0" smtClean="0"/>
          </a:p>
          <a:p>
            <a:r>
              <a:rPr lang="en-US" dirty="0" smtClean="0"/>
              <a:t>The Agile Core:  Story Based Development  &amp; Incremental Business Value</a:t>
            </a:r>
          </a:p>
          <a:p>
            <a:r>
              <a:rPr lang="en-US" dirty="0" smtClean="0"/>
              <a:t>User Stories, Use Cases and Scenarios</a:t>
            </a:r>
          </a:p>
          <a:p>
            <a:r>
              <a:rPr lang="en-US" dirty="0" smtClean="0"/>
              <a:t>Looking at the Big Picture – Is up front planning OK?</a:t>
            </a:r>
          </a:p>
          <a:p>
            <a:r>
              <a:rPr lang="en-US" dirty="0" smtClean="0"/>
              <a:t>“Good Enough” Software</a:t>
            </a:r>
          </a:p>
          <a:p>
            <a:r>
              <a:rPr lang="en-US" dirty="0" smtClean="0"/>
              <a:t>Release Early and Often</a:t>
            </a:r>
          </a:p>
          <a:p>
            <a:endParaRPr lang="en-US" dirty="0" smtClean="0"/>
          </a:p>
          <a:p>
            <a:r>
              <a:rPr lang="en-US" dirty="0" smtClean="0"/>
              <a:t>The story:</a:t>
            </a:r>
          </a:p>
          <a:p>
            <a:endParaRPr lang="en-US" dirty="0" smtClean="0"/>
          </a:p>
          <a:p>
            <a:r>
              <a:rPr lang="en-US" dirty="0" smtClean="0"/>
              <a:t> Actors and use cases – sterile</a:t>
            </a:r>
          </a:p>
          <a:p>
            <a:r>
              <a:rPr lang="en-US" dirty="0" smtClean="0"/>
              <a:t> Actors are causal, use cases state results of that causality</a:t>
            </a:r>
          </a:p>
          <a:p>
            <a:r>
              <a:rPr lang="en-US" dirty="0" smtClean="0"/>
              <a:t> Use cases are explanatory, and rarely include business value</a:t>
            </a:r>
          </a:p>
          <a:p>
            <a:r>
              <a:rPr lang="en-US" dirty="0" smtClean="0"/>
              <a:t> Storytellers, customers, and stories – comes alive</a:t>
            </a:r>
          </a:p>
          <a:p>
            <a:r>
              <a:rPr lang="en-US" dirty="0" smtClean="0"/>
              <a:t> Roles represent</a:t>
            </a:r>
          </a:p>
          <a:p>
            <a:r>
              <a:rPr lang="en-US" dirty="0" smtClean="0"/>
              <a:t> Stories are demanding, as well as explanatory</a:t>
            </a:r>
          </a:p>
          <a:p>
            <a:r>
              <a:rPr lang="en-US" dirty="0" smtClean="0"/>
              <a:t> Stories tell you why, as well as what</a:t>
            </a:r>
          </a:p>
          <a:p>
            <a:r>
              <a:rPr lang="en-US" dirty="0" smtClean="0"/>
              <a:t> Stories do NOT tell you HOW</a:t>
            </a:r>
          </a:p>
          <a:p>
            <a:r>
              <a:rPr lang="en-US" dirty="0" smtClean="0"/>
              <a:t> Storytellers share experience and needs</a:t>
            </a:r>
          </a:p>
          <a:p>
            <a:r>
              <a:rPr lang="en-US" dirty="0" smtClean="0"/>
              <a:t> The Big Picture – is it possible to know everything up front?</a:t>
            </a:r>
          </a:p>
          <a:p>
            <a:r>
              <a:rPr lang="en-US" dirty="0" smtClean="0"/>
              <a:t> has anyone had a house built? Remodeling done?</a:t>
            </a:r>
          </a:p>
          <a:p>
            <a:r>
              <a:rPr lang="en-US" dirty="0" smtClean="0"/>
              <a:t>Zeno’s Paradox of the Dichotomy</a:t>
            </a:r>
          </a:p>
          <a:p>
            <a:r>
              <a:rPr lang="en-US" dirty="0" smtClean="0"/>
              <a:t> http://en.wikipedia.org/wiki/Zeno%27s_paradoxes#The_dichotomy_paradox</a:t>
            </a:r>
          </a:p>
          <a:p>
            <a:r>
              <a:rPr lang="en-US" dirty="0" smtClean="0"/>
              <a:t> “That which is in locomotion must arrive at the half-way stage before it arrives at the goal.” ~Aristotle, Physics VI:9, 239b10</a:t>
            </a:r>
          </a:p>
          <a:p>
            <a:r>
              <a:rPr lang="en-US" dirty="0" smtClean="0"/>
              <a:t> “The perfect is the enemy of the good.” ~Voltaire</a:t>
            </a:r>
          </a:p>
          <a:p>
            <a:r>
              <a:rPr lang="en-US" dirty="0" smtClean="0"/>
              <a:t> Incremental, with constant review</a:t>
            </a:r>
          </a:p>
          <a:p>
            <a:r>
              <a:rPr lang="en-US" dirty="0" smtClean="0"/>
              <a:t> Fail fast, learn quickly, adapt - PDCA</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extLst>
      <p:ext uri="{BB962C8B-B14F-4D97-AF65-F5344CB8AC3E}">
        <p14:creationId xmlns:p14="http://schemas.microsoft.com/office/powerpoint/2010/main" val="3718213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a:buChar char="•"/>
            </a:pPr>
            <a:r>
              <a:rPr lang="en-US" dirty="0" smtClean="0"/>
              <a:t>Agile is not a “start coding and we can</a:t>
            </a:r>
            <a:r>
              <a:rPr lang="en-US" baseline="0" dirty="0" smtClean="0"/>
              <a:t> figure-out what the business wants later” approach.</a:t>
            </a:r>
          </a:p>
          <a:p>
            <a:pPr marL="171450" indent="-171450">
              <a:buFont typeface="Arial"/>
              <a:buChar char="•"/>
            </a:pPr>
            <a:r>
              <a:rPr lang="en-US" baseline="0" dirty="0" smtClean="0"/>
              <a:t>Not a lot of published information on the entire agile project cycle, so planning and handover are often not considered</a:t>
            </a:r>
          </a:p>
          <a:p>
            <a:pPr marL="171450" indent="-171450">
              <a:buFont typeface="Arial"/>
              <a:buChar char="•"/>
            </a:pPr>
            <a:r>
              <a:rPr lang="en-US" baseline="0" dirty="0" smtClean="0"/>
              <a:t>Plan well, and you can execute well</a:t>
            </a:r>
          </a:p>
          <a:p>
            <a:pPr marL="171450" indent="-171450">
              <a:buFont typeface="Arial"/>
              <a:buChar char="•"/>
            </a:pPr>
            <a:r>
              <a:rPr lang="en-US" baseline="0" dirty="0" smtClean="0"/>
              <a:t>Lots of planning in agile – project level, release level, iteration level, daily through stand-up</a:t>
            </a:r>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There</a:t>
            </a:r>
            <a:r>
              <a:rPr lang="en-US" baseline="0" dirty="0" smtClean="0"/>
              <a:t> is planning – Inception</a:t>
            </a:r>
          </a:p>
          <a:p>
            <a:pPr lvl="1">
              <a:buFont typeface="Arial" pitchFamily="34" charset="0"/>
              <a:buChar char="•"/>
            </a:pPr>
            <a:r>
              <a:rPr lang="en-US" baseline="0" dirty="0" smtClean="0"/>
              <a:t>2 – 4 weeks for a 4 – 6 month project</a:t>
            </a:r>
          </a:p>
          <a:p>
            <a:pPr lvl="1">
              <a:buFont typeface="Arial" pitchFamily="34" charset="0"/>
              <a:buChar char="•"/>
            </a:pPr>
            <a:r>
              <a:rPr lang="en-US" baseline="0" dirty="0" smtClean="0"/>
              <a:t>Flows, scenarios, stories</a:t>
            </a:r>
          </a:p>
          <a:p>
            <a:pPr>
              <a:buFont typeface="Arial" pitchFamily="34" charset="0"/>
              <a:buChar char="•"/>
            </a:pPr>
            <a:r>
              <a:rPr lang="en-US" baseline="0" dirty="0" smtClean="0"/>
              <a:t>We need to prepare for Development – Initiation</a:t>
            </a:r>
          </a:p>
          <a:p>
            <a:pPr lvl="1">
              <a:buFont typeface="Arial" pitchFamily="34" charset="0"/>
              <a:buChar char="•"/>
            </a:pPr>
            <a:r>
              <a:rPr lang="en-US" baseline="0" dirty="0" smtClean="0"/>
              <a:t>Environment(s) set up</a:t>
            </a:r>
          </a:p>
          <a:p>
            <a:pPr lvl="1">
              <a:buFont typeface="Arial" pitchFamily="34" charset="0"/>
              <a:buChar char="•"/>
            </a:pPr>
            <a:r>
              <a:rPr lang="en-US" baseline="0" dirty="0" smtClean="0"/>
              <a:t>Narrative writing</a:t>
            </a:r>
          </a:p>
          <a:p>
            <a:pPr lvl="1">
              <a:buFont typeface="Arial" pitchFamily="34" charset="0"/>
              <a:buChar char="•"/>
            </a:pPr>
            <a:r>
              <a:rPr lang="en-US" baseline="0" dirty="0" smtClean="0"/>
              <a:t>Team processes</a:t>
            </a:r>
          </a:p>
          <a:p>
            <a:pPr>
              <a:buFont typeface="Arial" pitchFamily="34" charset="0"/>
              <a:buChar char="•"/>
            </a:pPr>
            <a:r>
              <a:rPr lang="en-US" baseline="0" dirty="0" smtClean="0"/>
              <a:t>Develop &amp; Deploy </a:t>
            </a:r>
          </a:p>
          <a:p>
            <a:pPr lvl="1">
              <a:buFont typeface="Arial" pitchFamily="34" charset="0"/>
              <a:buChar char="•"/>
            </a:pPr>
            <a:r>
              <a:rPr lang="en-US" baseline="0" dirty="0" smtClean="0"/>
              <a:t>Release working software</a:t>
            </a:r>
          </a:p>
          <a:p>
            <a:pPr lvl="1">
              <a:buFont typeface="Arial" pitchFamily="34" charset="0"/>
              <a:buChar char="•"/>
            </a:pPr>
            <a:r>
              <a:rPr lang="en-US" baseline="0" dirty="0" smtClean="0"/>
              <a:t>About 12 weeks of work</a:t>
            </a:r>
          </a:p>
          <a:p>
            <a:pPr lvl="0">
              <a:buFont typeface="Arial" pitchFamily="34" charset="0"/>
              <a:buChar char="•"/>
            </a:pPr>
            <a:r>
              <a:rPr lang="en-US" baseline="0" dirty="0" smtClean="0"/>
              <a:t>Common question??  How do I know how big the project is to determine how much time for Inception?  </a:t>
            </a:r>
          </a:p>
          <a:p>
            <a:pPr lvl="1">
              <a:buFont typeface="Arial" pitchFamily="34" charset="0"/>
              <a:buChar char="•"/>
            </a:pPr>
            <a:r>
              <a:rPr lang="en-US" baseline="0" dirty="0" smtClean="0"/>
              <a:t>There has been a ‘Conceptualizing’ phase hopefully.  </a:t>
            </a:r>
          </a:p>
          <a:p>
            <a:pPr lvl="1">
              <a:buFont typeface="Arial" pitchFamily="34" charset="0"/>
              <a:buChar char="•"/>
            </a:pPr>
            <a:r>
              <a:rPr lang="en-US" baseline="0" dirty="0" smtClean="0"/>
              <a:t>Experience.  Relative sizing to other projects you’ve done</a:t>
            </a:r>
            <a:r>
              <a:rPr lang="en-US" baseline="0" smtClean="0"/>
              <a:t>.  </a:t>
            </a:r>
            <a:endParaRPr lang="en-US" baseline="0" dirty="0" smtClean="0"/>
          </a:p>
        </p:txBody>
      </p:sp>
      <p:sp>
        <p:nvSpPr>
          <p:cNvPr id="4" name="Slide Number Placeholder 3"/>
          <p:cNvSpPr>
            <a:spLocks noGrp="1"/>
          </p:cNvSpPr>
          <p:nvPr>
            <p:ph type="sldNum" sz="quarter" idx="10"/>
          </p:nvPr>
        </p:nvSpPr>
        <p:spPr/>
        <p:txBody>
          <a:bodyPr/>
          <a:lstStyle/>
          <a:p>
            <a:fld id="{5DAA5BAC-51FB-844E-AD6B-CB25B17312AE}" type="slidenum">
              <a:rPr lang="en-US" smtClean="0"/>
              <a:pPr/>
              <a:t>38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a:p>
            <a:r>
              <a:rPr lang="en-GB" dirty="0" smtClean="0"/>
              <a:t>1 – 4 weeks</a:t>
            </a:r>
          </a:p>
          <a:p>
            <a:pPr lvl="1"/>
            <a:r>
              <a:rPr kumimoji="0" lang="en-US" sz="1200" b="0" i="0" u="none" strike="noStrike" cap="none" normalizeH="0" dirty="0" smtClean="0">
                <a:ln>
                  <a:noFill/>
                </a:ln>
                <a:solidFill>
                  <a:schemeClr val="tx1"/>
                </a:solidFill>
                <a:effectLst/>
                <a:latin typeface="Arial" charset="0"/>
                <a:ea typeface="ＭＳ Ｐゴシック" pitchFamily="-107" charset="-128"/>
              </a:rPr>
              <a:t>Shorter - more frequent change and increase transparency into issues and progress</a:t>
            </a:r>
          </a:p>
          <a:p>
            <a:pPr lvl="1"/>
            <a:r>
              <a:rPr lang="en-US" sz="1200" baseline="0" dirty="0" smtClean="0">
                <a:latin typeface="Arial" charset="0"/>
                <a:ea typeface="ＭＳ Ｐゴシック" pitchFamily="-107" charset="-128"/>
              </a:rPr>
              <a:t>Longer</a:t>
            </a:r>
            <a:r>
              <a:rPr lang="en-US" sz="1200" dirty="0" smtClean="0">
                <a:latin typeface="Arial" charset="0"/>
                <a:ea typeface="ＭＳ Ｐゴシック" pitchFamily="-107" charset="-128"/>
              </a:rPr>
              <a:t> - accommodate the communication overhead required for larger, multi-team projects</a:t>
            </a:r>
            <a:endParaRPr kumimoji="0" lang="en-US" sz="1200" b="0" i="0" u="none" strike="noStrike" cap="none" normalizeH="0" baseline="0" dirty="0" smtClean="0">
              <a:ln>
                <a:noFill/>
              </a:ln>
              <a:solidFill>
                <a:schemeClr val="tx1"/>
              </a:solidFill>
              <a:effectLst/>
              <a:latin typeface="Arial" charset="0"/>
              <a:ea typeface="ＭＳ Ｐゴシック" pitchFamily="-107" charset="-128"/>
            </a:endParaRPr>
          </a:p>
          <a:p>
            <a:r>
              <a:rPr lang="en-GB" dirty="0" smtClean="0"/>
              <a:t>Called</a:t>
            </a:r>
            <a:r>
              <a:rPr lang="en-GB" baseline="0" dirty="0" smtClean="0"/>
              <a:t> a Release</a:t>
            </a: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39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Repeating cycles of this stuff</a:t>
            </a:r>
          </a:p>
          <a:p>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them sit at the end of this (if they are not already sitting)</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3238308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 about UAT – psychologically, people want to “kick the tires”</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Story Backlog</a:t>
            </a:r>
          </a:p>
          <a:p>
            <a:pPr lvl="1">
              <a:buFont typeface="Arial" pitchFamily="34" charset="0"/>
              <a:buChar char="•"/>
            </a:pPr>
            <a:r>
              <a:rPr lang="en-GB" dirty="0" smtClean="0"/>
              <a:t>List of stories for the entire project</a:t>
            </a:r>
          </a:p>
          <a:p>
            <a:pPr lvl="0">
              <a:buFont typeface="Arial" pitchFamily="34" charset="0"/>
              <a:buNone/>
            </a:pPr>
            <a:r>
              <a:rPr lang="en-GB" dirty="0" smtClean="0"/>
              <a:t>Prioritized sub</a:t>
            </a:r>
            <a:r>
              <a:rPr lang="en-GB" baseline="0" dirty="0" smtClean="0"/>
              <a:t> set</a:t>
            </a:r>
          </a:p>
          <a:p>
            <a:pPr lvl="1">
              <a:buFont typeface="Arial" pitchFamily="34" charset="0"/>
              <a:buChar char="•"/>
            </a:pPr>
            <a:r>
              <a:rPr lang="en-GB" baseline="0" dirty="0" smtClean="0"/>
              <a:t>Prioritized for the next Iteration</a:t>
            </a:r>
          </a:p>
          <a:p>
            <a:pPr lvl="1">
              <a:buFont typeface="Arial" pitchFamily="34" charset="0"/>
              <a:buChar char="•"/>
            </a:pPr>
            <a:r>
              <a:rPr lang="en-GB" baseline="0" dirty="0" smtClean="0"/>
              <a:t>Whole team</a:t>
            </a:r>
          </a:p>
          <a:p>
            <a:pPr lvl="1">
              <a:buFont typeface="Arial" pitchFamily="34" charset="0"/>
              <a:buChar char="•"/>
            </a:pPr>
            <a:r>
              <a:rPr lang="en-GB" baseline="0" dirty="0" smtClean="0"/>
              <a:t>IPM</a:t>
            </a:r>
          </a:p>
          <a:p>
            <a:pPr lvl="1">
              <a:buFont typeface="Arial" pitchFamily="34" charset="0"/>
              <a:buChar char="•"/>
            </a:pPr>
            <a:r>
              <a:rPr lang="en-GB" baseline="0" dirty="0" smtClean="0"/>
              <a:t>No waste</a:t>
            </a:r>
          </a:p>
          <a:p>
            <a:pPr lvl="0">
              <a:buFont typeface="Arial" pitchFamily="34" charset="0"/>
              <a:buNone/>
            </a:pPr>
            <a:r>
              <a:rPr lang="en-GB" baseline="0" dirty="0" smtClean="0"/>
              <a:t>IKO</a:t>
            </a:r>
          </a:p>
          <a:p>
            <a:pPr lvl="1">
              <a:buFont typeface="Arial" pitchFamily="34" charset="0"/>
              <a:buChar char="•"/>
            </a:pPr>
            <a:r>
              <a:rPr lang="en-GB" dirty="0" smtClean="0"/>
              <a:t>Clarify</a:t>
            </a:r>
          </a:p>
          <a:p>
            <a:pPr marL="457200" marR="0" lvl="1"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GB" dirty="0" smtClean="0"/>
              <a:t>Task</a:t>
            </a:r>
          </a:p>
          <a:p>
            <a:pPr lvl="1">
              <a:buFont typeface="Arial" pitchFamily="34" charset="0"/>
              <a:buChar char="•"/>
            </a:pPr>
            <a:r>
              <a:rPr lang="en-GB" dirty="0" smtClean="0"/>
              <a:t>Estimate</a:t>
            </a:r>
          </a:p>
          <a:p>
            <a:pPr lvl="0">
              <a:buFont typeface="Arial" pitchFamily="34" charset="0"/>
              <a:buNone/>
            </a:pPr>
            <a:r>
              <a:rPr lang="en-GB" dirty="0" smtClean="0"/>
              <a:t>Stand</a:t>
            </a:r>
            <a:r>
              <a:rPr lang="en-GB" baseline="0" dirty="0" smtClean="0"/>
              <a:t> up</a:t>
            </a:r>
          </a:p>
          <a:p>
            <a:pPr lvl="1">
              <a:buFont typeface="Arial" pitchFamily="34" charset="0"/>
              <a:buChar char="•"/>
            </a:pPr>
            <a:r>
              <a:rPr lang="en-GB" baseline="0" dirty="0" smtClean="0"/>
              <a:t>Short</a:t>
            </a:r>
          </a:p>
          <a:p>
            <a:pPr lvl="1">
              <a:buFont typeface="Arial" pitchFamily="34" charset="0"/>
              <a:buChar char="•"/>
            </a:pPr>
            <a:r>
              <a:rPr lang="en-GB" baseline="0" dirty="0" smtClean="0"/>
              <a:t>Yesterday, today, blockers</a:t>
            </a:r>
          </a:p>
          <a:p>
            <a:pPr lvl="1">
              <a:buFont typeface="Arial" pitchFamily="34" charset="0"/>
              <a:buChar char="•"/>
            </a:pPr>
            <a:r>
              <a:rPr lang="en-GB" baseline="0" dirty="0" smtClean="0"/>
              <a:t>Chickens and pigs</a:t>
            </a:r>
          </a:p>
          <a:p>
            <a:pPr lvl="0">
              <a:buFont typeface="Arial" pitchFamily="34" charset="0"/>
              <a:buNone/>
            </a:pPr>
            <a:r>
              <a:rPr lang="en-GB" baseline="0" dirty="0" smtClean="0"/>
              <a:t>Showcases</a:t>
            </a:r>
          </a:p>
          <a:p>
            <a:pPr lvl="1">
              <a:buFont typeface="Arial" pitchFamily="34" charset="0"/>
              <a:buChar char="•"/>
            </a:pPr>
            <a:r>
              <a:rPr lang="en-GB" baseline="0" dirty="0" smtClean="0"/>
              <a:t>Present working software</a:t>
            </a:r>
          </a:p>
          <a:p>
            <a:pPr lvl="1">
              <a:buFont typeface="Arial" pitchFamily="34" charset="0"/>
              <a:buChar char="•"/>
            </a:pPr>
            <a:r>
              <a:rPr lang="en-GB" baseline="0" dirty="0" smtClean="0"/>
              <a:t>Sometimes give customer a play environment too</a:t>
            </a:r>
          </a:p>
          <a:p>
            <a:pPr lvl="1">
              <a:buFont typeface="Arial" pitchFamily="34" charset="0"/>
              <a:buChar char="•"/>
            </a:pPr>
            <a:r>
              <a:rPr lang="en-GB" baseline="0" dirty="0" smtClean="0"/>
              <a:t>Customer gives feedback</a:t>
            </a:r>
          </a:p>
          <a:p>
            <a:pPr lvl="1">
              <a:buFont typeface="Arial" pitchFamily="34" charset="0"/>
              <a:buChar char="•"/>
            </a:pPr>
            <a:r>
              <a:rPr lang="en-GB" baseline="0" dirty="0" smtClean="0"/>
              <a:t>New stories?</a:t>
            </a:r>
          </a:p>
          <a:p>
            <a:pPr lvl="1">
              <a:buFont typeface="Arial" pitchFamily="34" charset="0"/>
              <a:buChar char="•"/>
            </a:pPr>
            <a:r>
              <a:rPr lang="en-GB" baseline="0" dirty="0" smtClean="0"/>
              <a:t>Re-plan?</a:t>
            </a:r>
          </a:p>
          <a:p>
            <a:pPr lvl="0">
              <a:buFont typeface="Arial" pitchFamily="34" charset="0"/>
              <a:buNone/>
            </a:pPr>
            <a:r>
              <a:rPr lang="en-GB" baseline="0" dirty="0" smtClean="0"/>
              <a:t>Retrospective</a:t>
            </a:r>
          </a:p>
          <a:p>
            <a:pPr lvl="1">
              <a:buFont typeface="Arial" pitchFamily="34" charset="0"/>
              <a:buChar char="•"/>
            </a:pPr>
            <a:r>
              <a:rPr lang="en-GB" baseline="0" dirty="0" smtClean="0"/>
              <a:t>Well, not so well</a:t>
            </a:r>
          </a:p>
          <a:p>
            <a:pPr lvl="1">
              <a:buFont typeface="Arial" pitchFamily="34" charset="0"/>
              <a:buChar char="•"/>
            </a:pPr>
            <a:r>
              <a:rPr lang="en-GB" baseline="0" dirty="0" smtClean="0"/>
              <a:t>Constant improvement</a:t>
            </a:r>
          </a:p>
          <a:p>
            <a:pPr lvl="1">
              <a:buFont typeface="Arial" pitchFamily="34" charset="0"/>
              <a:buNone/>
            </a:pP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Who does what on an Agile team.</a:t>
            </a: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206375"/>
            <a:ext cx="4568825" cy="3427413"/>
          </a:xfrm>
        </p:spPr>
      </p:sp>
      <p:sp>
        <p:nvSpPr>
          <p:cNvPr id="3" name="Notes Placeholder 2"/>
          <p:cNvSpPr>
            <a:spLocks noGrp="1"/>
          </p:cNvSpPr>
          <p:nvPr>
            <p:ph type="body" idx="1"/>
          </p:nvPr>
        </p:nvSpPr>
        <p:spPr/>
        <p:txBody>
          <a:bodyPr>
            <a:normAutofit fontScale="70000" lnSpcReduction="20000"/>
          </a:bodyPr>
          <a:lstStyle/>
          <a:p>
            <a:r>
              <a:rPr lang="en-US" sz="2400" dirty="0" smtClean="0"/>
              <a:t>We want to get people focusing on the entire build team, not just developers</a:t>
            </a:r>
            <a:r>
              <a:rPr lang="en-US" sz="2400" baseline="0" dirty="0" smtClean="0"/>
              <a:t>, QA’s, BA’s, etc.</a:t>
            </a:r>
          </a:p>
          <a:p>
            <a:r>
              <a:rPr lang="en-US" sz="2400" baseline="0" dirty="0" smtClean="0"/>
              <a:t>This exercise is to identify the participants perception of “their” team, and how limited their view might be.</a:t>
            </a:r>
          </a:p>
          <a:p>
            <a:endParaRPr lang="en-US" sz="2400"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44</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Having an understanding of the participants view of their</a:t>
            </a:r>
            <a:r>
              <a:rPr lang="en-US" baseline="0" dirty="0" smtClean="0"/>
              <a:t> team, explain the TW view of teams, especially the project core team.</a:t>
            </a:r>
            <a:endParaRPr lang="en-US" dirty="0"/>
          </a:p>
        </p:txBody>
      </p:sp>
      <p:sp>
        <p:nvSpPr>
          <p:cNvPr id="4" name="Date Placeholder 3"/>
          <p:cNvSpPr>
            <a:spLocks noGrp="1"/>
          </p:cNvSpPr>
          <p:nvPr>
            <p:ph type="dt"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Agile Project Approach</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AU" dirty="0" smtClean="0"/>
              <a:t>Bottom line, PM is outward facing.</a:t>
            </a:r>
          </a:p>
          <a:p>
            <a:pPr eaLnBrk="1" hangingPunct="1">
              <a:spcBef>
                <a:spcPct val="0"/>
              </a:spcBef>
            </a:pPr>
            <a:endParaRPr lang="en-AU" dirty="0" smtClean="0"/>
          </a:p>
          <a:p>
            <a:pPr eaLnBrk="1" hangingPunct="1">
              <a:spcBef>
                <a:spcPct val="0"/>
              </a:spcBef>
            </a:pPr>
            <a:r>
              <a:rPr lang="en-US" sz="1200" dirty="0" smtClean="0"/>
              <a:t>Supporting teams – environments, deployments, data, documentation, </a:t>
            </a:r>
          </a:p>
          <a:p>
            <a:pPr eaLnBrk="1" hangingPunct="1">
              <a:spcBef>
                <a:spcPct val="0"/>
              </a:spcBef>
            </a:pPr>
            <a:r>
              <a:rPr lang="en-US" sz="1200" dirty="0" smtClean="0"/>
              <a:t>Stakeholders</a:t>
            </a:r>
          </a:p>
          <a:p>
            <a:pPr eaLnBrk="1" hangingPunct="1">
              <a:spcBef>
                <a:spcPct val="0"/>
              </a:spcBef>
            </a:pPr>
            <a:r>
              <a:rPr lang="en-US" sz="1200" dirty="0" smtClean="0"/>
              <a:t>Executive or Steering committees</a:t>
            </a:r>
            <a:endParaRPr lang="en-US" sz="900" dirty="0" smtClean="0"/>
          </a:p>
          <a:p>
            <a:pPr eaLnBrk="1" hangingPunct="1">
              <a:spcBef>
                <a:spcPct val="0"/>
              </a:spcBef>
            </a:pPr>
            <a:endParaRPr lang="en-US" b="1" dirty="0" smtClean="0">
              <a:solidFill>
                <a:srgbClr val="FF0000"/>
              </a:solidFill>
            </a:endParaRPr>
          </a:p>
          <a:p>
            <a:pPr eaLnBrk="1" hangingPunct="1">
              <a:spcBef>
                <a:spcPct val="0"/>
              </a:spcBef>
            </a:pPr>
            <a:r>
              <a:rPr lang="en-US" b="1" dirty="0" smtClean="0">
                <a:solidFill>
                  <a:srgbClr val="FF0000"/>
                </a:solidFill>
              </a:rPr>
              <a:t>Low: 1 min</a:t>
            </a:r>
          </a:p>
          <a:p>
            <a:pPr eaLnBrk="1" hangingPunct="1">
              <a:spcBef>
                <a:spcPct val="0"/>
              </a:spcBef>
            </a:pPr>
            <a:r>
              <a:rPr lang="en-US" b="1" dirty="0" smtClean="0">
                <a:solidFill>
                  <a:srgbClr val="FF0000"/>
                </a:solidFill>
              </a:rPr>
              <a:t>High: 3 min</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extLst>
      <p:ext uri="{BB962C8B-B14F-4D97-AF65-F5344CB8AC3E}">
        <p14:creationId xmlns:p14="http://schemas.microsoft.com/office/powerpoint/2010/main" val="3816747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p:cNvSpPr>
          <p:nvPr>
            <p:ph type="sldImg"/>
          </p:nvPr>
        </p:nvSpPr>
        <p:spPr>
          <a:ln/>
        </p:spPr>
      </p:sp>
      <p:sp>
        <p:nvSpPr>
          <p:cNvPr id="166915" name="Notes Placeholder 2"/>
          <p:cNvSpPr>
            <a:spLocks noGrp="1"/>
          </p:cNvSpPr>
          <p:nvPr>
            <p:ph type="body" idx="1"/>
          </p:nvPr>
        </p:nvSpPr>
        <p:spPr>
          <a:noFill/>
          <a:ln/>
        </p:spPr>
        <p:txBody>
          <a:bodyPr/>
          <a:lstStyle/>
          <a:p>
            <a:r>
              <a:rPr lang="en-GB" baseline="0" dirty="0" smtClean="0"/>
              <a:t>PM is generally outward/management facing.</a:t>
            </a:r>
          </a:p>
          <a:p>
            <a:pPr lvl="1">
              <a:buFont typeface="Arial" pitchFamily="34" charset="0"/>
              <a:buChar char="•"/>
            </a:pPr>
            <a:r>
              <a:rPr lang="en-GB" baseline="0" dirty="0" smtClean="0"/>
              <a:t>Budget to </a:t>
            </a:r>
            <a:r>
              <a:rPr lang="en-GB" baseline="0" dirty="0" err="1" smtClean="0"/>
              <a:t>actuals</a:t>
            </a:r>
            <a:endParaRPr lang="en-GB" baseline="0" dirty="0" smtClean="0"/>
          </a:p>
          <a:p>
            <a:pPr lvl="1">
              <a:buFont typeface="Arial" pitchFamily="34" charset="0"/>
              <a:buChar char="•"/>
            </a:pPr>
            <a:r>
              <a:rPr lang="en-GB" baseline="0" dirty="0" smtClean="0"/>
              <a:t>Steering committee, sponsor communication/meetings</a:t>
            </a:r>
          </a:p>
          <a:p>
            <a:pPr lvl="1">
              <a:buFont typeface="Arial" pitchFamily="34" charset="0"/>
              <a:buChar char="•"/>
            </a:pPr>
            <a:r>
              <a:rPr lang="en-GB" baseline="0" dirty="0" smtClean="0"/>
              <a:t>Removes technical or resource obstacles</a:t>
            </a:r>
          </a:p>
          <a:p>
            <a:endParaRPr lang="en-GB"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dirty="0" smtClean="0"/>
              <a:t>IM –[CLICK]</a:t>
            </a:r>
            <a:r>
              <a:rPr lang="en-GB" dirty="0" smtClean="0"/>
              <a:t> Iteration Manager/Scrum</a:t>
            </a:r>
            <a:r>
              <a:rPr lang="en-GB" baseline="0" dirty="0" smtClean="0"/>
              <a:t> Master can be a different person or the same person as the PM</a:t>
            </a:r>
          </a:p>
          <a:p>
            <a:endParaRPr lang="en-GB" baseline="0" dirty="0" smtClean="0"/>
          </a:p>
          <a:p>
            <a:pPr lvl="1">
              <a:buFont typeface="Arial" pitchFamily="34" charset="0"/>
              <a:buChar char="•"/>
            </a:pPr>
            <a:r>
              <a:rPr lang="en-GB" baseline="0" dirty="0" smtClean="0"/>
              <a:t>is generally inward/team facing.  </a:t>
            </a:r>
          </a:p>
          <a:p>
            <a:pPr lvl="1">
              <a:buFont typeface="Arial" pitchFamily="34" charset="0"/>
              <a:buChar char="•"/>
            </a:pPr>
            <a:r>
              <a:rPr lang="en-GB" baseline="0" dirty="0" smtClean="0"/>
              <a:t>Facilitates team meetings – </a:t>
            </a:r>
            <a:r>
              <a:rPr lang="en-GB" baseline="0" dirty="0" err="1" smtClean="0"/>
              <a:t>standups</a:t>
            </a:r>
            <a:r>
              <a:rPr lang="en-GB" baseline="0" dirty="0" smtClean="0"/>
              <a:t>, IPM/IKO, retrospectives, showcase (</a:t>
            </a:r>
            <a:r>
              <a:rPr lang="en-GB" baseline="0" dirty="0" err="1" smtClean="0"/>
              <a:t>w</a:t>
            </a:r>
            <a:r>
              <a:rPr lang="en-GB" baseline="0" dirty="0" smtClean="0"/>
              <a:t> BA)</a:t>
            </a:r>
          </a:p>
          <a:p>
            <a:pPr lvl="1">
              <a:buFont typeface="Arial" pitchFamily="34" charset="0"/>
              <a:buChar char="•"/>
            </a:pPr>
            <a:r>
              <a:rPr lang="en-GB" baseline="0" dirty="0" smtClean="0"/>
              <a:t>Tracks velocity, capacity</a:t>
            </a:r>
          </a:p>
          <a:p>
            <a:pPr lvl="1">
              <a:buFont typeface="Arial" pitchFamily="34" charset="0"/>
              <a:buChar char="•"/>
            </a:pPr>
            <a:r>
              <a:rPr lang="en-GB" baseline="0" dirty="0" smtClean="0"/>
              <a:t>Manages the backlog.  Works with customer and BA to prioritize new stories</a:t>
            </a:r>
          </a:p>
          <a:p>
            <a:pPr lvl="1">
              <a:buFont typeface="Arial" pitchFamily="34" charset="0"/>
              <a:buChar char="•"/>
            </a:pPr>
            <a:r>
              <a:rPr lang="en-GB" baseline="0" dirty="0" smtClean="0"/>
              <a:t>Maintains card wall and other project radiators</a:t>
            </a:r>
          </a:p>
          <a:p>
            <a:pPr lvl="1">
              <a:buFont typeface="Arial" pitchFamily="34" charset="0"/>
              <a:buChar char="•"/>
            </a:pPr>
            <a:endParaRPr lang="en-GB" baseline="0" dirty="0" smtClean="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Agile Project Approach</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GB" dirty="0" smtClean="0"/>
              <a:t>#1 responsibility is</a:t>
            </a:r>
            <a:r>
              <a:rPr lang="en-GB" baseline="0" dirty="0" smtClean="0"/>
              <a:t> to truly understand the business needs, problems and..</a:t>
            </a:r>
          </a:p>
          <a:p>
            <a:pPr>
              <a:buFont typeface="Arial" pitchFamily="34" charset="0"/>
              <a:buNone/>
            </a:pPr>
            <a:r>
              <a:rPr lang="en-GB" baseline="0" dirty="0" smtClean="0"/>
              <a:t>Work with developers to propose solutions.</a:t>
            </a:r>
          </a:p>
          <a:p>
            <a:pPr>
              <a:buFont typeface="Arial" pitchFamily="34" charset="0"/>
              <a:buNone/>
            </a:pPr>
            <a:endParaRPr lang="en-GB" baseline="0" dirty="0" smtClean="0"/>
          </a:p>
          <a:p>
            <a:pPr>
              <a:buFont typeface="Arial" pitchFamily="34" charset="0"/>
              <a:buChar char="•"/>
            </a:pPr>
            <a:r>
              <a:rPr lang="en-GB" baseline="0" dirty="0" smtClean="0"/>
              <a:t>Facilitates sessions with business and stakeholders</a:t>
            </a:r>
          </a:p>
          <a:p>
            <a:pPr lvl="1">
              <a:buFont typeface="Arial" pitchFamily="34" charset="0"/>
              <a:buChar char="•"/>
            </a:pPr>
            <a:r>
              <a:rPr lang="en-GB" baseline="0" dirty="0" smtClean="0"/>
              <a:t>Requirements gathering</a:t>
            </a:r>
          </a:p>
          <a:p>
            <a:pPr lvl="1">
              <a:buFont typeface="Arial" pitchFamily="34" charset="0"/>
              <a:buChar char="•"/>
            </a:pPr>
            <a:r>
              <a:rPr lang="en-GB" baseline="0" dirty="0" smtClean="0"/>
              <a:t>Prioritization</a:t>
            </a:r>
          </a:p>
          <a:p>
            <a:pPr lvl="1">
              <a:buFont typeface="Arial" pitchFamily="34" charset="0"/>
              <a:buChar char="•"/>
            </a:pPr>
            <a:r>
              <a:rPr lang="en-GB" baseline="0" dirty="0" smtClean="0"/>
              <a:t>Showcases</a:t>
            </a:r>
          </a:p>
          <a:p>
            <a:pPr>
              <a:buFont typeface="Arial" pitchFamily="34" charset="0"/>
              <a:buChar char="•"/>
            </a:pPr>
            <a:r>
              <a:rPr lang="en-GB" baseline="0" dirty="0" smtClean="0"/>
              <a:t>Requirements elicitation</a:t>
            </a:r>
            <a:r>
              <a:rPr lang="en-GB" baseline="0" smtClean="0"/>
              <a:t>, elaboration, </a:t>
            </a:r>
            <a:endParaRPr lang="en-GB" baseline="0" dirty="0" smtClean="0"/>
          </a:p>
          <a:p>
            <a:pPr>
              <a:buFont typeface="Arial" pitchFamily="34" charset="0"/>
              <a:buChar char="•"/>
            </a:pPr>
            <a:r>
              <a:rPr lang="en-GB" baseline="0" dirty="0" smtClean="0"/>
              <a:t>Creates stories and development </a:t>
            </a:r>
            <a:r>
              <a:rPr lang="en-GB" baseline="0" dirty="0" err="1" smtClean="0"/>
              <a:t>artifacts</a:t>
            </a:r>
            <a:endParaRPr lang="en-GB" baseline="0" dirty="0" smtClean="0"/>
          </a:p>
          <a:p>
            <a:pPr>
              <a:buFont typeface="Arial" pitchFamily="34" charset="0"/>
              <a:buChar char="•"/>
            </a:pPr>
            <a:r>
              <a:rPr lang="en-GB" baseline="0" dirty="0" smtClean="0"/>
              <a:t>Writes acceptance criteria with the business/customer and QA</a:t>
            </a:r>
          </a:p>
          <a:p>
            <a:pPr>
              <a:buFont typeface="Arial" pitchFamily="34" charset="0"/>
              <a:buChar char="•"/>
            </a:pPr>
            <a:r>
              <a:rPr lang="en-GB" baseline="0" dirty="0" smtClean="0"/>
              <a:t>Works with developers and testers to clarify stories</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49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GB" dirty="0" smtClean="0"/>
              <a:t>Facilitates sessions to design the most ‘usable’ design for all users</a:t>
            </a:r>
          </a:p>
          <a:p>
            <a:pPr lvl="1">
              <a:buFont typeface="Arial" pitchFamily="34" charset="0"/>
              <a:buNone/>
            </a:pPr>
            <a:r>
              <a:rPr lang="en-GB" dirty="0" smtClean="0"/>
              <a:t>Considers different</a:t>
            </a:r>
            <a:r>
              <a:rPr lang="en-GB" baseline="0" dirty="0" smtClean="0"/>
              <a:t> roles, users</a:t>
            </a:r>
          </a:p>
          <a:p>
            <a:pPr lvl="1">
              <a:buFont typeface="Arial" pitchFamily="34" charset="0"/>
              <a:buNone/>
            </a:pPr>
            <a:endParaRPr lang="en-GB" dirty="0" smtClean="0"/>
          </a:p>
          <a:p>
            <a:pPr>
              <a:buFont typeface="Arial" pitchFamily="34" charset="0"/>
              <a:buNone/>
            </a:pPr>
            <a:r>
              <a:rPr lang="en-GB" dirty="0" smtClean="0"/>
              <a:t>Usability is defined by 5 quality components:</a:t>
            </a:r>
          </a:p>
          <a:p>
            <a:pPr lvl="1">
              <a:buFont typeface="Arial" pitchFamily="34" charset="0"/>
              <a:buChar char="•"/>
            </a:pPr>
            <a:r>
              <a:rPr lang="en-GB" dirty="0" err="1" smtClean="0"/>
              <a:t>Learnability</a:t>
            </a:r>
            <a:endParaRPr lang="en-GB" dirty="0" smtClean="0"/>
          </a:p>
          <a:p>
            <a:pPr lvl="1">
              <a:buFont typeface="Arial" pitchFamily="34" charset="0"/>
              <a:buChar char="•"/>
            </a:pPr>
            <a:r>
              <a:rPr lang="en-GB" dirty="0" smtClean="0"/>
              <a:t>Efficiency</a:t>
            </a:r>
          </a:p>
          <a:p>
            <a:pPr lvl="1">
              <a:buFont typeface="Arial" pitchFamily="34" charset="0"/>
              <a:buChar char="•"/>
            </a:pPr>
            <a:r>
              <a:rPr lang="en-GB" dirty="0" err="1" smtClean="0"/>
              <a:t>Memorability</a:t>
            </a:r>
            <a:endParaRPr lang="en-GB" dirty="0" smtClean="0"/>
          </a:p>
          <a:p>
            <a:pPr lvl="1">
              <a:buFont typeface="Arial" pitchFamily="34" charset="0"/>
              <a:buChar char="•"/>
            </a:pPr>
            <a:r>
              <a:rPr lang="en-GB" dirty="0" smtClean="0"/>
              <a:t>Errors</a:t>
            </a:r>
          </a:p>
          <a:p>
            <a:pPr lvl="1">
              <a:buFont typeface="Arial" pitchFamily="34" charset="0"/>
              <a:buChar char="•"/>
            </a:pPr>
            <a:r>
              <a:rPr lang="en-GB" dirty="0" smtClean="0"/>
              <a:t>Satisfaction</a:t>
            </a: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50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Coding standards:</a:t>
            </a:r>
          </a:p>
          <a:p>
            <a:pPr marL="171450" marR="0" indent="-171450" algn="l" defTabSz="914400" rtl="0" eaLnBrk="1" fontAlgn="base" latinLnBrk="0" hangingPunct="1">
              <a:lnSpc>
                <a:spcPct val="100000"/>
              </a:lnSpc>
              <a:spcBef>
                <a:spcPct val="30000"/>
              </a:spcBef>
              <a:spcAft>
                <a:spcPct val="0"/>
              </a:spcAft>
              <a:buClrTx/>
              <a:buSzTx/>
              <a:buFont typeface="Arial"/>
              <a:buChar char="•"/>
              <a:tabLst/>
              <a:defRPr/>
            </a:pPr>
            <a:r>
              <a:rPr lang="en-US" sz="1200" kern="1200" dirty="0" smtClean="0">
                <a:solidFill>
                  <a:schemeClr val="tx1"/>
                </a:solidFill>
                <a:latin typeface="Arial" pitchFamily="-65" charset="0"/>
                <a:ea typeface="+mn-ea"/>
                <a:cs typeface="+mn-cs"/>
              </a:rPr>
              <a:t>Consistent style and format for source code</a:t>
            </a:r>
            <a:r>
              <a:rPr lang="en-US" sz="1200" kern="1200" baseline="0" dirty="0" smtClean="0">
                <a:solidFill>
                  <a:schemeClr val="tx1"/>
                </a:solidFill>
                <a:latin typeface="Arial" pitchFamily="-65" charset="0"/>
                <a:ea typeface="+mn-ea"/>
                <a:cs typeface="+mn-cs"/>
              </a:rPr>
              <a:t>, either </a:t>
            </a:r>
            <a:r>
              <a:rPr lang="en-US" sz="1200" kern="1200" dirty="0" smtClean="0">
                <a:solidFill>
                  <a:schemeClr val="tx1"/>
                </a:solidFill>
                <a:latin typeface="Arial" pitchFamily="-65" charset="0"/>
                <a:ea typeface="+mn-ea"/>
                <a:cs typeface="+mn-cs"/>
              </a:rPr>
              <a:t>standard conventions specified by the language vendor (e.g. The Code Conventions for the Java Programming Language, recommended by Sun) or custom defined by the team</a:t>
            </a:r>
          </a:p>
          <a:p>
            <a:pPr marL="171450" indent="-171450">
              <a:buFont typeface="Arial"/>
              <a:buChar char="•"/>
            </a:pPr>
            <a:r>
              <a:rPr lang="en-US" sz="1200" kern="1200" dirty="0" smtClean="0">
                <a:solidFill>
                  <a:schemeClr val="tx1"/>
                </a:solidFill>
                <a:latin typeface="Arial" pitchFamily="-65" charset="0"/>
                <a:ea typeface="+mn-ea"/>
                <a:cs typeface="+mn-cs"/>
              </a:rPr>
              <a:t>Design</a:t>
            </a:r>
            <a:r>
              <a:rPr lang="en-US" sz="1200" kern="1200" baseline="0" dirty="0" smtClean="0">
                <a:solidFill>
                  <a:schemeClr val="tx1"/>
                </a:solidFill>
                <a:latin typeface="Arial" pitchFamily="-65" charset="0"/>
                <a:ea typeface="+mn-ea"/>
                <a:cs typeface="+mn-cs"/>
              </a:rPr>
              <a:t> p</a:t>
            </a:r>
            <a:r>
              <a:rPr lang="en-US" sz="1200" kern="1200" dirty="0" smtClean="0">
                <a:solidFill>
                  <a:schemeClr val="tx1"/>
                </a:solidFill>
                <a:latin typeface="Arial" pitchFamily="-65" charset="0"/>
                <a:ea typeface="+mn-ea"/>
                <a:cs typeface="+mn-cs"/>
              </a:rPr>
              <a:t>atterns (avoid</a:t>
            </a:r>
            <a:r>
              <a:rPr lang="en-US" sz="1200" kern="1200" baseline="0" dirty="0" smtClean="0">
                <a:solidFill>
                  <a:schemeClr val="tx1"/>
                </a:solidFill>
                <a:latin typeface="Arial" pitchFamily="-65" charset="0"/>
                <a:ea typeface="+mn-ea"/>
                <a:cs typeface="+mn-cs"/>
              </a:rPr>
              <a:t> anti-patterns) and </a:t>
            </a:r>
            <a:r>
              <a:rPr lang="en-US" sz="1200" kern="1200" baseline="0" smtClean="0">
                <a:solidFill>
                  <a:schemeClr val="tx1"/>
                </a:solidFill>
                <a:latin typeface="Arial" pitchFamily="-65" charset="0"/>
                <a:ea typeface="+mn-ea"/>
                <a:cs typeface="+mn-cs"/>
              </a:rPr>
              <a:t>principles, such </a:t>
            </a:r>
            <a:r>
              <a:rPr lang="en-US" sz="1200" kern="1200" baseline="0" dirty="0" smtClean="0">
                <a:solidFill>
                  <a:schemeClr val="tx1"/>
                </a:solidFill>
                <a:latin typeface="Arial" pitchFamily="-65" charset="0"/>
                <a:ea typeface="+mn-ea"/>
                <a:cs typeface="+mn-cs"/>
              </a:rPr>
              <a:t>as SOLID</a:t>
            </a:r>
          </a:p>
        </p:txBody>
      </p:sp>
      <p:sp>
        <p:nvSpPr>
          <p:cNvPr id="4" name="Slide Number Placeholder 3"/>
          <p:cNvSpPr>
            <a:spLocks noGrp="1"/>
          </p:cNvSpPr>
          <p:nvPr>
            <p:ph type="sldNum" sz="quarter" idx="10"/>
          </p:nvPr>
        </p:nvSpPr>
        <p:spPr/>
        <p:txBody>
          <a:bodyPr/>
          <a:lstStyle/>
          <a:p>
            <a:fld id="{5DAA5BAC-51FB-844E-AD6B-CB25B17312AE}" type="slidenum">
              <a:rPr lang="en-US" smtClean="0"/>
              <a:pPr/>
              <a:t>51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extLst>
      <p:ext uri="{BB962C8B-B14F-4D97-AF65-F5344CB8AC3E}">
        <p14:creationId xmlns:p14="http://schemas.microsoft.com/office/powerpoint/2010/main" val="4209952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TIMING:</a:t>
            </a:r>
            <a:endParaRPr lang="en-US" baseline="0" dirty="0" smtClean="0"/>
          </a:p>
          <a:p>
            <a:endParaRPr lang="en-US" baseline="0" dirty="0" smtClean="0"/>
          </a:p>
          <a:p>
            <a:r>
              <a:rPr lang="en-US" baseline="0" dirty="0" smtClean="0"/>
              <a:t>Introductions: &lt; 5 minutes</a:t>
            </a:r>
          </a:p>
          <a:p>
            <a:r>
              <a:rPr lang="en-US" baseline="0" dirty="0" smtClean="0"/>
              <a:t>Group Juggle: 5 – 8 minutes</a:t>
            </a:r>
            <a:endParaRPr lang="en-US" dirty="0" smtClean="0"/>
          </a:p>
          <a:p>
            <a:endParaRPr lang="en-US" dirty="0" smtClean="0"/>
          </a:p>
          <a:p>
            <a:r>
              <a:rPr lang="en-US" dirty="0" smtClean="0"/>
              <a:t>Follow introductions with Group Juggle…</a:t>
            </a:r>
          </a:p>
          <a:p>
            <a:endParaRPr lang="en-US" dirty="0" smtClean="0"/>
          </a:p>
          <a:p>
            <a:r>
              <a:rPr lang="en-US" dirty="0" smtClean="0"/>
              <a:t>http://</a:t>
            </a:r>
            <a:r>
              <a:rPr lang="en-US" dirty="0" err="1" smtClean="0"/>
              <a:t>wilderdom.com/games/descriptions/GroupJuggle.html</a:t>
            </a:r>
            <a:endParaRPr lang="en-US" dirty="0" smtClean="0"/>
          </a:p>
          <a:p>
            <a:endParaRPr lang="en-US" dirty="0" smtClean="0"/>
          </a:p>
          <a:p>
            <a:r>
              <a:rPr lang="en-US" b="1" dirty="0" smtClean="0"/>
              <a:t>Group Juggle</a:t>
            </a:r>
          </a:p>
          <a:p>
            <a:pPr>
              <a:buFont typeface="Arial"/>
              <a:buChar char="•"/>
            </a:pPr>
            <a:r>
              <a:rPr lang="en-US" dirty="0" smtClean="0"/>
              <a:t>Fun way to start working together. </a:t>
            </a:r>
          </a:p>
          <a:p>
            <a:pPr>
              <a:buFont typeface="Arial"/>
              <a:buChar char="•"/>
            </a:pPr>
            <a:r>
              <a:rPr lang="en-US" dirty="0" smtClean="0"/>
              <a:t>Can be used to learn names and develop a sense of interconnectedness.  </a:t>
            </a:r>
          </a:p>
          <a:p>
            <a:pPr>
              <a:buFont typeface="Arial"/>
              <a:buChar char="•"/>
            </a:pPr>
            <a:r>
              <a:rPr lang="en-US" dirty="0" smtClean="0"/>
              <a:t>Stand in a circle, toss a ball to someone, using his/her name, and they in turn toss it to someone else, using the next person's name. </a:t>
            </a:r>
          </a:p>
          <a:p>
            <a:pPr>
              <a:buFont typeface="Arial"/>
              <a:buChar char="•"/>
            </a:pPr>
            <a:r>
              <a:rPr lang="en-US" dirty="0" smtClean="0"/>
              <a:t>Keep it going, then more balls are introduced and it starts gets crazy. </a:t>
            </a:r>
          </a:p>
          <a:p>
            <a:pPr>
              <a:buFont typeface="Arial"/>
              <a:buNone/>
            </a:pPr>
            <a:endParaRPr lang="en-US" dirty="0" smtClean="0"/>
          </a:p>
          <a:p>
            <a:r>
              <a:rPr lang="en-US" b="1" dirty="0" smtClean="0"/>
              <a:t>How to Run a Group Juggle Session</a:t>
            </a:r>
          </a:p>
          <a:p>
            <a:endParaRPr lang="en-US" dirty="0" smtClean="0"/>
          </a:p>
          <a:p>
            <a:r>
              <a:rPr lang="en-US" b="1" dirty="0" smtClean="0"/>
              <a:t>Set up &amp; instructions for 1st round of group juggling</a:t>
            </a:r>
          </a:p>
          <a:p>
            <a:pPr>
              <a:buFont typeface="Arial"/>
              <a:buChar char="•"/>
            </a:pPr>
            <a:r>
              <a:rPr lang="en-US" dirty="0" smtClean="0"/>
              <a:t>Arrange participants in a circle, not too close, not too far from one another</a:t>
            </a:r>
          </a:p>
          <a:p>
            <a:pPr>
              <a:buFont typeface="Arial"/>
              <a:buChar char="•"/>
            </a:pPr>
            <a:r>
              <a:rPr lang="en-US" dirty="0" smtClean="0"/>
              <a:t>Include yourself in the circle</a:t>
            </a:r>
          </a:p>
          <a:p>
            <a:pPr>
              <a:buFont typeface="Arial"/>
              <a:buChar char="•"/>
            </a:pPr>
            <a:r>
              <a:rPr lang="en-US" dirty="0" smtClean="0"/>
              <a:t>Explain that you are going to throw a ball to someone - pick someone out &amp; ask their name, then say </a:t>
            </a:r>
          </a:p>
          <a:p>
            <a:pPr>
              <a:buFont typeface="Arial"/>
              <a:buChar char="•"/>
            </a:pPr>
            <a:r>
              <a:rPr lang="en-US" dirty="0" smtClean="0"/>
              <a:t>"Hi Freddy, my name is James...here you go!" </a:t>
            </a:r>
            <a:br>
              <a:rPr lang="en-US" dirty="0" smtClean="0"/>
            </a:br>
            <a:r>
              <a:rPr lang="en-US" dirty="0" smtClean="0"/>
              <a:t>[underarm throw a ball to Freddy]</a:t>
            </a:r>
          </a:p>
          <a:p>
            <a:pPr>
              <a:buFont typeface="Arial"/>
              <a:buChar char="•"/>
            </a:pPr>
            <a:r>
              <a:rPr lang="en-US" dirty="0" smtClean="0"/>
              <a:t>Freddy then says </a:t>
            </a:r>
            <a:br>
              <a:rPr lang="en-US" dirty="0" smtClean="0"/>
            </a:br>
            <a:r>
              <a:rPr lang="en-US" dirty="0" smtClean="0"/>
              <a:t>"Thank you James", picks someone and says </a:t>
            </a:r>
            <a:br>
              <a:rPr lang="en-US" dirty="0" smtClean="0"/>
            </a:br>
            <a:r>
              <a:rPr lang="en-US" dirty="0" smtClean="0"/>
              <a:t>"Hi X, my name is Freddy...here you go!" [throw]....they say</a:t>
            </a:r>
            <a:br>
              <a:rPr lang="en-US" dirty="0" smtClean="0"/>
            </a:br>
            <a:r>
              <a:rPr lang="en-US" dirty="0" smtClean="0"/>
              <a:t>"Thank you, Freddy] and on we go.</a:t>
            </a:r>
          </a:p>
          <a:p>
            <a:pPr>
              <a:buFont typeface="Arial"/>
              <a:buChar char="•"/>
            </a:pPr>
            <a:r>
              <a:rPr lang="en-US" b="1" dirty="0" smtClean="0"/>
              <a:t>If you're not trying to learn names, skip the naming part &amp; just throw!</a:t>
            </a:r>
          </a:p>
          <a:p>
            <a:pPr>
              <a:buFont typeface="Arial"/>
              <a:buChar char="•"/>
            </a:pPr>
            <a:r>
              <a:rPr lang="en-US" dirty="0" smtClean="0"/>
              <a:t>The challenge from here is simply to get the ball thrown around to everyone in the circle, and finally back to the trainer.</a:t>
            </a:r>
          </a:p>
          <a:p>
            <a:pPr>
              <a:buFont typeface="Arial"/>
              <a:buNone/>
            </a:pPr>
            <a:endParaRPr lang="en-US" dirty="0" smtClean="0"/>
          </a:p>
          <a:p>
            <a:r>
              <a:rPr lang="en-US" b="1" dirty="0" smtClean="0"/>
              <a:t>2nd round of group juggling</a:t>
            </a:r>
          </a:p>
          <a:p>
            <a:pPr>
              <a:buFont typeface="Arial"/>
              <a:buChar char="•"/>
            </a:pPr>
            <a:r>
              <a:rPr lang="en-US" dirty="0" smtClean="0"/>
              <a:t>I then say, "Right, well done, now let's see if we can that again - making sure we use the same order, and using each other's names.  Remember to say the name of the person you are throwing to, and thank the person, by name, for throwing it to you, OK?"</a:t>
            </a:r>
          </a:p>
          <a:p>
            <a:pPr>
              <a:buFont typeface="Arial"/>
              <a:buChar char="•"/>
            </a:pPr>
            <a:r>
              <a:rPr lang="en-US" dirty="0" smtClean="0"/>
              <a:t>On the second round, most people will be challenged to remember who to throw it to, and the two names!  Take it slow, help the group out, so that each person has a successful second round.</a:t>
            </a:r>
          </a:p>
          <a:p>
            <a:pPr>
              <a:buFont typeface="Arial"/>
              <a:buNone/>
            </a:pPr>
            <a:endParaRPr lang="en-US" dirty="0" smtClean="0"/>
          </a:p>
          <a:p>
            <a:r>
              <a:rPr lang="en-US" b="1" dirty="0" smtClean="0"/>
              <a:t>3rd round of group juggling</a:t>
            </a:r>
          </a:p>
          <a:p>
            <a:pPr>
              <a:buFont typeface="Arial"/>
              <a:buChar char="•"/>
            </a:pPr>
            <a:r>
              <a:rPr lang="en-US" dirty="0" smtClean="0"/>
              <a:t>I then say, "Good, so how about we do it again, but this time, let's let's see how fast we can do it, OK?  Here we go...Hi Freddy, my name is James...." [throw]</a:t>
            </a:r>
          </a:p>
          <a:p>
            <a:pPr>
              <a:buFont typeface="Arial"/>
              <a:buChar char="•"/>
            </a:pPr>
            <a:r>
              <a:rPr lang="en-US" dirty="0" smtClean="0"/>
              <a:t>It will go pretty fast this time, and the group will probably feel quite pleased with themselves.</a:t>
            </a:r>
          </a:p>
          <a:p>
            <a:pPr>
              <a:buFont typeface="Arial"/>
              <a:buNone/>
            </a:pPr>
            <a:endParaRPr lang="en-US" dirty="0" smtClean="0"/>
          </a:p>
          <a:p>
            <a:r>
              <a:rPr lang="en-US" b="1" dirty="0" smtClean="0"/>
              <a:t>4th round of group juggling - introducing more balls</a:t>
            </a:r>
          </a:p>
          <a:p>
            <a:pPr>
              <a:buFont typeface="Arial"/>
              <a:buChar char="•"/>
            </a:pPr>
            <a:r>
              <a:rPr lang="en-US" dirty="0" smtClean="0"/>
              <a:t>I then say, "That's great, but I think you can do faster than that.  Come on, let's see how we can really go..." [I then throw and say the name with super fast enthusiasm to set the tone!]</a:t>
            </a:r>
          </a:p>
          <a:p>
            <a:pPr>
              <a:buFont typeface="Arial"/>
              <a:buChar char="•"/>
            </a:pPr>
            <a:r>
              <a:rPr lang="en-US" dirty="0" smtClean="0"/>
              <a:t>After the first ball has passed through a few hands, I take a 2nd ball out of my pocket (surprise!), and casually, but earnestly say "Hi Freddy...." [throw].  </a:t>
            </a:r>
          </a:p>
          <a:p>
            <a:pPr>
              <a:buFont typeface="Arial"/>
              <a:buChar char="•"/>
            </a:pPr>
            <a:r>
              <a:rPr lang="en-US" dirty="0" smtClean="0"/>
              <a:t>By now everyone is so well trained, the 2nd ball will automatically keep going, and there will be a detectable sense of challenge/excitement.</a:t>
            </a:r>
          </a:p>
          <a:p>
            <a:pPr>
              <a:buFont typeface="Arial"/>
              <a:buChar char="•"/>
            </a:pPr>
            <a:r>
              <a:rPr lang="en-US" dirty="0" smtClean="0"/>
              <a:t>After a bit, I introduce a 3rd and 4th ball, up to about 6 balls.</a:t>
            </a:r>
          </a:p>
          <a:p>
            <a:pPr>
              <a:buFont typeface="Arial"/>
              <a:buChar char="•"/>
            </a:pPr>
            <a:r>
              <a:rPr lang="en-US" dirty="0" smtClean="0"/>
              <a:t>Usually I let 4 to 6 balls be juggled for a while (note the balls will be coming back again to the trainer - just keep them going).  A group of 12 adults can usually handle 4 to 6 quite well.  </a:t>
            </a:r>
          </a:p>
          <a:p>
            <a:pPr>
              <a:buFont typeface="Arial"/>
              <a:buChar char="•"/>
            </a:pPr>
            <a:r>
              <a:rPr lang="en-US" dirty="0" smtClean="0"/>
              <a:t>If I'm feeling conservative, I just let the group have the success of doing this number of balls, and collect them in when that seems to have been achieved.  </a:t>
            </a:r>
          </a:p>
          <a:p>
            <a:pPr>
              <a:buFont typeface="Arial"/>
              <a:buChar char="•"/>
            </a:pPr>
            <a:r>
              <a:rPr lang="en-US" dirty="0" smtClean="0"/>
              <a:t>But usually, once the group seems competent at 4 to 6 balls I gradually then introduce an unmanageable number of balls into the juggle &amp; maybe also weird objects (e.g., kids soft toys) which all gets crazy, fun, out of control, etc. and ends in a hilarious shambles.</a:t>
            </a:r>
          </a:p>
          <a:p>
            <a:pPr>
              <a:buFont typeface="Arial"/>
              <a:buChar char="•"/>
            </a:pPr>
            <a:r>
              <a:rPr lang="en-US" dirty="0" smtClean="0"/>
              <a:t>Generally doesn't require debriefing.</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marL="20638" indent="-1588" eaLnBrk="1" hangingPunct="1">
              <a:defRPr/>
            </a:pPr>
            <a:r>
              <a:rPr lang="en-US" dirty="0" smtClean="0">
                <a:solidFill>
                  <a:srgbClr val="4F1414"/>
                </a:solidFill>
              </a:rPr>
              <a:t>Represents a particular area of the business (e.g. sales / marketing, legal / compliance, etc.) during the lifetime of the project</a:t>
            </a:r>
          </a:p>
          <a:p>
            <a:pPr marL="20638" indent="-1588" eaLnBrk="1" hangingPunct="1">
              <a:defRPr/>
            </a:pPr>
            <a:r>
              <a:rPr lang="en-US" dirty="0" smtClean="0">
                <a:solidFill>
                  <a:srgbClr val="4F1414"/>
                </a:solidFill>
              </a:rPr>
              <a:t>Participates in key activities, e.g. inception, release planning, showcases, etc.</a:t>
            </a:r>
          </a:p>
          <a:p>
            <a:pPr>
              <a:defRPr/>
            </a:pPr>
            <a:endParaRPr lang="en-US" dirty="0"/>
          </a:p>
        </p:txBody>
      </p:sp>
      <p:sp>
        <p:nvSpPr>
          <p:cNvPr id="2" name="Date Placeholder 1"/>
          <p:cNvSpPr>
            <a:spLocks noGrp="1"/>
          </p:cNvSpPr>
          <p:nvPr>
            <p:ph type="dt"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Agile Project Approach</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p:cNvSpPr>
          <p:nvPr>
            <p:ph type="sldImg"/>
          </p:nvPr>
        </p:nvSpPr>
        <p:spPr>
          <a:ln/>
        </p:spPr>
      </p:sp>
      <p:sp>
        <p:nvSpPr>
          <p:cNvPr id="175107" name="Notes Placeholder 2"/>
          <p:cNvSpPr>
            <a:spLocks noGrp="1"/>
          </p:cNvSpPr>
          <p:nvPr>
            <p:ph type="body" idx="1"/>
          </p:nvPr>
        </p:nvSpPr>
        <p:spPr>
          <a:noFill/>
          <a:ln/>
        </p:spPr>
        <p:txBody>
          <a:bodyPr/>
          <a:lstStyle/>
          <a:p>
            <a:pPr eaLnBrk="1" hangingPunct="1"/>
            <a:r>
              <a:rPr lang="en-US" smtClean="0">
                <a:solidFill>
                  <a:srgbClr val="4F1414"/>
                </a:solidFill>
              </a:rPr>
              <a:t>Represents a particular area of the wider delivery team (e.g. Operations)</a:t>
            </a:r>
          </a:p>
          <a:p>
            <a:pPr eaLnBrk="1" hangingPunct="1"/>
            <a:r>
              <a:rPr lang="en-US" smtClean="0">
                <a:solidFill>
                  <a:srgbClr val="4F1414"/>
                </a:solidFill>
              </a:rPr>
              <a:t>Participates in key activities, e.g. inception, release planning, showcases, etc.</a:t>
            </a:r>
          </a:p>
          <a:p>
            <a:endParaRPr lang="en-US" smtClean="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Agile Project Approach</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we’ve done……</a:t>
            </a:r>
          </a:p>
          <a:p>
            <a:endParaRPr lang="en-US" dirty="0" smtClean="0"/>
          </a:p>
          <a:p>
            <a:pPr>
              <a:buFont typeface="Arial" pitchFamily="34" charset="0"/>
              <a:buChar char="•"/>
            </a:pPr>
            <a:r>
              <a:rPr lang="en-US" dirty="0" smtClean="0"/>
              <a:t>Seen how best</a:t>
            </a:r>
            <a:r>
              <a:rPr lang="en-US" baseline="0" dirty="0" smtClean="0"/>
              <a:t> practices address traditional project challenges</a:t>
            </a:r>
          </a:p>
          <a:p>
            <a:pPr>
              <a:buFont typeface="Arial" pitchFamily="34" charset="0"/>
              <a:buChar char="•"/>
            </a:pPr>
            <a:r>
              <a:rPr lang="en-US" baseline="0" dirty="0" smtClean="0"/>
              <a:t>Learned the process</a:t>
            </a:r>
          </a:p>
          <a:p>
            <a:pPr>
              <a:buFont typeface="Arial" pitchFamily="34" charset="0"/>
              <a:buChar char="•"/>
            </a:pPr>
            <a:r>
              <a:rPr lang="en-US" baseline="0" dirty="0" smtClean="0"/>
              <a:t>Met the team</a:t>
            </a:r>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55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Agile Project Approach</a:t>
            </a: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and welcome to The Agile Core, a module in Agile Fundamentals. This module is brought to you by ThoughtWorks Studios, makers of Mingle, Cruise, and Twist.</a:t>
            </a:r>
          </a:p>
          <a:p>
            <a:endParaRPr lang="en-US" dirty="0" smtClean="0"/>
          </a:p>
          <a:p>
            <a:r>
              <a:rPr lang="en-US" dirty="0" smtClean="0"/>
              <a:t>In this module, we will talk about some of the core concepts that make Agile what it is.  Rather than talk about software, we’re going to talk about Bill…</a:t>
            </a:r>
          </a:p>
          <a:p>
            <a:endParaRPr lang="en-US" dirty="0" smtClean="0"/>
          </a:p>
          <a:p>
            <a:r>
              <a:rPr lang="en-US" dirty="0" smtClean="0"/>
              <a:t>NEXT SLIDE</a:t>
            </a:r>
          </a:p>
          <a:p>
            <a:endParaRPr lang="en-US" dirty="0" smtClean="0"/>
          </a:p>
          <a:p>
            <a:r>
              <a:rPr lang="en-US" dirty="0" smtClean="0"/>
              <a:t>The Agile Core:  Story Based Development  &amp; Incremental Business Value</a:t>
            </a:r>
          </a:p>
          <a:p>
            <a:r>
              <a:rPr lang="en-US" dirty="0" smtClean="0"/>
              <a:t>User Stories, Use Cases and Scenarios</a:t>
            </a:r>
          </a:p>
          <a:p>
            <a:r>
              <a:rPr lang="en-US" dirty="0" smtClean="0"/>
              <a:t>Looking at the Big Picture – Is up front planning OK?</a:t>
            </a:r>
          </a:p>
          <a:p>
            <a:r>
              <a:rPr lang="en-US" dirty="0" smtClean="0"/>
              <a:t>“Good Enough” Software</a:t>
            </a:r>
          </a:p>
          <a:p>
            <a:r>
              <a:rPr lang="en-US" dirty="0" smtClean="0"/>
              <a:t>Release Early and Often</a:t>
            </a:r>
          </a:p>
          <a:p>
            <a:endParaRPr lang="en-US" dirty="0" smtClean="0"/>
          </a:p>
          <a:p>
            <a:r>
              <a:rPr lang="en-US" dirty="0" smtClean="0"/>
              <a:t>The story:</a:t>
            </a:r>
          </a:p>
          <a:p>
            <a:endParaRPr lang="en-US" dirty="0" smtClean="0"/>
          </a:p>
          <a:p>
            <a:r>
              <a:rPr lang="en-US" dirty="0" smtClean="0"/>
              <a:t> Actors and use cases – sterile</a:t>
            </a:r>
          </a:p>
          <a:p>
            <a:r>
              <a:rPr lang="en-US" dirty="0" smtClean="0"/>
              <a:t> Actors are causal, use cases state results of that causality</a:t>
            </a:r>
          </a:p>
          <a:p>
            <a:r>
              <a:rPr lang="en-US" dirty="0" smtClean="0"/>
              <a:t> Use cases are explanatory, and rarely include business value</a:t>
            </a:r>
          </a:p>
          <a:p>
            <a:r>
              <a:rPr lang="en-US" dirty="0" smtClean="0"/>
              <a:t> Storytellers, customers, and stories – comes alive</a:t>
            </a:r>
          </a:p>
          <a:p>
            <a:r>
              <a:rPr lang="en-US" dirty="0" smtClean="0"/>
              <a:t> Roles represent</a:t>
            </a:r>
          </a:p>
          <a:p>
            <a:r>
              <a:rPr lang="en-US" dirty="0" smtClean="0"/>
              <a:t> Stories are demanding, as well as explanatory</a:t>
            </a:r>
          </a:p>
          <a:p>
            <a:r>
              <a:rPr lang="en-US" dirty="0" smtClean="0"/>
              <a:t> Stories tell you why, as well as what</a:t>
            </a:r>
          </a:p>
          <a:p>
            <a:r>
              <a:rPr lang="en-US" dirty="0" smtClean="0"/>
              <a:t> Stories do NOT tell you HOW</a:t>
            </a:r>
          </a:p>
          <a:p>
            <a:r>
              <a:rPr lang="en-US" dirty="0" smtClean="0"/>
              <a:t> Storytellers share experience and needs</a:t>
            </a:r>
          </a:p>
          <a:p>
            <a:r>
              <a:rPr lang="en-US" dirty="0" smtClean="0"/>
              <a:t> The Big Picture – is it possible to know everything up front?</a:t>
            </a:r>
          </a:p>
          <a:p>
            <a:r>
              <a:rPr lang="en-US" dirty="0" smtClean="0"/>
              <a:t> has anyone had a house built? Remodeling done?</a:t>
            </a:r>
          </a:p>
          <a:p>
            <a:r>
              <a:rPr lang="en-US" dirty="0" smtClean="0"/>
              <a:t>Zeno’s Paradox of the Dichotomy</a:t>
            </a:r>
          </a:p>
          <a:p>
            <a:r>
              <a:rPr lang="en-US" dirty="0" smtClean="0"/>
              <a:t> http://en.wikipedia.org/wiki/Zeno%27s_paradoxes#The_dichotomy_paradox</a:t>
            </a:r>
          </a:p>
          <a:p>
            <a:r>
              <a:rPr lang="en-US" dirty="0" smtClean="0"/>
              <a:t> “That which is in locomotion must arrive at the half-way stage before it arrives at the goal.” ~Aristotle, Physics VI:9, 239b10</a:t>
            </a:r>
          </a:p>
          <a:p>
            <a:r>
              <a:rPr lang="en-US" dirty="0" smtClean="0"/>
              <a:t> “The perfect is the enemy of the good.” ~Voltaire</a:t>
            </a:r>
          </a:p>
          <a:p>
            <a:r>
              <a:rPr lang="en-US" dirty="0" smtClean="0"/>
              <a:t> Incremental, with constant review</a:t>
            </a:r>
          </a:p>
          <a:p>
            <a:r>
              <a:rPr lang="en-US" dirty="0" smtClean="0"/>
              <a:t> Fail fast, learn quickly, adapt - PDCA</a:t>
            </a:r>
          </a:p>
          <a:p>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56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extLst>
      <p:ext uri="{BB962C8B-B14F-4D97-AF65-F5344CB8AC3E}">
        <p14:creationId xmlns:p14="http://schemas.microsoft.com/office/powerpoint/2010/main" val="3718213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Have everybody form into 3 or 4 teams of 6 people</a:t>
            </a:r>
            <a:r>
              <a:rPr lang="en-US" baseline="0" dirty="0" smtClean="0"/>
              <a:t> or so. These will be the teams that work together through the rest of the workshop to build our Lego animals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66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techniques discussed here are similar</a:t>
            </a:r>
            <a:r>
              <a:rPr lang="en-US" baseline="0" dirty="0" smtClean="0"/>
              <a:t> to traditional analysis techniques.  </a:t>
            </a:r>
          </a:p>
          <a:p>
            <a:r>
              <a:rPr lang="en-US" baseline="0" dirty="0" smtClean="0"/>
              <a:t>Agile does them quicker and at a higher level.</a:t>
            </a:r>
          </a:p>
          <a:p>
            <a:r>
              <a:rPr lang="en-US" baseline="0" dirty="0" smtClean="0"/>
              <a:t>Agile uses index cards and post its and other fun office supplies to elicit and temporarily capture the data.</a:t>
            </a:r>
          </a:p>
          <a:p>
            <a:r>
              <a:rPr lang="en-US" baseline="0" dirty="0" smtClean="0"/>
              <a:t>Understand just enough to make an estimate.  </a:t>
            </a:r>
          </a:p>
          <a:p>
            <a:r>
              <a:rPr lang="en-US" baseline="0" dirty="0" smtClean="0"/>
              <a:t>Understand just enough to get a fully formed picture of the solution, but not every detail.</a:t>
            </a:r>
          </a:p>
          <a:p>
            <a:endParaRPr lang="en-US" dirty="0" smtClean="0"/>
          </a:p>
          <a:p>
            <a:r>
              <a:rPr lang="en-US" dirty="0" smtClean="0"/>
              <a:t>Low: 1min</a:t>
            </a:r>
          </a:p>
          <a:p>
            <a:r>
              <a:rPr lang="en-US" dirty="0" smtClean="0"/>
              <a:t>High: 3min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Understand the differences between users of the same role.</a:t>
            </a:r>
            <a:r>
              <a:rPr lang="en-US" baseline="0" dirty="0" smtClean="0"/>
              <a:t>  </a:t>
            </a:r>
          </a:p>
          <a:p>
            <a:r>
              <a:rPr lang="en-US" baseline="0" dirty="0" smtClean="0"/>
              <a:t>Admin asst.</a:t>
            </a:r>
          </a:p>
          <a:p>
            <a:r>
              <a:rPr lang="en-US" baseline="0" dirty="0" smtClean="0"/>
              <a:t>Sales.  Manager, Sales folks.</a:t>
            </a:r>
          </a:p>
          <a:p>
            <a:r>
              <a:rPr lang="en-US" baseline="0" dirty="0" smtClean="0"/>
              <a:t>Is Customer a role we should track?</a:t>
            </a:r>
          </a:p>
          <a:p>
            <a:endParaRPr lang="en-US" baseline="0" dirty="0" smtClean="0"/>
          </a:p>
          <a:p>
            <a:r>
              <a:rPr lang="en-US" baseline="0" dirty="0" smtClean="0"/>
              <a:t>Low: 3min</a:t>
            </a:r>
          </a:p>
          <a:p>
            <a:r>
              <a:rPr lang="en-US" baseline="0" dirty="0" smtClean="0"/>
              <a:t>High: 6min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207963"/>
            <a:ext cx="4565650" cy="3425825"/>
          </a:xfrm>
        </p:spPr>
      </p:sp>
      <p:sp>
        <p:nvSpPr>
          <p:cNvPr id="3" name="Notes Placeholder 2"/>
          <p:cNvSpPr>
            <a:spLocks noGrp="1"/>
          </p:cNvSpPr>
          <p:nvPr>
            <p:ph type="body" idx="1"/>
          </p:nvPr>
        </p:nvSpPr>
        <p:spPr/>
        <p:txBody>
          <a:bodyPr>
            <a:normAutofit fontScale="70000" lnSpcReduction="20000"/>
          </a:bodyPr>
          <a:lstStyle/>
          <a:p>
            <a:pPr eaLnBrk="1" hangingPunct="1"/>
            <a:r>
              <a:rPr lang="en-US" dirty="0" smtClean="0"/>
              <a:t>Using a flip chart and whatever other materials, please provide the following</a:t>
            </a:r>
            <a:r>
              <a:rPr lang="en-US" baseline="0" dirty="0" smtClean="0"/>
              <a:t> information for your role.</a:t>
            </a:r>
          </a:p>
          <a:p>
            <a:pPr eaLnBrk="1" hangingPunct="1"/>
            <a:endParaRPr lang="en-US" baseline="0" dirty="0" smtClean="0"/>
          </a:p>
          <a:p>
            <a:pPr eaLnBrk="1" hangingPunct="1"/>
            <a:r>
              <a:rPr lang="en-US" baseline="0" dirty="0" smtClean="0"/>
              <a:t>Roles:</a:t>
            </a:r>
          </a:p>
          <a:p>
            <a:pPr eaLnBrk="1" hangingPunct="1"/>
            <a:r>
              <a:rPr lang="en-US" baseline="0" dirty="0" smtClean="0"/>
              <a:t>Managing Director</a:t>
            </a:r>
          </a:p>
          <a:p>
            <a:pPr eaLnBrk="1" hangingPunct="1"/>
            <a:r>
              <a:rPr lang="en-US" baseline="0" dirty="0" smtClean="0"/>
              <a:t>Administrative Assistant</a:t>
            </a:r>
          </a:p>
          <a:p>
            <a:pPr eaLnBrk="1" hangingPunct="1"/>
            <a:r>
              <a:rPr lang="en-US" baseline="0" dirty="0" smtClean="0"/>
              <a:t>Technology Manager</a:t>
            </a:r>
          </a:p>
          <a:p>
            <a:pPr eaLnBrk="1" hangingPunct="1"/>
            <a:r>
              <a:rPr lang="en-US" baseline="0" dirty="0" smtClean="0"/>
              <a:t>Sales Person</a:t>
            </a:r>
          </a:p>
          <a:p>
            <a:pPr eaLnBrk="1" hangingPunct="1"/>
            <a:r>
              <a:rPr lang="en-US" baseline="0" dirty="0" smtClean="0"/>
              <a:t>Sales Manager</a:t>
            </a:r>
          </a:p>
          <a:p>
            <a:pPr eaLnBrk="1" hangingPunct="1"/>
            <a:r>
              <a:rPr lang="en-US" baseline="0" dirty="0" smtClean="0"/>
              <a:t>Customer</a:t>
            </a:r>
          </a:p>
          <a:p>
            <a:pPr eaLnBrk="1" hangingPunct="1"/>
            <a:endParaRPr lang="en-US" dirty="0" smtClean="0"/>
          </a:p>
          <a:p>
            <a:r>
              <a:rPr lang="en-US" b="0" i="0" u="none" dirty="0" smtClean="0"/>
              <a:t>Low: 15min</a:t>
            </a:r>
          </a:p>
          <a:p>
            <a:r>
              <a:rPr lang="en-US" b="0" i="0" u="none" dirty="0" smtClean="0"/>
              <a:t>High: 30min</a:t>
            </a:r>
            <a:endParaRPr lang="en-US" b="0" i="0" u="none"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69</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Low: 1min</a:t>
            </a:r>
          </a:p>
          <a:p>
            <a:r>
              <a:rPr lang="en-US" dirty="0" smtClean="0"/>
              <a:t>High: 3min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Introduce the concept of the</a:t>
            </a:r>
            <a:r>
              <a:rPr lang="en-US" baseline="0" dirty="0" smtClean="0"/>
              <a:t> Lego game, but not in great detail</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pPr>
              <a:buFont typeface="Arial" pitchFamily="34" charset="0"/>
              <a:buChar char="•"/>
            </a:pPr>
            <a:r>
              <a:rPr lang="en-US" dirty="0" smtClean="0"/>
              <a:t>We know what Roles</a:t>
            </a:r>
            <a:r>
              <a:rPr lang="en-US" baseline="0" dirty="0" smtClean="0"/>
              <a:t> need to use our software, </a:t>
            </a:r>
          </a:p>
          <a:p>
            <a:pPr>
              <a:buFont typeface="Arial" pitchFamily="34" charset="0"/>
              <a:buChar char="•"/>
            </a:pPr>
            <a:r>
              <a:rPr lang="en-US" baseline="0" dirty="0" smtClean="0"/>
              <a:t>but do we know the differences in the way different people of same role will use the system?</a:t>
            </a:r>
          </a:p>
          <a:p>
            <a:pPr>
              <a:buFont typeface="Arial" pitchFamily="34" charset="0"/>
              <a:buChar char="•"/>
            </a:pPr>
            <a:r>
              <a:rPr lang="en-US" baseline="0" dirty="0" smtClean="0"/>
              <a:t>It is people who use our software, not roles, so we need to consider the characteristics of these people as we design our solution</a:t>
            </a:r>
            <a:endParaRPr lang="en-US" dirty="0" smtClean="0"/>
          </a:p>
        </p:txBody>
      </p:sp>
      <p:sp>
        <p:nvSpPr>
          <p:cNvPr id="72708" name="Slide Number Placeholder 3"/>
          <p:cNvSpPr>
            <a:spLocks noGrp="1"/>
          </p:cNvSpPr>
          <p:nvPr>
            <p:ph type="sldNum" sz="quarter" idx="5"/>
          </p:nvPr>
        </p:nvSpPr>
        <p:spPr>
          <a:noFill/>
        </p:spPr>
        <p:txBody>
          <a:bodyPr/>
          <a:lstStyle/>
          <a:p>
            <a:fld id="{834931DE-0FAD-4E12-A9B2-80D800695786}" type="slidenum">
              <a:rPr lang="en-GB" smtClean="0"/>
              <a:pPr/>
              <a:t>71</a:t>
            </a:fld>
            <a:endParaRPr lang="en-GB" smtClean="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pPr marL="342079" indent="-342079">
              <a:lnSpc>
                <a:spcPct val="80000"/>
              </a:lnSpc>
              <a:spcBef>
                <a:spcPct val="20000"/>
              </a:spcBef>
              <a:buClr>
                <a:schemeClr val="bg1"/>
              </a:buClr>
              <a:buFont typeface="Wingdings" pitchFamily="2" charset="2"/>
              <a:buChar char="§"/>
            </a:pPr>
            <a:r>
              <a:rPr lang="en-US" dirty="0" smtClean="0">
                <a:solidFill>
                  <a:schemeClr val="bg1"/>
                </a:solidFill>
              </a:rPr>
              <a:t>How many of you have heard of, worked with,</a:t>
            </a:r>
            <a:r>
              <a:rPr lang="en-US" baseline="0" dirty="0" smtClean="0">
                <a:solidFill>
                  <a:schemeClr val="bg1"/>
                </a:solidFill>
              </a:rPr>
              <a:t> created personae before?</a:t>
            </a:r>
            <a:endParaRPr lang="en-US" dirty="0" smtClean="0">
              <a:solidFill>
                <a:schemeClr val="bg1"/>
              </a:solidFill>
            </a:endParaRPr>
          </a:p>
          <a:p>
            <a:pPr marL="342079" indent="-342079">
              <a:lnSpc>
                <a:spcPct val="80000"/>
              </a:lnSpc>
              <a:spcBef>
                <a:spcPct val="20000"/>
              </a:spcBef>
              <a:buClr>
                <a:schemeClr val="bg1"/>
              </a:buClr>
              <a:buFont typeface="Wingdings" pitchFamily="2" charset="2"/>
              <a:buChar char="§"/>
            </a:pPr>
            <a:r>
              <a:rPr lang="en-US" dirty="0" smtClean="0">
                <a:solidFill>
                  <a:schemeClr val="bg1"/>
                </a:solidFill>
              </a:rPr>
              <a:t>You are not a user! </a:t>
            </a:r>
          </a:p>
          <a:p>
            <a:pPr marL="342079" indent="-342079">
              <a:lnSpc>
                <a:spcPct val="80000"/>
              </a:lnSpc>
              <a:spcBef>
                <a:spcPct val="20000"/>
              </a:spcBef>
              <a:buClr>
                <a:schemeClr val="bg1"/>
              </a:buClr>
              <a:buFont typeface="Wingdings" pitchFamily="2" charset="2"/>
              <a:buChar char="§"/>
            </a:pPr>
            <a:r>
              <a:rPr lang="en-US" dirty="0" smtClean="0">
                <a:solidFill>
                  <a:schemeClr val="bg1"/>
                </a:solidFill>
              </a:rPr>
              <a:t>Create personas to bring the users to life</a:t>
            </a:r>
          </a:p>
          <a:p>
            <a:pPr marL="342079" indent="-342079">
              <a:lnSpc>
                <a:spcPct val="80000"/>
              </a:lnSpc>
              <a:spcBef>
                <a:spcPct val="20000"/>
              </a:spcBef>
              <a:buClr>
                <a:schemeClr val="bg1"/>
              </a:buClr>
              <a:buFont typeface="Wingdings" pitchFamily="2" charset="2"/>
              <a:buChar char="§"/>
            </a:pPr>
            <a:r>
              <a:rPr lang="en-US" dirty="0" smtClean="0">
                <a:solidFill>
                  <a:srgbClr val="FFFFFF"/>
                </a:solidFill>
              </a:rPr>
              <a:t>Fictional name, not Customer 1, but Ryan Green</a:t>
            </a:r>
            <a:endParaRPr lang="en-US" dirty="0" smtClean="0">
              <a:solidFill>
                <a:schemeClr val="bg1"/>
              </a:solidFill>
            </a:endParaRPr>
          </a:p>
          <a:p>
            <a:pPr marL="342079" indent="-342079">
              <a:lnSpc>
                <a:spcPct val="80000"/>
              </a:lnSpc>
              <a:spcBef>
                <a:spcPct val="20000"/>
              </a:spcBef>
              <a:buClr>
                <a:schemeClr val="bg1"/>
              </a:buClr>
              <a:buFont typeface="Wingdings" pitchFamily="2" charset="2"/>
              <a:buChar char="§"/>
            </a:pPr>
            <a:r>
              <a:rPr lang="en-US" b="1" dirty="0" smtClean="0">
                <a:solidFill>
                  <a:schemeClr val="bg1"/>
                </a:solidFill>
              </a:rPr>
              <a:t>Personas are about behavior patterns </a:t>
            </a:r>
            <a:r>
              <a:rPr lang="en-US" dirty="0" smtClean="0">
                <a:solidFill>
                  <a:schemeClr val="bg1"/>
                </a:solidFill>
              </a:rPr>
              <a:t>– they are not job descriptions</a:t>
            </a:r>
          </a:p>
          <a:p>
            <a:pPr marL="342079" indent="-342079">
              <a:lnSpc>
                <a:spcPct val="80000"/>
              </a:lnSpc>
              <a:spcBef>
                <a:spcPct val="20000"/>
              </a:spcBef>
              <a:buClr>
                <a:schemeClr val="bg1"/>
              </a:buClr>
              <a:buFont typeface="Wingdings" pitchFamily="2" charset="2"/>
              <a:buChar char="§"/>
            </a:pPr>
            <a:r>
              <a:rPr lang="en-US" dirty="0" smtClean="0">
                <a:solidFill>
                  <a:schemeClr val="bg1"/>
                </a:solidFill>
              </a:rPr>
              <a:t>They act as a frame of reference throughout the Inception and development.  </a:t>
            </a:r>
            <a:r>
              <a:rPr lang="en-US" b="1" dirty="0" smtClean="0">
                <a:solidFill>
                  <a:schemeClr val="bg1"/>
                </a:solidFill>
              </a:rPr>
              <a:t>“How would Ron feel about this?”</a:t>
            </a:r>
          </a:p>
          <a:p>
            <a:pPr marL="342079" indent="-342079">
              <a:lnSpc>
                <a:spcPct val="80000"/>
              </a:lnSpc>
              <a:spcBef>
                <a:spcPct val="20000"/>
              </a:spcBef>
              <a:buClr>
                <a:schemeClr val="bg1"/>
              </a:buClr>
              <a:buFont typeface="Wingdings" pitchFamily="2" charset="2"/>
              <a:buChar char="§"/>
            </a:pPr>
            <a:r>
              <a:rPr lang="en-US" dirty="0" smtClean="0">
                <a:solidFill>
                  <a:schemeClr val="bg1"/>
                </a:solidFill>
              </a:rPr>
              <a:t>Use pictures to help the team see the personas as real people</a:t>
            </a:r>
          </a:p>
          <a:p>
            <a:endParaRPr lang="en-US" dirty="0" smtClean="0"/>
          </a:p>
          <a:p>
            <a:r>
              <a:rPr lang="en-US" dirty="0" smtClean="0"/>
              <a:t>Original bullets:</a:t>
            </a:r>
          </a:p>
          <a:p>
            <a:endParaRPr lang="en-US" dirty="0" smtClean="0"/>
          </a:p>
          <a:p>
            <a:pPr eaLnBrk="1" hangingPunct="1"/>
            <a:r>
              <a:rPr lang="en-US" dirty="0" smtClean="0"/>
              <a:t>An archetype, representation or profile of our end-users</a:t>
            </a:r>
          </a:p>
          <a:p>
            <a:pPr eaLnBrk="1" hangingPunct="1"/>
            <a:r>
              <a:rPr lang="en-US" dirty="0" smtClean="0"/>
              <a:t>A description of our end-users that includes:</a:t>
            </a:r>
          </a:p>
          <a:p>
            <a:pPr lvl="1" eaLnBrk="1" hangingPunct="1"/>
            <a:r>
              <a:rPr lang="en-US" dirty="0" smtClean="0"/>
              <a:t>An overview of their role and their goals</a:t>
            </a:r>
          </a:p>
          <a:p>
            <a:pPr lvl="1" eaLnBrk="1" hangingPunct="1"/>
            <a:r>
              <a:rPr lang="en-US" dirty="0" smtClean="0"/>
              <a:t>Details of key characteristics</a:t>
            </a:r>
          </a:p>
          <a:p>
            <a:pPr lvl="1" eaLnBrk="1" hangingPunct="1"/>
            <a:r>
              <a:rPr lang="en-US" dirty="0" smtClean="0"/>
              <a:t>A name and a photo that give a human touch</a:t>
            </a:r>
          </a:p>
          <a:p>
            <a:pPr eaLnBrk="1" hangingPunct="1"/>
            <a:r>
              <a:rPr lang="en-US" dirty="0" smtClean="0"/>
              <a:t>A reference document to focus future discussion and debate </a:t>
            </a:r>
          </a:p>
          <a:p>
            <a:endParaRPr lang="en-US" dirty="0" smtClean="0"/>
          </a:p>
          <a:p>
            <a:r>
              <a:rPr lang="en-US" dirty="0" smtClean="0"/>
              <a:t>Low: 2min</a:t>
            </a:r>
          </a:p>
          <a:p>
            <a:r>
              <a:rPr lang="en-US" dirty="0" smtClean="0"/>
              <a:t>High: 5min</a:t>
            </a:r>
          </a:p>
        </p:txBody>
      </p:sp>
      <p:sp>
        <p:nvSpPr>
          <p:cNvPr id="73732" name="Slide Number Placeholder 3"/>
          <p:cNvSpPr>
            <a:spLocks noGrp="1"/>
          </p:cNvSpPr>
          <p:nvPr>
            <p:ph type="sldNum" sz="quarter" idx="5"/>
          </p:nvPr>
        </p:nvSpPr>
        <p:spPr>
          <a:noFill/>
        </p:spPr>
        <p:txBody>
          <a:bodyPr/>
          <a:lstStyle/>
          <a:p>
            <a:fld id="{0C13748D-B3E9-4E8D-863B-818FDEA14427}" type="slidenum">
              <a:rPr lang="en-GB" smtClean="0"/>
              <a:pPr/>
              <a:t>72</a:t>
            </a:fld>
            <a:endParaRPr lang="en-GB" smtClean="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GB" b="1" dirty="0" smtClean="0"/>
              <a:t>Biographic</a:t>
            </a:r>
          </a:p>
          <a:p>
            <a:pPr>
              <a:buNone/>
            </a:pPr>
            <a:r>
              <a:rPr lang="en-GB" dirty="0" smtClean="0"/>
              <a:t>The personal story of their life.  Where they grew up, where they went to school, marital status</a:t>
            </a:r>
            <a:endParaRPr lang="en-US" dirty="0" smtClean="0"/>
          </a:p>
          <a:p>
            <a:endParaRPr lang="en-US" dirty="0" smtClean="0"/>
          </a:p>
          <a:p>
            <a:pPr>
              <a:buNone/>
            </a:pPr>
            <a:r>
              <a:rPr lang="en-GB" b="1" dirty="0" smtClean="0"/>
              <a:t>Demographic</a:t>
            </a:r>
          </a:p>
          <a:p>
            <a:pPr>
              <a:buNone/>
            </a:pPr>
            <a:r>
              <a:rPr lang="en-GB" dirty="0" smtClean="0"/>
              <a:t>Vital statistics.  Age? How long have they worked there?  # of people in that role?</a:t>
            </a:r>
            <a:endParaRPr lang="en-US" dirty="0" smtClean="0"/>
          </a:p>
          <a:p>
            <a:endParaRPr lang="en-US" dirty="0" smtClean="0"/>
          </a:p>
          <a:p>
            <a:r>
              <a:rPr lang="en-US" dirty="0" smtClean="0"/>
              <a:t>Low: 1min</a:t>
            </a:r>
          </a:p>
          <a:p>
            <a:r>
              <a:rPr lang="en-US" dirty="0" smtClean="0"/>
              <a:t>High:</a:t>
            </a:r>
            <a:r>
              <a:rPr lang="en-US" baseline="0" dirty="0" smtClean="0"/>
              <a:t> 3min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8243"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smtClean="0">
                <a:latin typeface="Arial" pitchFamily="34" charset="0"/>
              </a:rPr>
              <a:t>For</a:t>
            </a:r>
            <a:r>
              <a:rPr lang="en-US" baseline="0" dirty="0" smtClean="0">
                <a:latin typeface="Arial" pitchFamily="34" charset="0"/>
              </a:rPr>
              <a:t> the administrative staff, how many different behaviors do you think we have with 20 folks?</a:t>
            </a:r>
          </a:p>
          <a:p>
            <a:endParaRPr lang="en-US" dirty="0" smtClean="0">
              <a:latin typeface="Arial" pitchFamily="34" charset="0"/>
            </a:endParaRPr>
          </a:p>
          <a:p>
            <a:r>
              <a:rPr lang="en-US" dirty="0" smtClean="0">
                <a:latin typeface="Arial" pitchFamily="34" charset="0"/>
              </a:rPr>
              <a:t>Low: 2min</a:t>
            </a:r>
          </a:p>
          <a:p>
            <a:r>
              <a:rPr lang="en-US" dirty="0" smtClean="0">
                <a:latin typeface="Arial" pitchFamily="34" charset="0"/>
              </a:rPr>
              <a:t>High: 5min</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207963"/>
            <a:ext cx="4565650" cy="3425825"/>
          </a:xfrm>
        </p:spPr>
      </p:sp>
      <p:sp>
        <p:nvSpPr>
          <p:cNvPr id="3" name="Notes Placeholder 2"/>
          <p:cNvSpPr>
            <a:spLocks noGrp="1"/>
          </p:cNvSpPr>
          <p:nvPr>
            <p:ph type="body" idx="1"/>
          </p:nvPr>
        </p:nvSpPr>
        <p:spPr/>
        <p:txBody>
          <a:bodyPr>
            <a:normAutofit fontScale="70000" lnSpcReduction="20000"/>
          </a:bodyPr>
          <a:lstStyle/>
          <a:p>
            <a:endParaRPr lang="en-US" dirty="0" smtClean="0"/>
          </a:p>
          <a:p>
            <a:pPr eaLnBrk="1" hangingPunct="1"/>
            <a:endParaRPr lang="en-US" dirty="0" smtClean="0"/>
          </a:p>
          <a:p>
            <a:endParaRPr lang="en-US" b="0" i="0" u="none"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75</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Stories are the unit of work that gets measured, tracked, signed off.</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Let’s talk about …………</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writing stories</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planning with stories</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First the template </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a:t>
            </a:r>
          </a:p>
          <a:p>
            <a:r>
              <a:rPr lang="en-US" sz="1600" i="0" kern="1200" baseline="0" dirty="0" smtClean="0">
                <a:solidFill>
                  <a:schemeClr val="tx1"/>
                </a:solidFill>
                <a:latin typeface="+mn-lt"/>
                <a:ea typeface="ＭＳ Ｐゴシック" pitchFamily="-65" charset="-128"/>
                <a:cs typeface="Arial" charset="0"/>
              </a:rPr>
              <a:t>While we talked about Stories in an earlier module on The Agile Core, we didn’t talk much about the process and the practices. Since Stories are one of the key tools in an Agile project, we’re going to talk a bit about some of the techniques that will help you in writing stories and working with them as part of the planning process.</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Let’s start by reviewing the template for a user story.</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extLst>
      <p:ext uri="{BB962C8B-B14F-4D97-AF65-F5344CB8AC3E}">
        <p14:creationId xmlns:p14="http://schemas.microsoft.com/office/powerpoint/2010/main" val="27517154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Ron Jeffries – ‘Extreme Programming Installed’</a:t>
            </a:r>
          </a:p>
          <a:p>
            <a:pPr marL="241093"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Aspects of user stories</a:t>
            </a:r>
          </a:p>
          <a:p>
            <a:pPr marL="241093"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Card – index card or virtual</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Repository of information that is the requirements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Placeholder for [CLICK]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enough info in the card</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Has all the parts – Role, Goal, Value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would the search results look like?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are the search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Have the conversation when ready to do the work</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with business, developers, testers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Document enough to do the work</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Confirmation</a:t>
            </a:r>
          </a:p>
          <a:p>
            <a:pPr marL="1155493" lvl="2"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How we know</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the story is ‘done’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Acceptance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 will know this is complete when…..”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Story level acceptance criteria</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You might say that User Stories are the “currency” of Agile Software Development.  They</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are the central elements that identify what we’re doing and why we’re doing it.</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Let’s consider the key aspects of User Stories.</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First, there’s the Three C’s. [CLICK]</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The first C is the Card, or story.  Whether you are working in a physical world, and using index cards, or you are working in an electronic world like Mingle, and using virtual cards, this artifact serves two purposes: first, it is the repository of the information that is the story and is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about</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the story; second, it is a placeholder for a future [CLICK]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Conversation. If you examine the story we have here, it is pretty obvious that there is not enough information here to know precisely what to build. It does follow the template, of course – the role is Librarian, the Goal is to have the capability to search books by publication year, and the value is so that a chronological index can be produced. But what would the search results look like? What would I do with them?</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In order to clarify these questions, we would wait until we were ready to start development on our story, and then we’d have the Conversation. In the conversation we would dig into the details, figure out enough for the developers and testers to do their work, and document just enough of that information to enable us to do the work.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The third C is Confirmation. This is the combination of Acceptance Criteria and the actual testing to confirm that the goals and value of the story have been satisfied.</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Without all three C’s, the story is not effective as a tool to guide the development of the software.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77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Guidelines for writing</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good stories</a:t>
            </a: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Independent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Sales amount, sales percent, discount amount, discount percent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May want to split it – too big to fit into an iteration</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Reports example.  Or business rule applied to different products.</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Write each as if they were the first story</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Negotiable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a contract of what the software must implement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bring out details</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Negotiate implementation, design</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Get external links example.  </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Valuable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Valuable to the business, user, customer</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This is the ‘So that’ part of the template</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Everyone on the team should be able to articulate the value of the story</a:t>
            </a:r>
          </a:p>
          <a:p>
            <a:pPr marL="241093" lvl="0" indent="-241093">
              <a:buFont typeface="Arial" pitchFamily="34" charset="0"/>
              <a:buNone/>
            </a:pPr>
            <a:r>
              <a:rPr lang="en-US" sz="2100" b="0" dirty="0" err="1" smtClean="0">
                <a:solidFill>
                  <a:schemeClr val="tx1"/>
                </a:solidFill>
                <a:latin typeface="Helvetica" pitchFamily="-109" charset="0"/>
                <a:ea typeface="Helvetica" pitchFamily="-109" charset="0"/>
                <a:cs typeface="Helvetica" pitchFamily="-109" charset="0"/>
                <a:sym typeface="Helvetica" pitchFamily="-109" charset="0"/>
              </a:rPr>
              <a:t>Estimatable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Clear</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and complete enough for the developers to estimate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If split as above, estimate the whole work for each.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Once foundation is complete, re-estimate the later stories</a:t>
            </a: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Small</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Mike Cohn said it well: </a:t>
            </a:r>
          </a:p>
          <a:p>
            <a:pPr marL="1155493" lvl="2"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“Like Goldilocks in search of a comfortable bed, some stories can be too big, some can be too small, and some can be just right. </a:t>
            </a:r>
            <a:r>
              <a:rPr lang="en-US" sz="2100" b="1" i="0" baseline="0" dirty="0" smtClean="0">
                <a:solidFill>
                  <a:schemeClr val="tx1"/>
                </a:solidFill>
                <a:latin typeface="Helvetica" pitchFamily="-109" charset="0"/>
                <a:ea typeface="Helvetica" pitchFamily="-109" charset="0"/>
                <a:cs typeface="Helvetica" pitchFamily="-109" charset="0"/>
                <a:sym typeface="Helvetica" pitchFamily="-109" charset="0"/>
              </a:rPr>
              <a:t>Story size does matter </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because if stories are too large or too small you cannot use them in planning.” </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Must be completed in an Iteration.</a:t>
            </a: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Testable</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Mike Cohn again: </a:t>
            </a:r>
          </a:p>
          <a:p>
            <a:pPr marL="1155493" lvl="2"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“Stories must be written so as to be testable. Successfully passing its tests proves that a story has been successfully developed. If the story cannot be tested, how can the developers know when they have finished coding?” </a:t>
            </a:r>
          </a:p>
          <a:p>
            <a:pPr marL="698293" lvl="1" indent="-241093">
              <a:buFont typeface="Arial" pitchFamily="34" charset="0"/>
              <a:buChar char="•"/>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Next we have one of the key acronyms</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that helps us write and judge effective user stories: INVEST. This is one that you’ll want to learn, because you’ll find yourself using it all the time.</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I stands for Independent. As a valuable goal, we strive to ensure that each of our user stories is independent. That means that we try to write them in such a fashion that they can be estimated and implemented independently of other user stories. We’ll get into this in more detail later, because it’s such an important point. For now, let me give you an example: when working on a business intelligence project, a team wrote a story that included four measures in its Goal: sales amount, sales percent, discount amount, discount percent. At the first writing, this seemed to be a reasonable story. After a bit of understanding and experience was gained, it became clear that it made sense to break this into four stories. Of course, the development team’s first reaction was that they had to pick one story to do first, so that they could do all the underlying work with that story. That would mean that the other stories would be dependent on that story getting done first. This is a mistake that many teams make when working with stories. When we get further down in the INVEST acronym, we’ll talk more about why this is so.</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N stands for Negotiable. This means that stories are not written contracts or requirements that the software must implement. Story cards are short descriptions of functionality, the details of which are to be negotiated in a conversation between the customer and the development team. Because story cards are reminders to have a conversation rather than fully detailed requirements themselves, they do not need to include all relevant details. This allows room in the discussion, at the time the story is implemented, to negotiate some of the details and the implementation.</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V stands for Valuable. This means that it is valuable to purchasers or users of the software, and also means that it is valuable to the business. As we discussed earlier, when reviewing the story template, being able to articulate the value of a story is essential. Without being able to articulate and understand the value, it is reasonable to question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why</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we’re writing or implementing a story.</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The E stands for </a:t>
            </a:r>
            <a:r>
              <a:rPr lang="en-US" sz="2100" b="0" i="0" baseline="0" dirty="0" err="1" smtClean="0">
                <a:solidFill>
                  <a:schemeClr val="tx1"/>
                </a:solidFill>
                <a:latin typeface="Helvetica" pitchFamily="-109" charset="0"/>
                <a:ea typeface="Helvetica" pitchFamily="-109" charset="0"/>
                <a:cs typeface="Helvetica" pitchFamily="-109" charset="0"/>
                <a:sym typeface="Helvetica" pitchFamily="-109" charset="0"/>
              </a:rPr>
              <a:t>Estimatable</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That means that a story must be at a fine enough granularity, with enough clarity and detail, that the team is able to estimate it. Let’s go back to the story we introduced when talking about the “I” for Independent. When this story first came up – the story including the four measures – the team estimated it relatively high, because of the combination of foundational work – adding to and modifying the database, for instance – and the detail required for each of the measures. Upon reflection, as noted earlier, the team opted to separate this story into four separate stories, one for each measure. The problem was with that Independence. They said “if we implement any one of these stories first, it will be an eight – any other story will be a two after that – so which story should we do first?” The answer was to estimate them all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independently</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as if they were going to do all of that foundational work on all of them. Of course, we know that that would not be the case, but it enables the team to maintain that independence. When it came time to choose among the stories for implementation, that left the Product Owner with the freedom to choose any of them, based on current priorities. Once the first story was done, the team could then re-estimate the remaining stories with the understanding that the foundational work had been done and the remaining stories would be easier to implement.</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The S stands for Small. Mike Cohn said it well: “Like Goldilocks in search of a comfortable bed, some stories can be too big, some can be too small, and some can be just right. Story size does matter because if stories are too large or too small you cannot use them in planning.” Further, Mike says “The ultimate determination of whether a story is appropriately sized is based on the team, its capabilities, and the technologies in use.” When we work with Agile teams, one of the guidelines we use is whether a story can be completed in an Iteration.</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And finally, the T stands for Testable. Let’s quote Mike Cohn again: “Stories must be written so as to be testable. Successfully passing its tests proves that a story has been successfully developed. If the story cannot be tested, how can the developers know when they have finished coding?” </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Remember the acronym – INVEST – Independent, Negotiable, Valuable, </a:t>
            </a:r>
            <a:r>
              <a:rPr lang="en-US" sz="2100" b="0" i="0" baseline="0" dirty="0" err="1" smtClean="0">
                <a:solidFill>
                  <a:schemeClr val="tx1"/>
                </a:solidFill>
                <a:latin typeface="Helvetica" pitchFamily="-109" charset="0"/>
                <a:ea typeface="Helvetica" pitchFamily="-109" charset="0"/>
                <a:cs typeface="Helvetica" pitchFamily="-109" charset="0"/>
                <a:sym typeface="Helvetica" pitchFamily="-109" charset="0"/>
              </a:rPr>
              <a:t>Estimatable</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Small, and Testable.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78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Mike Cohn’s book “User Stories Applied”. </a:t>
            </a:r>
          </a:p>
          <a:p>
            <a:r>
              <a:rPr lang="en-US" dirty="0" smtClean="0"/>
              <a:t>Role</a:t>
            </a:r>
          </a:p>
          <a:p>
            <a:pPr lvl="1">
              <a:buFont typeface="Arial" pitchFamily="34" charset="0"/>
              <a:buChar char="•"/>
            </a:pPr>
            <a:r>
              <a:rPr lang="en-US" dirty="0" smtClean="0"/>
              <a:t>Identified</a:t>
            </a:r>
            <a:r>
              <a:rPr lang="en-US" baseline="0" dirty="0" smtClean="0"/>
              <a:t> during inception</a:t>
            </a:r>
          </a:p>
          <a:p>
            <a:pPr lvl="1">
              <a:buFont typeface="Arial" pitchFamily="34" charset="0"/>
              <a:buChar char="•"/>
            </a:pPr>
            <a:r>
              <a:rPr lang="en-US" baseline="0" dirty="0" smtClean="0"/>
              <a:t>Identifier for a common set of tasks or permissions</a:t>
            </a:r>
          </a:p>
          <a:p>
            <a:pPr lvl="0">
              <a:buFont typeface="Arial" pitchFamily="34" charset="0"/>
              <a:buNone/>
            </a:pPr>
            <a:r>
              <a:rPr lang="en-US" baseline="0" dirty="0" smtClean="0"/>
              <a:t>[CLICK]</a:t>
            </a:r>
          </a:p>
          <a:p>
            <a:pPr lvl="0">
              <a:buFont typeface="Arial" pitchFamily="34" charset="0"/>
              <a:buNone/>
            </a:pPr>
            <a:r>
              <a:rPr lang="en-US" baseline="0" dirty="0" smtClean="0"/>
              <a:t>Goal</a:t>
            </a:r>
          </a:p>
          <a:p>
            <a:pPr lvl="1">
              <a:buFont typeface="Arial" pitchFamily="34" charset="0"/>
              <a:buChar char="•"/>
            </a:pPr>
            <a:r>
              <a:rPr lang="en-US" baseline="0" dirty="0" smtClean="0"/>
              <a:t>What the user wants to do, not what the system is supposed to do.</a:t>
            </a:r>
          </a:p>
          <a:p>
            <a:pPr lvl="1">
              <a:buFont typeface="Arial" pitchFamily="34" charset="0"/>
              <a:buChar char="•"/>
            </a:pPr>
            <a:r>
              <a:rPr lang="en-US" baseline="0" dirty="0" smtClean="0"/>
              <a:t>The feature</a:t>
            </a:r>
          </a:p>
          <a:p>
            <a:pPr marL="0" marR="0" lvl="0" indent="0" algn="l" defTabSz="457200" rtl="0" eaLnBrk="0" fontAlgn="base" latinLnBrk="0" hangingPunct="0">
              <a:lnSpc>
                <a:spcPct val="100000"/>
              </a:lnSpc>
              <a:spcBef>
                <a:spcPct val="30000"/>
              </a:spcBef>
              <a:spcAft>
                <a:spcPct val="0"/>
              </a:spcAft>
              <a:buClrTx/>
              <a:buSzTx/>
              <a:buFont typeface="Arial" pitchFamily="34" charset="0"/>
              <a:buNone/>
              <a:tabLst/>
              <a:defRPr/>
            </a:pPr>
            <a:r>
              <a:rPr lang="en-US" baseline="0" dirty="0" smtClean="0"/>
              <a:t>[CLICK]</a:t>
            </a:r>
          </a:p>
          <a:p>
            <a:pPr lvl="0">
              <a:buFont typeface="Arial" pitchFamily="34" charset="0"/>
              <a:buNone/>
            </a:pPr>
            <a:r>
              <a:rPr lang="en-US" baseline="0" dirty="0" smtClean="0"/>
              <a:t>Value</a:t>
            </a:r>
          </a:p>
          <a:p>
            <a:pPr lvl="1">
              <a:buFont typeface="Arial" pitchFamily="34" charset="0"/>
              <a:buChar char="•"/>
            </a:pPr>
            <a:r>
              <a:rPr lang="en-US" baseline="0" dirty="0" smtClean="0"/>
              <a:t>Why are we building this functionality?</a:t>
            </a:r>
          </a:p>
          <a:p>
            <a:pPr lvl="1">
              <a:buFont typeface="Arial" pitchFamily="34" charset="0"/>
              <a:buChar char="•"/>
            </a:pPr>
            <a:r>
              <a:rPr lang="en-US" baseline="0" dirty="0" smtClean="0"/>
              <a:t>Should tie back to a business objective</a:t>
            </a:r>
            <a:endParaRPr lang="en-US" dirty="0" smtClean="0"/>
          </a:p>
          <a:p>
            <a:endParaRPr lang="en-US" dirty="0" smtClean="0"/>
          </a:p>
          <a:p>
            <a:r>
              <a:rPr lang="en-US" dirty="0" smtClean="0"/>
              <a:t>--------------------------------------------------------------------------------------------------------------------</a:t>
            </a:r>
          </a:p>
          <a:p>
            <a:r>
              <a:rPr lang="en-US" dirty="0" smtClean="0"/>
              <a:t>The story template we use comes from Mike Cohn’s book “User Stories Applied”. It has three parts:</a:t>
            </a:r>
          </a:p>
          <a:p>
            <a:endParaRPr lang="en-US" dirty="0" smtClean="0"/>
          </a:p>
          <a:p>
            <a:r>
              <a:rPr lang="en-US" dirty="0" smtClean="0"/>
              <a:t>The Role: this</a:t>
            </a:r>
            <a:r>
              <a:rPr lang="en-US" baseline="0" dirty="0" smtClean="0"/>
              <a:t> is an identifier for a common set of tasks or permissions.</a:t>
            </a:r>
          </a:p>
          <a:p>
            <a:endParaRPr lang="en-US" baseline="0" dirty="0" smtClean="0"/>
          </a:p>
          <a:p>
            <a:r>
              <a:rPr lang="en-US" baseline="0" dirty="0" smtClean="0"/>
              <a:t>The Goal: this is what is to be accomplished. This is stated in terms of what the person or role wants to accomplish, </a:t>
            </a:r>
            <a:r>
              <a:rPr lang="en-US" i="1" baseline="0" dirty="0" smtClean="0"/>
              <a:t>not</a:t>
            </a:r>
            <a:r>
              <a:rPr lang="en-US" i="0" baseline="0" dirty="0" smtClean="0"/>
              <a:t> what the system is supposed to do.</a:t>
            </a:r>
          </a:p>
          <a:p>
            <a:endParaRPr lang="en-US" i="0" baseline="0" dirty="0" smtClean="0"/>
          </a:p>
          <a:p>
            <a:r>
              <a:rPr lang="en-US" i="0" baseline="0" dirty="0" smtClean="0"/>
              <a:t>The Value: this is one of the most important parts. Without understanding what this story means to the person in the role or the organization – the business – we are left asking the question “why are we doing this?”  The value statement may be the hardest part of user stories.  Expressing the role and the goal are generally pretty clear, although we’ve seen some challenges there too.  The value, though, is hard. People are inclined to say things like “because that’s my job!” or “so that we can do our business.”</a:t>
            </a:r>
          </a:p>
          <a:p>
            <a:endParaRPr lang="en-US" i="0" baseline="0" dirty="0" smtClean="0"/>
          </a:p>
          <a:p>
            <a:r>
              <a:rPr lang="en-US" i="0" baseline="0" dirty="0" smtClean="0"/>
              <a:t>We’ll come back to this template repeatedly as we go, because it’s such a key part of what we do and how we do it.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207963"/>
            <a:ext cx="4565650" cy="3425825"/>
          </a:xfrm>
        </p:spPr>
      </p:sp>
      <p:sp>
        <p:nvSpPr>
          <p:cNvPr id="3" name="Notes Placeholder 2"/>
          <p:cNvSpPr>
            <a:spLocks noGrp="1"/>
          </p:cNvSpPr>
          <p:nvPr>
            <p:ph type="body" idx="1"/>
          </p:nvPr>
        </p:nvSpPr>
        <p:spPr/>
        <p:txBody>
          <a:bodyPr>
            <a:normAutofit fontScale="70000" lnSpcReduction="20000"/>
          </a:bodyPr>
          <a:lstStyle/>
          <a:p>
            <a:r>
              <a:rPr lang="en-US" dirty="0" smtClean="0"/>
              <a:t>Get</a:t>
            </a:r>
            <a:r>
              <a:rPr lang="en-US" baseline="0" dirty="0" smtClean="0"/>
              <a:t> them writing stories quickly, and give guidance to each team. This will be very difficult at first, but they will soon get the idea, and write lots of stories.</a:t>
            </a:r>
          </a:p>
          <a:p>
            <a:r>
              <a:rPr lang="en-US" baseline="0" dirty="0" smtClean="0"/>
              <a:t>Use Sharpies, index cards.</a:t>
            </a:r>
          </a:p>
          <a:p>
            <a:r>
              <a:rPr lang="en-US" baseline="0" dirty="0" smtClean="0"/>
              <a:t>Don</a:t>
            </a:r>
            <a:r>
              <a:rPr lang="fr-FR" baseline="0" dirty="0" smtClean="0"/>
              <a:t>’</a:t>
            </a:r>
            <a:r>
              <a:rPr lang="en-US" baseline="0" dirty="0" smtClean="0"/>
              <a:t>t worry about acceptance criteria yet</a:t>
            </a:r>
            <a:endParaRPr lang="en-US" dirty="0" smtClean="0"/>
          </a:p>
        </p:txBody>
      </p:sp>
      <p:sp>
        <p:nvSpPr>
          <p:cNvPr id="4" name="Slide Number Placeholder 3"/>
          <p:cNvSpPr>
            <a:spLocks noGrp="1"/>
          </p:cNvSpPr>
          <p:nvPr>
            <p:ph type="sldNum" sz="quarter" idx="10"/>
          </p:nvPr>
        </p:nvSpPr>
        <p:spPr/>
        <p:txBody>
          <a:bodyPr/>
          <a:lstStyle/>
          <a:p>
            <a:fld id="{1DEBFB40-968A-1045-893C-723D6C95B419}" type="slidenum">
              <a:rPr lang="en-AU" smtClean="0"/>
              <a:pPr/>
              <a:t>82</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going to plan,</a:t>
            </a:r>
            <a:r>
              <a:rPr lang="en-US" baseline="0" dirty="0" smtClean="0"/>
              <a:t> design, and build an animal using Lego’s.</a:t>
            </a:r>
          </a:p>
          <a:p>
            <a:r>
              <a:rPr lang="en-US" baseline="0" dirty="0" smtClean="0"/>
              <a:t>To do this, you are going to understand what to build</a:t>
            </a:r>
          </a:p>
          <a:p>
            <a:r>
              <a:rPr lang="en-US" baseline="0" dirty="0" smtClean="0"/>
              <a:t>Write some user stories</a:t>
            </a:r>
          </a:p>
          <a:p>
            <a:r>
              <a:rPr lang="en-US" baseline="0" dirty="0" smtClean="0"/>
              <a:t>Do some estimation</a:t>
            </a:r>
          </a:p>
          <a:p>
            <a:r>
              <a:rPr lang="en-US" baseline="0" dirty="0" smtClean="0"/>
              <a:t>Plan how you will build</a:t>
            </a:r>
          </a:p>
          <a:p>
            <a:r>
              <a:rPr lang="en-US" baseline="0" dirty="0" smtClean="0"/>
              <a:t>Execute iterations</a:t>
            </a:r>
          </a:p>
          <a:p>
            <a:r>
              <a:rPr lang="en-US" baseline="0" dirty="0" smtClean="0"/>
              <a:t>And finish with a new, never seen before, animal</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28872727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Stories are the unit of work that gets measured, tracked, signed off.</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Let’s talk about …………</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writing stories</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planning with stories</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First the template </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a:t>
            </a:r>
          </a:p>
          <a:p>
            <a:r>
              <a:rPr lang="en-US" sz="1600" i="0" kern="1200" baseline="0" dirty="0" smtClean="0">
                <a:solidFill>
                  <a:schemeClr val="tx1"/>
                </a:solidFill>
                <a:latin typeface="+mn-lt"/>
                <a:ea typeface="ＭＳ Ｐゴシック" pitchFamily="-65" charset="-128"/>
                <a:cs typeface="Arial" charset="0"/>
              </a:rPr>
              <a:t>While we talked about Stories in an earlier module on The Agile Core, we didn’t talk much about the process and the practices. Since Stories are one of the key tools in an Agile project, we’re going to talk a bit about some of the techniques that will help you in writing stories and working with them as part of the planning process.</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Let’s start by reviewing the template for a user story.</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extLst>
      <p:ext uri="{BB962C8B-B14F-4D97-AF65-F5344CB8AC3E}">
        <p14:creationId xmlns:p14="http://schemas.microsoft.com/office/powerpoint/2010/main" val="27517154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1"/>
          <p:cNvSpPr>
            <a:spLocks noGrp="1" noRot="1" noChangeAspect="1" noChangeArrowheads="1"/>
          </p:cNvSpPr>
          <p:nvPr>
            <p:ph type="sldImg"/>
          </p:nvPr>
        </p:nvSpPr>
        <p:spPr>
          <a:solidFill>
            <a:srgbClr val="FFFFFF"/>
          </a:solidFill>
          <a:ln/>
        </p:spPr>
      </p:sp>
      <p:sp>
        <p:nvSpPr>
          <p:cNvPr id="16077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level vs. Iteration level criteria</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 I’ll know this is complete when ……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Iteration Level…</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Given – preconditions to the story.  State of the system, object, role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 the action[CLICK]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Then – the result</a:t>
            </a:r>
          </a:p>
          <a:p>
            <a:pPr eaLnBrk="1" hangingPunct="1">
              <a:lnSpc>
                <a:spcPct val="80000"/>
              </a:lnSpc>
              <a:spcBef>
                <a:spcPts val="425"/>
              </a:spcBef>
              <a:buClr>
                <a:srgbClr val="000000"/>
              </a:buClr>
              <a:buFontTx/>
              <a:buChar char="•"/>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Gives context for estimating</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Security is a good example.  </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I’ll know this is complete when each role logs in and they receive the proper access or not.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vs. each role spelled out in the Narrative as a separate Given, when then statement.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When each statement is fulfilled, the story is done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Now that we have a story, we need to address that Testable attribute. We do this by defining the acceptance criteria.  That is, we identify those criteria which, when met, allow us to assert that the story has been completely and successfully implemented.</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While there are many ways to phrase or write the acceptance criteria, we prefer the scenario template devised by Dan North and Chris Matts, and first documented in an article by Dan published in Better Software magazine in March of 2006. You can read it on Dan’s blog at dannorth.net/introducing-bdd as you’ll see on the slide.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template has three clauses, like the user story template. In this case, they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initial context, using the keyword “given”. This clause identifies the pre-existing conditions that must exist before we can execute or experience…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event, or action, which is specified using the “when” keyword. Finally, we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outcomes or expectations using the “then” keyword.  Here’s an example…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First, the context – the user must not be logged in. Note that the Given – the context – is NOT part of the test, but rather is the set-up.  That is, in this case we assume that the ability to log in and the permissions associated with that logging in have been dealt with elsewhere. This particular scenario is focused on verifying that a user is required to log in before being able to click on the Shopping Cart link. It is not focusing on whether or not it is possible to log in.</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Once the context is set up, then we have the specific event, or behaviour, that is executed.  This is the action in the test. In this case, the action is to click on the Shopping Cart link.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Finally, the scenario specifies one or more outcomes. In this case, the user should be required to log in. This might more properly be written “a login form is presented to the user” since that is measurable.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It’s important to note that there may be multiple parts to the Context – the Given clause – and to the Outcomes – the Then clause – but there will normally be only a single part to the Event – the When clause.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acceptance criteria should be written so that they are executable, preferably in code.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We’ll talk about when to add the acceptance criteria to a story later in this module.</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pPr eaLnBrk="1" hangingPunct="1">
              <a:buFont typeface="Arial" pitchFamily="34" charset="0"/>
              <a:buChar char="•"/>
            </a:pPr>
            <a:r>
              <a:rPr lang="en-US" dirty="0" smtClean="0">
                <a:latin typeface="Arial" pitchFamily="34" charset="0"/>
              </a:rPr>
              <a:t>There</a:t>
            </a:r>
            <a:r>
              <a:rPr lang="en-US" baseline="0" dirty="0" smtClean="0">
                <a:latin typeface="Arial" pitchFamily="34" charset="0"/>
              </a:rPr>
              <a:t> are typically more than one path </a:t>
            </a:r>
          </a:p>
          <a:p>
            <a:pPr eaLnBrk="1" hangingPunct="1">
              <a:buFont typeface="Arial" pitchFamily="34" charset="0"/>
              <a:buChar char="•"/>
            </a:pPr>
            <a:r>
              <a:rPr lang="en-US" baseline="0" dirty="0" smtClean="0">
                <a:latin typeface="Arial" pitchFamily="34" charset="0"/>
              </a:rPr>
              <a:t>Try to think of them at this point.  Don’t worry about the results for each path.</a:t>
            </a:r>
          </a:p>
          <a:p>
            <a:pPr eaLnBrk="1" hangingPunct="1">
              <a:buFont typeface="Arial" pitchFamily="34" charset="0"/>
              <a:buChar char="•"/>
            </a:pPr>
            <a:r>
              <a:rPr lang="en-US" baseline="0" dirty="0" smtClean="0">
                <a:latin typeface="Arial" pitchFamily="34" charset="0"/>
              </a:rPr>
              <a:t>The more you identify up front, the better your estimate will be.</a:t>
            </a:r>
          </a:p>
          <a:p>
            <a:pPr eaLnBrk="1" hangingPunct="1">
              <a:buFont typeface="Arial" pitchFamily="34" charset="0"/>
              <a:buNone/>
            </a:pPr>
            <a:endParaRPr lang="en-US" dirty="0" smtClean="0">
              <a:latin typeface="Arial" pitchFamily="34" charset="0"/>
            </a:endParaRPr>
          </a:p>
          <a:p>
            <a:pPr eaLnBrk="1" hangingPunct="1">
              <a:buFont typeface="Arial" pitchFamily="34" charset="0"/>
              <a:buNone/>
            </a:pPr>
            <a:r>
              <a:rPr lang="en-US" dirty="0" smtClean="0">
                <a:latin typeface="Arial" pitchFamily="34" charset="0"/>
              </a:rPr>
              <a:t>Low: 1min</a:t>
            </a:r>
          </a:p>
          <a:p>
            <a:pPr eaLnBrk="1" hangingPunct="1">
              <a:buFont typeface="Arial" pitchFamily="34" charset="0"/>
              <a:buNone/>
            </a:pPr>
            <a:r>
              <a:rPr lang="en-US" dirty="0" smtClean="0">
                <a:latin typeface="Arial" pitchFamily="34" charset="0"/>
              </a:rPr>
              <a:t>High: 3min</a:t>
            </a:r>
          </a:p>
        </p:txBody>
      </p:sp>
      <p:sp>
        <p:nvSpPr>
          <p:cNvPr id="84996" name="Slide Number Placeholder 3"/>
          <p:cNvSpPr>
            <a:spLocks noGrp="1"/>
          </p:cNvSpPr>
          <p:nvPr>
            <p:ph type="sldNum" sz="quarter" idx="5"/>
          </p:nvPr>
        </p:nvSpPr>
        <p:spPr>
          <a:noFill/>
        </p:spPr>
        <p:txBody>
          <a:bodyPr/>
          <a:lstStyle/>
          <a:p>
            <a:fld id="{E5645A14-1204-4ECB-9204-04442A60DED7}" type="slidenum">
              <a:rPr lang="en-US" smtClean="0">
                <a:latin typeface="Arial" pitchFamily="34" charset="0"/>
              </a:rPr>
              <a:pPr/>
              <a:t>87</a:t>
            </a:fld>
            <a:endParaRPr lang="en-US" smtClean="0">
              <a:latin typeface="Arial" pitchFamily="34"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noGrp="1" noRot="1" noChangeAspect="1" noChangeArrowheads="1"/>
          </p:cNvSpPr>
          <p:nvPr>
            <p:ph type="sldImg"/>
          </p:nvPr>
        </p:nvSpPr>
        <p:spPr>
          <a:solidFill>
            <a:srgbClr val="FFFFFF"/>
          </a:solidFill>
          <a:ln/>
        </p:spPr>
      </p:sp>
      <p:sp>
        <p:nvSpPr>
          <p:cNvPr id="16281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level vs. Iteration level criteria</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 I’ll know this is complete when ……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Iteration Level…</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Given – preconditions to the story.  State of the system, object, role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 the action[CLICK]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Then – the result</a:t>
            </a:r>
          </a:p>
          <a:p>
            <a:pPr eaLnBrk="1" hangingPunct="1">
              <a:lnSpc>
                <a:spcPct val="80000"/>
              </a:lnSpc>
              <a:spcBef>
                <a:spcPts val="425"/>
              </a:spcBef>
              <a:buClr>
                <a:srgbClr val="000000"/>
              </a:buClr>
              <a:buFontTx/>
              <a:buChar char="•"/>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Gives context for estimating</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Security is a good example.  </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I’ll know this is complete when each role logs in and they receive the proper access or not.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vs. each role spelled out in the Narrative as a separate Given, when then statement.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When each statement is fulfilled, the story is done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Now that we have a story, we need to address that Testable attribute. We do this by defining the acceptance criteria.  That is, we identify those criteria which, when met, allow us to assert that the story has been completely and successfully implemented.</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While there are many ways to phrase or write the acceptance criteria, we prefer the scenario template devised by Dan North and Chris Matts, and first documented in an article by Dan published in Better Software magazine in March of 2006. You can read it on Dan’s blog at dannorth.net/introducing-bdd as you’ll see on the slide.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template has three clauses, like the user story template. In this case, they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initial context, using the keyword “given”. This clause identifies the pre-existing conditions that must exist before we can execute or experience…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event, or action, which is specified using the “when” keyword. Finally, we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outcomes or expectations using the “then” keyword.  Here’s an example…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First, the context – the user must not be logged in. Note that the Given – the context – is NOT part of the test, but rather is the set-up.  That is, in this case we assume that the ability to log in and the permissions associated with that logging in have been dealt with elsewhere. This particular scenario is focused on verifying that a user is required to log in before being able to click on the Shopping Cart link. It is not focusing on whether or not it is possible to log in.</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Once the context is set up, then we have the specific event, or behaviour, that is executed.  This is the action in the test. In this case, the action is to click on the Shopping Cart link.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Finally, the scenario specifies one or more outcomes. In this case, the user should be required to log in. This might more properly be written “a login form is presented to the user” since that is measurable.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It’s important to note that there may be multiple parts to the Context – the Given clause – and to the Outcomes – the Then clause – but there will normally be only a single part to the Event – the When clause.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acceptance criteria should be written so that they are executable, preferably in code.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We’ll talk about when to add the acceptance criteria to a story later in this module.</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a:ln/>
        </p:spPr>
      </p:sp>
      <p:sp>
        <p:nvSpPr>
          <p:cNvPr id="276483" name="Notes Placeholder 2"/>
          <p:cNvSpPr>
            <a:spLocks noGrp="1"/>
          </p:cNvSpPr>
          <p:nvPr>
            <p:ph type="body" idx="1"/>
          </p:nvPr>
        </p:nvSpPr>
        <p:spPr>
          <a:noFill/>
          <a:ln/>
        </p:spPr>
        <p:txBody>
          <a:bodyPr/>
          <a:lstStyle/>
          <a:p>
            <a:pPr>
              <a:buFont typeface="Arial" pitchFamily="34" charset="0"/>
              <a:buChar char="•"/>
            </a:pPr>
            <a:r>
              <a:rPr lang="en-US" dirty="0" smtClean="0">
                <a:latin typeface="Arial" pitchFamily="34" charset="0"/>
              </a:rPr>
              <a:t>This</a:t>
            </a:r>
            <a:r>
              <a:rPr lang="en-US" baseline="0" dirty="0" smtClean="0">
                <a:latin typeface="Arial" pitchFamily="34" charset="0"/>
              </a:rPr>
              <a:t> format is iteration level acceptance criteria </a:t>
            </a:r>
            <a:r>
              <a:rPr lang="en-US" baseline="0" dirty="0" err="1" smtClean="0">
                <a:latin typeface="Arial" pitchFamily="34" charset="0"/>
              </a:rPr>
              <a:t>vs</a:t>
            </a:r>
            <a:r>
              <a:rPr lang="en-US" baseline="0" dirty="0" smtClean="0">
                <a:latin typeface="Arial" pitchFamily="34" charset="0"/>
              </a:rPr>
              <a:t> Inception level.  </a:t>
            </a:r>
          </a:p>
          <a:p>
            <a:pPr>
              <a:buFont typeface="Arial" pitchFamily="34" charset="0"/>
              <a:buChar char="•"/>
            </a:pPr>
            <a:r>
              <a:rPr lang="en-US" baseline="0" dirty="0" smtClean="0">
                <a:latin typeface="Arial" pitchFamily="34" charset="0"/>
              </a:rPr>
              <a:t>Shows positive, alternate and bad paths.</a:t>
            </a:r>
          </a:p>
          <a:p>
            <a:pPr>
              <a:buFont typeface="Arial" pitchFamily="34" charset="0"/>
              <a:buChar char="•"/>
            </a:pPr>
            <a:r>
              <a:rPr lang="en-US" baseline="0" dirty="0" smtClean="0">
                <a:latin typeface="Arial" pitchFamily="34" charset="0"/>
              </a:rPr>
              <a:t>Talk through each one.</a:t>
            </a:r>
            <a:endParaRPr lang="en-US" dirty="0" smtClean="0">
              <a:latin typeface="Arial" pitchFamily="34" charset="0"/>
            </a:endParaRPr>
          </a:p>
          <a:p>
            <a:endParaRPr lang="en-US" dirty="0" smtClean="0">
              <a:latin typeface="Arial" pitchFamily="34" charset="0"/>
            </a:endParaRPr>
          </a:p>
          <a:p>
            <a:r>
              <a:rPr lang="en-US" dirty="0" smtClean="0">
                <a:latin typeface="Arial" pitchFamily="34" charset="0"/>
              </a:rPr>
              <a:t>Low: 3min</a:t>
            </a:r>
          </a:p>
          <a:p>
            <a:r>
              <a:rPr lang="en-US" dirty="0" smtClean="0">
                <a:latin typeface="Arial" pitchFamily="34" charset="0"/>
              </a:rPr>
              <a:t>High: 6min</a:t>
            </a:r>
          </a:p>
          <a:p>
            <a:r>
              <a:rPr lang="en-US" dirty="0" smtClean="0">
                <a:latin typeface="Arial" pitchFamily="34" charset="0"/>
              </a:rPr>
              <a:t>-----------------------------------------------------------------------</a:t>
            </a:r>
          </a:p>
          <a:p>
            <a:r>
              <a:rPr lang="en-US" dirty="0" smtClean="0">
                <a:latin typeface="Arial" pitchFamily="34" charset="0"/>
              </a:rPr>
              <a:t>Here</a:t>
            </a:r>
            <a:r>
              <a:rPr lang="en-US" baseline="0" dirty="0" smtClean="0">
                <a:latin typeface="Arial" pitchFamily="34" charset="0"/>
              </a:rPr>
              <a:t> we see a set of criteria for an Internet Banking story covering a range of positive, alternate and bad paths through the requirement.  As is expected, the positive paths map directly to the requirements as stated and assume everything is working as expected.</a:t>
            </a:r>
          </a:p>
          <a:p>
            <a:endParaRPr lang="en-US" dirty="0" smtClean="0">
              <a:latin typeface="Arial" pitchFamily="34" charset="0"/>
            </a:endParaRPr>
          </a:p>
          <a:p>
            <a:r>
              <a:rPr lang="en-US" dirty="0" smtClean="0">
                <a:latin typeface="Arial" pitchFamily="34" charset="0"/>
              </a:rPr>
              <a:t>The alternate path criteria describe non-standard ways to meet the desired outcome, which although may not be considered</a:t>
            </a:r>
            <a:r>
              <a:rPr lang="en-US" baseline="0" dirty="0" smtClean="0">
                <a:latin typeface="Arial" pitchFamily="34" charset="0"/>
              </a:rPr>
              <a:t> within the narrative of the story, are still reasonable to assume as usage patterns for the system.</a:t>
            </a:r>
          </a:p>
          <a:p>
            <a:endParaRPr lang="en-US" dirty="0" smtClean="0">
              <a:latin typeface="Arial" pitchFamily="34" charset="0"/>
            </a:endParaRPr>
          </a:p>
          <a:p>
            <a:r>
              <a:rPr lang="en-US" dirty="0" smtClean="0">
                <a:latin typeface="Arial" pitchFamily="34" charset="0"/>
              </a:rPr>
              <a:t>Bad path criteria describe situations in which the outcome cannot be achieved,</a:t>
            </a:r>
            <a:r>
              <a:rPr lang="en-US" baseline="0" dirty="0" smtClean="0">
                <a:latin typeface="Arial" pitchFamily="34" charset="0"/>
              </a:rPr>
              <a:t> in this case how the system would behave in the case of an internal error.</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5F172B1B-6D09-48E6-B962-BC98C64B9A06}" type="slidenum">
              <a:rPr lang="en-US" smtClean="0"/>
              <a:pPr>
                <a:defRPr/>
              </a:pPr>
              <a:t>89</a:t>
            </a:fld>
            <a:endParaRPr lang="en-US"/>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Define the Project</a:t>
            </a:r>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207963"/>
            <a:ext cx="4565650" cy="3425825"/>
          </a:xfrm>
        </p:spPr>
      </p:sp>
      <p:sp>
        <p:nvSpPr>
          <p:cNvPr id="3" name="Notes Placeholder 2"/>
          <p:cNvSpPr>
            <a:spLocks noGrp="1"/>
          </p:cNvSpPr>
          <p:nvPr>
            <p:ph type="body" idx="1"/>
          </p:nvPr>
        </p:nvSpPr>
        <p:spPr/>
        <p:txBody>
          <a:bodyPr>
            <a:normAutofit fontScale="70000" lnSpcReduction="20000"/>
          </a:bodyPr>
          <a:lstStyle/>
          <a:p>
            <a:r>
              <a:rPr lang="en-US" dirty="0" smtClean="0"/>
              <a:t>Using the stories they already wrote, have them develop acceptance criteria for some of these stories. Give them 15 minutes, meaning they will only developer acceptance criteria for a few stories.</a:t>
            </a:r>
          </a:p>
        </p:txBody>
      </p:sp>
      <p:sp>
        <p:nvSpPr>
          <p:cNvPr id="4" name="Slide Number Placeholder 3"/>
          <p:cNvSpPr>
            <a:spLocks noGrp="1"/>
          </p:cNvSpPr>
          <p:nvPr>
            <p:ph type="sldNum" sz="quarter" idx="10"/>
          </p:nvPr>
        </p:nvSpPr>
        <p:spPr/>
        <p:txBody>
          <a:bodyPr/>
          <a:lstStyle/>
          <a:p>
            <a:fld id="{1DEBFB40-968A-1045-893C-723D6C95B419}" type="slidenum">
              <a:rPr lang="en-AU" smtClean="0"/>
              <a:pPr/>
              <a:t>90</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we’ve done……</a:t>
            </a:r>
          </a:p>
          <a:p>
            <a:endParaRPr lang="en-US" dirty="0" smtClean="0"/>
          </a:p>
          <a:p>
            <a:pPr>
              <a:buFont typeface="Arial" pitchFamily="34" charset="0"/>
              <a:buChar char="•"/>
            </a:pPr>
            <a:r>
              <a:rPr lang="en-US" dirty="0" smtClean="0"/>
              <a:t>Seen how best</a:t>
            </a:r>
            <a:r>
              <a:rPr lang="en-US" baseline="0" dirty="0" smtClean="0"/>
              <a:t> practices address traditional project challenges</a:t>
            </a:r>
          </a:p>
          <a:p>
            <a:pPr>
              <a:buFont typeface="Arial" pitchFamily="34" charset="0"/>
              <a:buChar char="•"/>
            </a:pPr>
            <a:r>
              <a:rPr lang="en-US" baseline="0" dirty="0" smtClean="0"/>
              <a:t>Learned the process</a:t>
            </a:r>
          </a:p>
          <a:p>
            <a:pPr>
              <a:buFont typeface="Arial" pitchFamily="34" charset="0"/>
              <a:buChar char="•"/>
            </a:pPr>
            <a:r>
              <a:rPr lang="en-US" baseline="0" dirty="0" smtClean="0"/>
              <a:t>Met the team</a:t>
            </a:r>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91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Define the Project</a:t>
            </a:r>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Plan, execute and report on Agile projects</a:t>
            </a: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r>
              <a:rPr lang="en-US" dirty="0" smtClean="0">
                <a:ea typeface="ＭＳ Ｐゴシック" pitchFamily="21" charset="-128"/>
                <a:cs typeface="Arial" pitchFamily="21" charset="0"/>
              </a:rPr>
              <a:t>--------------------------------------------------------------------------------------------------------------------</a:t>
            </a:r>
          </a:p>
          <a:p>
            <a:pPr eaLnBrk="1" hangingPunct="1">
              <a:spcBef>
                <a:spcPct val="0"/>
              </a:spcBef>
            </a:pPr>
            <a:r>
              <a:rPr lang="en-US" dirty="0" smtClean="0">
                <a:ea typeface="ＭＳ Ｐゴシック" pitchFamily="21" charset="-128"/>
                <a:cs typeface="Arial" pitchFamily="21" charset="0"/>
              </a:rPr>
              <a:t>Welcome to the module Planning the Project. This module is brought to you by ThoughtWorks Studios, maker of Mingle,</a:t>
            </a:r>
            <a:r>
              <a:rPr lang="en-US" baseline="0" dirty="0" smtClean="0">
                <a:ea typeface="ＭＳ Ｐゴシック" pitchFamily="21" charset="-128"/>
                <a:cs typeface="Arial" pitchFamily="21" charset="0"/>
              </a:rPr>
              <a:t> Cruise, and Twist.</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practices that help Managers and Project Managers plan, execute, and report on Agile projects.</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42881983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We do not want to rely on individual estimates, certainly not from those who will not be delivering the project.</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Do you do this now?</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93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Accuracy – degree of closeness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Precision – reproducibility</a:t>
            </a:r>
            <a:r>
              <a:rPr lang="en-US" sz="1200" b="0" kern="1200" baseline="0" dirty="0" smtClean="0">
                <a:solidFill>
                  <a:schemeClr val="tx1"/>
                </a:solidFill>
                <a:latin typeface="+mn-lt"/>
                <a:ea typeface="ＭＳ Ｐゴシック" pitchFamily="-65" charset="-128"/>
                <a:cs typeface="Arial" charset="0"/>
              </a:rPr>
              <a:t> or repeatability</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Results of calculations or measurements can be: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Accurate but not precise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Precise but not accurate</a:t>
            </a:r>
          </a:p>
          <a:p>
            <a:r>
              <a:rPr lang="en-US" sz="1200" b="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Agile estimation is one of the parts that</a:t>
            </a:r>
            <a:r>
              <a:rPr lang="en-US" baseline="0" dirty="0" smtClean="0"/>
              <a:t> folks new to Agile struggle with. In this section, we’ll dig into the why and the how, and then give you some very specific practices.</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Let’s begin with gaining an understanding of the terms “accuracy” and “precision”.</a:t>
            </a:r>
          </a:p>
          <a:p>
            <a:endParaRPr lang="en-US" sz="1200" b="1" i="1"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From Wikipedia, we get this definition: [CLICK]</a:t>
            </a:r>
          </a:p>
          <a:p>
            <a:endParaRPr lang="en-US" dirty="0" smtClean="0"/>
          </a:p>
          <a:p>
            <a:pPr>
              <a:spcBef>
                <a:spcPts val="600"/>
              </a:spcBef>
              <a:spcAft>
                <a:spcPts val="600"/>
              </a:spcAft>
              <a:buNone/>
            </a:pPr>
            <a:r>
              <a:rPr lang="en-US" sz="1200" dirty="0" smtClean="0"/>
              <a:t>In the fields of science, engineering, industry and statistics, </a:t>
            </a:r>
            <a:r>
              <a:rPr lang="en-US" sz="1200" b="1" dirty="0" smtClean="0"/>
              <a:t>accuracy </a:t>
            </a:r>
            <a:r>
              <a:rPr lang="en-US" sz="1200" dirty="0" smtClean="0"/>
              <a:t>is the degree of closeness of a measured or calculated quantity to its actual (true) value. </a:t>
            </a:r>
          </a:p>
          <a:p>
            <a:pPr>
              <a:spcBef>
                <a:spcPts val="600"/>
              </a:spcBef>
              <a:spcAft>
                <a:spcPts val="600"/>
              </a:spcAft>
              <a:buNone/>
            </a:pPr>
            <a:endParaRPr lang="en-US" sz="1200" dirty="0" smtClean="0"/>
          </a:p>
          <a:p>
            <a:pPr>
              <a:spcBef>
                <a:spcPts val="600"/>
              </a:spcBef>
              <a:spcAft>
                <a:spcPts val="600"/>
              </a:spcAft>
              <a:buNone/>
            </a:pPr>
            <a:r>
              <a:rPr lang="en-US" sz="1200" dirty="0" smtClean="0"/>
              <a:t>Accuracy is closely related to </a:t>
            </a:r>
            <a:r>
              <a:rPr lang="en-US" sz="1200" b="1" dirty="0" smtClean="0"/>
              <a:t>precision</a:t>
            </a:r>
            <a:r>
              <a:rPr lang="en-US" sz="1200" dirty="0" smtClean="0"/>
              <a:t>, also called </a:t>
            </a:r>
            <a:r>
              <a:rPr lang="en-US" sz="1200" b="1" dirty="0" smtClean="0"/>
              <a:t>reproducibility </a:t>
            </a:r>
            <a:r>
              <a:rPr lang="en-US" sz="1200" dirty="0" smtClean="0"/>
              <a:t>or </a:t>
            </a:r>
            <a:r>
              <a:rPr lang="en-US" sz="1200" b="1" dirty="0" smtClean="0"/>
              <a:t>repeatability</a:t>
            </a:r>
            <a:r>
              <a:rPr lang="en-US" sz="1200" dirty="0" smtClean="0"/>
              <a:t>, the degree to which further measurements or calculations show the same or similar results.</a:t>
            </a:r>
          </a:p>
          <a:p>
            <a:pPr>
              <a:spcBef>
                <a:spcPts val="600"/>
              </a:spcBef>
              <a:spcAft>
                <a:spcPts val="600"/>
              </a:spcAft>
              <a:buNone/>
            </a:pPr>
            <a:endParaRPr lang="en-US" sz="1200" dirty="0" smtClean="0"/>
          </a:p>
          <a:p>
            <a:pPr>
              <a:spcBef>
                <a:spcPts val="600"/>
              </a:spcBef>
              <a:spcAft>
                <a:spcPts val="600"/>
              </a:spcAft>
              <a:buNone/>
            </a:pPr>
            <a:r>
              <a:rPr lang="en-US" sz="1200" dirty="0" smtClean="0"/>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99482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notebook</a:t>
            </a:r>
            <a:r>
              <a:rPr lang="en-US" baseline="0" dirty="0" smtClean="0"/>
              <a:t> contains key points of agile, arranged in sections, but not every slide. They will need to take notes themselves</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12687365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distance from here to the airport?</a:t>
            </a:r>
          </a:p>
          <a:p>
            <a:r>
              <a:rPr lang="en-US" dirty="0" smtClean="0"/>
              <a:t>How long does it take to get there?</a:t>
            </a:r>
          </a:p>
          <a:p>
            <a:r>
              <a:rPr lang="en-US" dirty="0" smtClean="0"/>
              <a:t>Variables – traffic</a:t>
            </a:r>
            <a:r>
              <a:rPr lang="en-US" baseline="0" dirty="0" smtClean="0"/>
              <a:t> conditions, mode of transportation, weather – all make a huge difference in the time it takes to arrive, yet the distance remains constant.</a:t>
            </a:r>
          </a:p>
          <a:p>
            <a:r>
              <a:rPr lang="en-US" baseline="0" dirty="0" smtClean="0"/>
              <a:t>Same with writing software – lots of things affect how long it takes to get to “done” – what are they here? (support, interruptions, meetings, etc.).</a:t>
            </a:r>
          </a:p>
          <a:p>
            <a:r>
              <a:rPr lang="en-US" baseline="0" dirty="0" smtClean="0"/>
              <a:t>So we take a 2-part approach to agile estimating – relative size (effort, complexity) of each story, and how fast we can get work done.</a:t>
            </a:r>
          </a:p>
          <a:p>
            <a:r>
              <a:rPr lang="en-US" baseline="0" dirty="0" smtClean="0"/>
              <a:t>We will look at relative size first.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11374632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1"/>
          <p:cNvSpPr>
            <a:spLocks noGrp="1" noRot="1" noChangeAspect="1" noChangeArrowheads="1"/>
          </p:cNvSpPr>
          <p:nvPr>
            <p:ph type="sldImg"/>
          </p:nvPr>
        </p:nvSpPr>
        <p:spPr>
          <a:solidFill>
            <a:srgbClr val="FFFFFF"/>
          </a:solidFill>
          <a:ln/>
        </p:spPr>
      </p:sp>
      <p:sp>
        <p:nvSpPr>
          <p:cNvPr id="21094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1"/>
          <p:cNvSpPr>
            <a:spLocks noGrp="1" noRot="1" noChangeAspect="1" noChangeArrowheads="1"/>
          </p:cNvSpPr>
          <p:nvPr>
            <p:ph type="sldImg"/>
          </p:nvPr>
        </p:nvSpPr>
        <p:spPr>
          <a:solidFill>
            <a:srgbClr val="FFFFFF"/>
          </a:solidFill>
          <a:ln/>
        </p:spPr>
      </p:sp>
      <p:sp>
        <p:nvSpPr>
          <p:cNvPr id="21299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
          <p:cNvSpPr>
            <a:spLocks noGrp="1" noRot="1" noChangeAspect="1" noChangeArrowheads="1"/>
          </p:cNvSpPr>
          <p:nvPr>
            <p:ph type="sldImg"/>
          </p:nvPr>
        </p:nvSpPr>
        <p:spPr>
          <a:solidFill>
            <a:srgbClr val="FFFFFF"/>
          </a:solidFill>
          <a:ln/>
        </p:spPr>
      </p:sp>
      <p:sp>
        <p:nvSpPr>
          <p:cNvPr id="215043"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1"/>
          <p:cNvSpPr>
            <a:spLocks noGrp="1" noRot="1" noChangeAspect="1" noChangeArrowheads="1"/>
          </p:cNvSpPr>
          <p:nvPr>
            <p:ph type="sldImg"/>
          </p:nvPr>
        </p:nvSpPr>
        <p:spPr>
          <a:solidFill>
            <a:srgbClr val="FFFFFF"/>
          </a:solidFill>
          <a:ln/>
        </p:spPr>
      </p:sp>
      <p:sp>
        <p:nvSpPr>
          <p:cNvPr id="21709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Various systems of estimates used</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We use the Fibonacci</a:t>
            </a:r>
            <a:r>
              <a:rPr lang="en-US" sz="1200" b="0" i="0" kern="1200" baseline="0" dirty="0" smtClean="0">
                <a:solidFill>
                  <a:schemeClr val="tx1"/>
                </a:solidFill>
                <a:latin typeface="+mn-lt"/>
                <a:ea typeface="ＭＳ Ｐゴシック" pitchFamily="-65" charset="-128"/>
                <a:cs typeface="Arial" charset="0"/>
              </a:rPr>
              <a:t> Sequence</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Documented by Leonardo Pisano </a:t>
            </a:r>
            <a:r>
              <a:rPr lang="en-US" sz="1200" b="0" i="0" kern="1200" baseline="0" dirty="0" err="1" smtClean="0">
                <a:solidFill>
                  <a:schemeClr val="tx1"/>
                </a:solidFill>
                <a:latin typeface="+mn-lt"/>
                <a:ea typeface="ＭＳ Ｐゴシック" pitchFamily="-65" charset="-128"/>
                <a:cs typeface="Arial" charset="0"/>
              </a:rPr>
              <a:t>Bogollo</a:t>
            </a:r>
            <a:r>
              <a:rPr lang="en-US" sz="1200" b="0" i="0" kern="1200" baseline="0" dirty="0" smtClean="0">
                <a:solidFill>
                  <a:schemeClr val="tx1"/>
                </a:solidFill>
                <a:latin typeface="+mn-lt"/>
                <a:ea typeface="ＭＳ Ｐゴシック" pitchFamily="-65" charset="-128"/>
                <a:cs typeface="Arial" charset="0"/>
              </a:rPr>
              <a:t> aka Leonardo Fibonacci</a:t>
            </a:r>
          </a:p>
          <a:p>
            <a:pPr lvl="1">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Perhaps the most talented mathematician of the middle ages</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Each number is the sum of the previous 2   [CLICK]</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Teams usually define what system they will use.  1,2,3,5, 8</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There are various systems of estimation</a:t>
            </a:r>
            <a:r>
              <a:rPr lang="en-US" sz="1200" b="0" i="0" kern="1200" baseline="0" dirty="0" smtClean="0">
                <a:solidFill>
                  <a:schemeClr val="tx1"/>
                </a:solidFill>
                <a:latin typeface="+mn-lt"/>
                <a:ea typeface="ＭＳ Ｐゴシック" pitchFamily="-65" charset="-128"/>
                <a:cs typeface="Arial" charset="0"/>
              </a:rPr>
              <a:t> used, when applying Planning Poker. We use the Fibonacci Sequence numbers.  The Fibonacci Sequence was documented by Leonardo Pisano Bogollo, also known as Leonardo Fibonacci, who was considered to be perhaps the most talented mathematician of the Middle Ages.</a:t>
            </a:r>
          </a:p>
          <a:p>
            <a:endParaRPr lang="en-US" sz="1200" b="0" i="0" kern="1200" baseline="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In the Fibonacci sequence, each number is the sum of the previous</a:t>
            </a:r>
            <a:r>
              <a:rPr lang="en-US" sz="1200" b="0" i="0" kern="1200" baseline="0" dirty="0" smtClean="0">
                <a:solidFill>
                  <a:schemeClr val="tx1"/>
                </a:solidFill>
                <a:latin typeface="+mn-lt"/>
                <a:ea typeface="ＭＳ Ｐゴシック" pitchFamily="-65" charset="-128"/>
                <a:cs typeface="Arial" charset="0"/>
              </a:rPr>
              <a:t> two numbers, starting with 0 and 1. </a:t>
            </a:r>
            <a:r>
              <a:rPr lang="en-US" dirty="0" smtClean="0"/>
              <a:t>Thus the sequence begins 0, 1, 1, 2, 3, 5, 8, 13, 21, 34</a:t>
            </a: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For Planning Poker, we use 0, 1, 2, 3,</a:t>
            </a:r>
            <a:r>
              <a:rPr lang="en-US" sz="1200" b="0" i="0" kern="1200" baseline="0" dirty="0" smtClean="0">
                <a:solidFill>
                  <a:schemeClr val="tx1"/>
                </a:solidFill>
                <a:latin typeface="+mn-lt"/>
                <a:ea typeface="ＭＳ Ｐゴシック" pitchFamily="-65" charset="-128"/>
                <a:cs typeface="Arial" charset="0"/>
              </a:rPr>
              <a:t> 5, 8, and 13.  Some include 20 and 40 and 100 in our planning poker decks, in order to indicate that a story is too large to be done in a single iteration.</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102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a:t>
            </a:r>
            <a:r>
              <a:rPr lang="en-US" sz="300" baseline="0" smtClean="0">
                <a:solidFill>
                  <a:srgbClr val="000000"/>
                </a:solidFill>
                <a:latin typeface="Arial" pitchFamily="-112" charset="0"/>
                <a:ea typeface="Arial" pitchFamily="-112" charset="0"/>
                <a:cs typeface="Arial" pitchFamily="-112" charset="0"/>
                <a:sym typeface="Arial" pitchFamily="-112" charset="0"/>
              </a:rPr>
              <a:t>, throw!”</a:t>
            </a:r>
            <a:endParaRPr lang="en-US" sz="30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participants take notes – while the workbook provides</a:t>
            </a:r>
            <a:r>
              <a:rPr lang="en-US" baseline="0" dirty="0" smtClean="0"/>
              <a:t> supporting information to this workshop, it’s up to the participant to record what is important to them, so they can use this </a:t>
            </a:r>
            <a:r>
              <a:rPr lang="en-US" baseline="0" smtClean="0"/>
              <a:t>information later.</a:t>
            </a:r>
          </a:p>
          <a:p>
            <a:endParaRPr lang="en-US" smtClean="0"/>
          </a:p>
          <a:p>
            <a:r>
              <a:rPr lang="en-US" dirty="0" smtClean="0"/>
              <a:t>There are several examples of note-taking activity pages in the workbook – explain how each one works briefly, and ask them to choose</a:t>
            </a:r>
            <a:r>
              <a:rPr lang="en-US" baseline="0" dirty="0" smtClean="0"/>
              <a:t> one (or more) to try. There are also blank pages for note taking.</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r>
              <a:rPr lang="en-US" smtClean="0"/>
              <a:t>Opening</a:t>
            </a:r>
            <a:endParaRPr lang="en-US"/>
          </a:p>
        </p:txBody>
      </p:sp>
    </p:spTree>
    <p:extLst>
      <p:ext uri="{BB962C8B-B14F-4D97-AF65-F5344CB8AC3E}">
        <p14:creationId xmlns:p14="http://schemas.microsoft.com/office/powerpoint/2010/main" val="28913250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T-shirt sizing is sometimes used as a starting point</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Will</a:t>
            </a:r>
            <a:r>
              <a:rPr lang="en-US" sz="1200" b="0" i="0" kern="1200" baseline="0" dirty="0" smtClean="0">
                <a:solidFill>
                  <a:schemeClr val="tx1"/>
                </a:solidFill>
                <a:latin typeface="+mn-lt"/>
                <a:ea typeface="ＭＳ Ｐゴシック" pitchFamily="-65" charset="-128"/>
                <a:cs typeface="Arial" charset="0"/>
              </a:rPr>
              <a:t> need to be translated to time at some point</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Helpful when thinking about a new module or initially sizing a project</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Another simple</a:t>
            </a:r>
            <a:r>
              <a:rPr lang="en-US" sz="1200" b="0" i="0" kern="1200" baseline="0" dirty="0" smtClean="0">
                <a:solidFill>
                  <a:schemeClr val="tx1"/>
                </a:solidFill>
                <a:latin typeface="+mn-lt"/>
                <a:ea typeface="ＭＳ Ｐゴシック" pitchFamily="-65" charset="-128"/>
                <a:cs typeface="Arial" charset="0"/>
              </a:rPr>
              <a:t> method of relative estimation is T-shirt sizing. The simplest is to estimate each story as small, medium, or large.  You can include extra small, extra large, and extra extra large if you like.  Any system that estimates stories relative to other stories will work.</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106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20 minutes – great if they can estimate all their stories, but not absolutely necessary</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108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1C8347-3FD2-40CB-8C55-11796154F6CD}" type="slidenum">
              <a:rPr lang="en-GB"/>
              <a:pPr/>
              <a:t>109</a:t>
            </a:fld>
            <a:endParaRPr lang="en-GB"/>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r>
              <a:rPr lang="en-US" dirty="0" smtClean="0"/>
              <a:t>Were there any problems? Anything you didn’t know</a:t>
            </a:r>
            <a:r>
              <a:rPr lang="en-US" baseline="0" dirty="0" smtClean="0"/>
              <a:t> when you came to estimate?</a:t>
            </a:r>
          </a:p>
          <a:p>
            <a:r>
              <a:rPr lang="en-US" baseline="0" dirty="0" smtClean="0"/>
              <a:t>This is where we do some more work – research – to allow us to better understand the story.</a:t>
            </a:r>
          </a:p>
          <a:p>
            <a:r>
              <a:rPr lang="en-US" dirty="0" smtClean="0"/>
              <a:t>Time boxed</a:t>
            </a:r>
          </a:p>
          <a:p>
            <a:r>
              <a:rPr lang="en-US" dirty="0" smtClean="0"/>
              <a:t>Throw</a:t>
            </a:r>
            <a:r>
              <a:rPr lang="en-US" baseline="0" dirty="0" smtClean="0"/>
              <a:t> away</a:t>
            </a:r>
          </a:p>
          <a:p>
            <a:r>
              <a:rPr lang="en-US" baseline="0" dirty="0" smtClean="0"/>
              <a:t>Done during inception, but typically environments are set up yet</a:t>
            </a:r>
          </a:p>
          <a:p>
            <a:r>
              <a:rPr lang="en-US" baseline="0" dirty="0" smtClean="0"/>
              <a:t>Done during Iteration 0, but initial estimate has already been given </a:t>
            </a:r>
          </a:p>
          <a:p>
            <a:endParaRPr lang="en-US" dirty="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Low: 1min</a:t>
            </a:r>
          </a:p>
          <a:p>
            <a:r>
              <a:rPr lang="en-US" dirty="0" smtClean="0"/>
              <a:t>High: 3min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dirty="0"/>
              <a:t>Now we need to figure out how fast we think we can work</a:t>
            </a:r>
          </a:p>
          <a:p>
            <a:pPr>
              <a:buFont typeface="Arial" pitchFamily="34" charset="0"/>
              <a:buChar char="•"/>
            </a:pPr>
            <a:r>
              <a:rPr lang="en-US" dirty="0"/>
              <a:t>Initially it’s a guess.  Experience makes our guesses more accurate and precise.</a:t>
            </a:r>
          </a:p>
          <a:p>
            <a:pPr>
              <a:buFont typeface="Arial" pitchFamily="34" charset="0"/>
              <a:buChar char="•"/>
            </a:pPr>
            <a:r>
              <a:rPr lang="en-US" dirty="0"/>
              <a:t>Velocity – the amount of work that we can complete in an iteration</a:t>
            </a:r>
          </a:p>
          <a:p>
            <a:endParaRPr lang="en-US" dirty="0"/>
          </a:p>
          <a:p>
            <a:r>
              <a:rPr lang="en-US" dirty="0"/>
              <a:t>-----------------------------------------------------------------------------------------------------------</a:t>
            </a:r>
          </a:p>
          <a:p>
            <a:r>
              <a:rPr lang="en-US" dirty="0"/>
              <a:t>Once we’ve figured out how difficult each of our stories is, then we need to figure out how many we can fit into an Iteration.  That’s what we call velocity – the amount of work, computed based on our estimates, that will fit in an Iteration.</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111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US" dirty="0" smtClean="0"/>
              <a:t>The line represents</a:t>
            </a:r>
            <a:r>
              <a:rPr lang="en-US" baseline="0" dirty="0" smtClean="0"/>
              <a:t> project start.</a:t>
            </a:r>
          </a:p>
          <a:p>
            <a:r>
              <a:rPr lang="en-US" baseline="0" dirty="0" smtClean="0"/>
              <a:t>Educated guess using data from previous projects is risky.  You must determine the variables that were in play on the other project(s) compared to this project.</a:t>
            </a:r>
          </a:p>
          <a:p>
            <a:r>
              <a:rPr lang="en-US" baseline="0" dirty="0" smtClean="0"/>
              <a:t>Trial iteration.  Costly, but most accurate for planning.  </a:t>
            </a:r>
          </a:p>
          <a:p>
            <a:r>
              <a:rPr lang="en-US" baseline="0" dirty="0" smtClean="0"/>
              <a:t>Velocity planning game.  More risky.  Likely to be modified.</a:t>
            </a:r>
          </a:p>
          <a:p>
            <a:endParaRPr lang="en-US" dirty="0" smtClean="0"/>
          </a:p>
          <a:p>
            <a:endParaRPr lang="en-US" dirty="0" smtClean="0"/>
          </a:p>
          <a:p>
            <a:r>
              <a:rPr lang="en-US" dirty="0" smtClean="0"/>
              <a:t>---------------------------------------------------------------------------------------------------------------</a:t>
            </a:r>
          </a:p>
          <a:p>
            <a:endParaRPr lang="en-US" dirty="0" smtClean="0"/>
          </a:p>
          <a:p>
            <a:r>
              <a:rPr lang="en-US" dirty="0" smtClean="0"/>
              <a:t>Experienced Agile teams will set expectations for</a:t>
            </a:r>
            <a:r>
              <a:rPr lang="en-US" baseline="0" dirty="0" smtClean="0"/>
              <a:t> a fairly steady ramp up in velocity over time as the team forms and early uncertainties get ironed out.  But the question remains – what planning velocity shall we ramp up to?  As with all estimation activities, experience is an invaluable contributor but hard data is going to be the biggest factor, hence the option of using a trial iteration.  As heavyweight as this sounds, taking just two weeks to provide a good set of real data for future planning over the course of a 20 week project is probably not a bad investment.  </a:t>
            </a:r>
          </a:p>
          <a:p>
            <a:endParaRPr lang="en-US" baseline="0" dirty="0" smtClean="0"/>
          </a:p>
          <a:p>
            <a:r>
              <a:rPr lang="en-US" baseline="0" dirty="0" smtClean="0"/>
              <a:t>For people looking for a cheap way of obtaining a planning velocity, do be wary of using an data from previous projects, even with the same group of people.  As easy as this may sound, there are so many variables unaccounted for that any planning you do is really little more than an educated guess.</a:t>
            </a:r>
          </a:p>
          <a:p>
            <a:pPr>
              <a:buFontTx/>
              <a:buChar char="•"/>
            </a:pPr>
            <a:endParaRPr lang="en-AU" dirty="0">
              <a:latin typeface="Arial" charset="0"/>
            </a:endParaRPr>
          </a:p>
          <a:p>
            <a:pPr>
              <a:buFontTx/>
              <a:buNone/>
            </a:pPr>
            <a:r>
              <a:rPr lang="en-AU" b="1" dirty="0">
                <a:latin typeface="Arial" charset="0"/>
              </a:rPr>
              <a:t>Low: 1 min</a:t>
            </a:r>
          </a:p>
          <a:p>
            <a:pPr>
              <a:buFontTx/>
              <a:buNone/>
            </a:pPr>
            <a:r>
              <a:rPr lang="en-AU" b="1" dirty="0">
                <a:latin typeface="Arial" charset="0"/>
              </a:rPr>
              <a:t>High: 3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112</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buFontTx/>
              <a:buChar char="•"/>
            </a:pPr>
            <a:endParaRPr lang="en-AU" dirty="0">
              <a:latin typeface="Arial" charset="0"/>
            </a:endParaRPr>
          </a:p>
          <a:p>
            <a:pPr>
              <a:buFontTx/>
              <a:buNone/>
            </a:pPr>
            <a:r>
              <a:rPr lang="en-AU" b="1" dirty="0">
                <a:latin typeface="Arial" charset="0"/>
              </a:rPr>
              <a:t>Low: 2 min</a:t>
            </a:r>
          </a:p>
          <a:p>
            <a:pPr>
              <a:buFontTx/>
              <a:buNone/>
            </a:pPr>
            <a:r>
              <a:rPr lang="en-AU" b="1" dirty="0">
                <a:latin typeface="Arial" charset="0"/>
              </a:rPr>
              <a:t>High: 4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113</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 take our estimated stories  [CLICK]</a:t>
            </a:r>
          </a:p>
          <a:p>
            <a:pPr>
              <a:buFont typeface="Arial" pitchFamily="34" charset="0"/>
              <a:buNone/>
            </a:pPr>
            <a:endParaRPr lang="en-US" baseline="0" dirty="0" smtClean="0"/>
          </a:p>
          <a:p>
            <a:pPr>
              <a:buFont typeface="Arial" pitchFamily="34" charset="0"/>
              <a:buChar char="•"/>
            </a:pPr>
            <a:endParaRPr lang="en-US" dirty="0" smtClean="0"/>
          </a:p>
          <a:p>
            <a:endParaRPr lang="en-US" dirty="0" smtClean="0"/>
          </a:p>
          <a:p>
            <a:endParaRPr lang="en-US" dirty="0" smtClean="0"/>
          </a:p>
          <a:p>
            <a:endParaRPr lang="en-US" dirty="0" smtClean="0"/>
          </a:p>
          <a:p>
            <a:r>
              <a:rPr lang="en-US" dirty="0" smtClean="0"/>
              <a:t>…something we call </a:t>
            </a:r>
            <a:r>
              <a:rPr lang="en-US" baseline="0" dirty="0" smtClean="0"/>
              <a:t>the Raw Velocity Game.</a:t>
            </a:r>
          </a:p>
          <a:p>
            <a:endParaRPr lang="en-US" baseline="0" dirty="0" smtClean="0"/>
          </a:p>
          <a:p>
            <a:r>
              <a:rPr lang="en-US" baseline="0" dirty="0" smtClean="0"/>
              <a:t>In the Raw Velocity Game, the goal is to estimate our initial “raw” velocity, so that we can know how many stories to choose for our first Iterations.</a:t>
            </a:r>
          </a:p>
          <a:p>
            <a:endParaRPr lang="en-US" baseline="0" dirty="0" smtClean="0"/>
          </a:p>
          <a:p>
            <a:r>
              <a:rPr lang="en-US" baseline="0" dirty="0" smtClean="0"/>
              <a:t>We start with all of our stories [CLICK] and their estimates. Then we cover all the estimates [CLICK].</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114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cover up the estimates</a:t>
            </a:r>
          </a:p>
          <a:p>
            <a:pPr>
              <a:buFont typeface="Arial" pitchFamily="34" charset="0"/>
              <a:buChar char="•"/>
            </a:pPr>
            <a:r>
              <a:rPr lang="en-US" baseline="0" dirty="0" smtClean="0"/>
              <a:t>We take a random sample of cards and lay them out</a:t>
            </a:r>
          </a:p>
          <a:p>
            <a:pPr>
              <a:buFont typeface="Arial" pitchFamily="34" charset="0"/>
              <a:buChar char="•"/>
            </a:pPr>
            <a:r>
              <a:rPr lang="en-US" baseline="0" dirty="0" smtClean="0"/>
              <a:t>We ask the developers which cards they feel could be done in 1 iteration</a:t>
            </a:r>
          </a:p>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endParaRPr lang="en-US" baseline="0" dirty="0" smtClean="0"/>
          </a:p>
          <a:p>
            <a:endParaRPr lang="en-US" baseline="0" dirty="0" smtClean="0"/>
          </a:p>
          <a:p>
            <a:r>
              <a:rPr lang="en-US" baseline="0" dirty="0" smtClean="0"/>
              <a:t>The team now examines all the stories and chooses a set to answer the question “Pick a set of stories that you think you can get done in one iteration.”  The idea is to pick just enough stories to fill an iteration, without overfilling it.</a:t>
            </a:r>
          </a:p>
          <a:p>
            <a:endParaRPr lang="en-US" baseline="0" dirty="0" smtClean="0"/>
          </a:p>
          <a:p>
            <a:r>
              <a:rPr lang="en-US" baseline="0" dirty="0" smtClean="0"/>
              <a:t>Once the team has picked some stories… [CLICK] pause [NEXT SLIDE]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pPr>
              <a:buFont typeface="Arial" pitchFamily="34" charset="0"/>
              <a:buChar char="•"/>
            </a:pPr>
            <a:r>
              <a:rPr lang="en-US" baseline="0" dirty="0" smtClean="0"/>
              <a:t>Gives us a starting point </a:t>
            </a:r>
          </a:p>
          <a:p>
            <a:pPr>
              <a:buFont typeface="Arial" pitchFamily="34" charset="0"/>
              <a:buChar char="•"/>
            </a:pPr>
            <a:r>
              <a:rPr lang="en-US" baseline="0" dirty="0" smtClean="0"/>
              <a:t>Adjusted throughout the project</a:t>
            </a:r>
          </a:p>
          <a:p>
            <a:pPr>
              <a:buFont typeface="Arial" pitchFamily="34" charset="0"/>
              <a:buChar char="•"/>
            </a:pPr>
            <a:r>
              <a:rPr lang="en-US" baseline="0" dirty="0" smtClean="0"/>
              <a:t>Assume lower velocity at the beginning of a project</a:t>
            </a:r>
          </a:p>
          <a:p>
            <a:pPr>
              <a:buFont typeface="Arial" pitchFamily="34" charset="0"/>
              <a:buChar char="•"/>
            </a:pPr>
            <a:r>
              <a:rPr lang="en-US" baseline="0" dirty="0" smtClean="0"/>
              <a:t>Team needs to </a:t>
            </a:r>
            <a:r>
              <a:rPr lang="en-US" baseline="0" dirty="0" err="1" smtClean="0"/>
              <a:t>jel</a:t>
            </a:r>
            <a:endParaRPr lang="en-US" baseline="0" dirty="0" smtClean="0"/>
          </a:p>
          <a:p>
            <a:pPr>
              <a:buFont typeface="Arial" pitchFamily="34" charset="0"/>
              <a:buChar char="•"/>
            </a:pPr>
            <a:r>
              <a:rPr lang="en-US" baseline="0" dirty="0" smtClean="0"/>
              <a:t>Things the impact velocity</a:t>
            </a:r>
          </a:p>
          <a:p>
            <a:pPr lvl="1">
              <a:buFont typeface="Arial" pitchFamily="34" charset="0"/>
              <a:buChar char="•"/>
            </a:pPr>
            <a:r>
              <a:rPr lang="en-US" baseline="0" dirty="0" smtClean="0"/>
              <a:t>Technology</a:t>
            </a:r>
          </a:p>
          <a:p>
            <a:pPr lvl="1">
              <a:buFont typeface="Arial" pitchFamily="34" charset="0"/>
              <a:buChar char="•"/>
            </a:pPr>
            <a:r>
              <a:rPr lang="en-US" baseline="0" dirty="0" smtClean="0"/>
              <a:t>Delivery model</a:t>
            </a:r>
          </a:p>
          <a:p>
            <a:pPr lvl="1">
              <a:buFont typeface="Arial" pitchFamily="34" charset="0"/>
              <a:buChar char="•"/>
            </a:pPr>
            <a:r>
              <a:rPr lang="en-US" baseline="0" dirty="0" smtClean="0"/>
              <a:t>Team size</a:t>
            </a:r>
          </a:p>
          <a:p>
            <a:pPr lvl="1">
              <a:buFont typeface="Arial" pitchFamily="34" charset="0"/>
              <a:buChar char="•"/>
            </a:pPr>
            <a:r>
              <a:rPr lang="en-US" baseline="0" dirty="0" smtClean="0"/>
              <a:t>Full time/part time </a:t>
            </a:r>
            <a:r>
              <a:rPr lang="en-US" baseline="0" dirty="0" err="1" smtClean="0"/>
              <a:t>devs</a:t>
            </a:r>
            <a:endParaRPr lang="en-US" baseline="0" dirty="0" smtClean="0"/>
          </a:p>
          <a:p>
            <a:pPr lvl="1">
              <a:buFont typeface="Arial" pitchFamily="34" charset="0"/>
              <a:buChar char="•"/>
            </a:pPr>
            <a:endParaRPr lang="en-US" baseline="0" dirty="0" smtClean="0"/>
          </a:p>
          <a:p>
            <a:endParaRPr lang="en-US" baseline="0" dirty="0" smtClean="0"/>
          </a:p>
          <a:p>
            <a:r>
              <a:rPr lang="en-US" baseline="0" dirty="0" smtClean="0"/>
              <a:t>----------------------------------------------------------------------------------------------------------</a:t>
            </a:r>
          </a:p>
          <a:p>
            <a:r>
              <a:rPr lang="en-US" baseline="0" dirty="0" smtClean="0"/>
              <a:t>… we reveal the estimates [CLICK] and total them up. [CLICK]</a:t>
            </a:r>
          </a:p>
          <a:p>
            <a:endParaRPr lang="en-US" baseline="0" dirty="0" smtClean="0"/>
          </a:p>
          <a:p>
            <a:r>
              <a:rPr lang="en-US" baseline="0" dirty="0" smtClean="0"/>
              <a:t>We then repeat this process two more times, getting the team’s best guesses [CLICK], and we average all three rounds [CLICK].</a:t>
            </a:r>
          </a:p>
          <a:p>
            <a:endParaRPr lang="en-US" baseline="0" dirty="0" smtClean="0"/>
          </a:p>
          <a:p>
            <a:r>
              <a:rPr lang="en-US" baseline="0" dirty="0" smtClean="0"/>
              <a:t>The resulting number – nine in this example – gives us our initial, raw velocity.  [CLICK] We’ll use this number to determine how much work we think we can get done in our first few iterations.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No Background, 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lIns="182880" tIns="91440" rIns="182880" bIns="91440"/>
          <a:lstStyle/>
          <a:p>
            <a:r>
              <a:rPr lang="en-US" smtClean="0"/>
              <a:t>Click to edit Master title style</a:t>
            </a:r>
            <a:endParaRPr lang="en-US"/>
          </a:p>
        </p:txBody>
      </p:sp>
      <p:sp>
        <p:nvSpPr>
          <p:cNvPr id="3" name="Slide Number Placeholder 2"/>
          <p:cNvSpPr>
            <a:spLocks noGrp="1"/>
          </p:cNvSpPr>
          <p:nvPr>
            <p:ph type="sldNum" sz="quarter" idx="10"/>
          </p:nvPr>
        </p:nvSpPr>
        <p:spPr>
          <a:xfrm>
            <a:off x="6781800" y="6472238"/>
            <a:ext cx="2133600" cy="188912"/>
          </a:xfrm>
          <a:prstGeom prst="rect">
            <a:avLst/>
          </a:prstGeom>
        </p:spPr>
        <p:txBody>
          <a:bodyPr/>
          <a:lstStyle/>
          <a:p>
            <a:fld id="{DBF93456-1E22-C641-A4C5-062692281B3E}" type="slidenum">
              <a:rPr lang="en-US" smtClean="0"/>
              <a:pPr/>
              <a:t>‹#›</a:t>
            </a:fld>
            <a:endParaRPr lang="en-US" sz="1000"/>
          </a:p>
        </p:txBody>
      </p:sp>
    </p:spTree>
  </p:cSld>
  <p:clrMapOvr>
    <a:masterClrMapping/>
  </p:clrMapOvr>
  <p:transition xmlns:p14="http://schemas.microsoft.com/office/powerpoint/2010/main" spd="slow">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10"/>
          <p:cNvSpPr>
            <a:spLocks noGrp="1" noChangeArrowheads="1"/>
          </p:cNvSpPr>
          <p:nvPr>
            <p:ph type="sldNum" sz="quarter" idx="10"/>
          </p:nvPr>
        </p:nvSpPr>
        <p:spPr>
          <a:xfrm>
            <a:off x="6440488" y="6472238"/>
            <a:ext cx="2133600" cy="188912"/>
          </a:xfrm>
          <a:prstGeom prst="rect">
            <a:avLst/>
          </a:prstGeom>
          <a:ln/>
        </p:spPr>
        <p:txBody>
          <a:bodyPr/>
          <a:lstStyle>
            <a:lvl1pPr>
              <a:defRPr/>
            </a:lvl1pPr>
          </a:lstStyle>
          <a:p>
            <a:fld id="{0AD1E11C-233D-D641-8486-E64956BA342C}" type="slidenum">
              <a:rPr lang="en-US" smtClean="0"/>
              <a:pPr/>
              <a:t>‹#›</a:t>
            </a:fld>
            <a:endParaRPr lang="en-US"/>
          </a:p>
        </p:txBody>
      </p:sp>
      <p:sp>
        <p:nvSpPr>
          <p:cNvPr id="5" name="Vertical Text Placeholder 4"/>
          <p:cNvSpPr>
            <a:spLocks noGrp="1"/>
          </p:cNvSpPr>
          <p:nvPr>
            <p:ph type="body" orient="vert" sz="quarter" idx="11" hasCustomPrompt="1"/>
          </p:nvPr>
        </p:nvSpPr>
        <p:spPr>
          <a:xfrm rot="10800000">
            <a:off x="228600" y="1066800"/>
            <a:ext cx="1219200" cy="5329238"/>
          </a:xfrm>
          <a:solidFill>
            <a:schemeClr val="tx1"/>
          </a:solidFill>
          <a:ln w="31750" cap="flat" cmpd="sng" algn="ctr">
            <a:solidFill>
              <a:srgbClr val="FF9900"/>
            </a:solidFill>
            <a:prstDash val="solid"/>
            <a:miter lim="800000"/>
            <a:headEnd type="none" w="med" len="med"/>
            <a:tailEnd type="none" w="med" len="med"/>
          </a:ln>
          <a:effectLst>
            <a:outerShdw blurRad="50800" dist="38100" dir="12900000">
              <a:srgbClr val="000000">
                <a:alpha val="43000"/>
              </a:srgbClr>
            </a:outerShdw>
          </a:effectLst>
        </p:spPr>
        <p:txBody>
          <a:bodyPr vert="eaVert" anchor="ctr"/>
          <a:lstStyle>
            <a:lvl1pPr algn="ctr">
              <a:buNone/>
              <a:defRPr sz="4800" spc="600">
                <a:solidFill>
                  <a:srgbClr val="FF6600"/>
                </a:solidFill>
                <a:effectLst>
                  <a:outerShdw blurRad="50800" dist="38100" dir="3600000">
                    <a:schemeClr val="bg2">
                      <a:lumMod val="60000"/>
                      <a:lumOff val="40000"/>
                      <a:alpha val="43000"/>
                    </a:schemeClr>
                  </a:outerShdw>
                </a:effectLst>
                <a:latin typeface="Arial Rounded MT Bold"/>
                <a:cs typeface="Arial Rounded MT Bold"/>
              </a:defRPr>
            </a:lvl1pPr>
            <a:lvl2pPr>
              <a:buNone/>
              <a:defRPr/>
            </a:lvl2pPr>
            <a:lvl3pPr>
              <a:buNone/>
              <a:defRPr/>
            </a:lvl3pPr>
            <a:lvl4pPr>
              <a:buNone/>
              <a:defRPr/>
            </a:lvl4pPr>
            <a:lvl5pPr>
              <a:buNone/>
              <a:defRPr/>
            </a:lvl5pPr>
          </a:lstStyle>
          <a:p>
            <a:pPr lvl="0"/>
            <a:r>
              <a:rPr lang="en-US" dirty="0" smtClean="0"/>
              <a:t>exercise</a:t>
            </a:r>
            <a:endParaRPr lang="en-US" dirty="0"/>
          </a:p>
        </p:txBody>
      </p:sp>
    </p:spTree>
    <p:extLst>
      <p:ext uri="{BB962C8B-B14F-4D97-AF65-F5344CB8AC3E}">
        <p14:creationId xmlns:p14="http://schemas.microsoft.com/office/powerpoint/2010/main" val="394720710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spTree>
    <p:extLst>
      <p:ext uri="{BB962C8B-B14F-4D97-AF65-F5344CB8AC3E}">
        <p14:creationId xmlns:p14="http://schemas.microsoft.com/office/powerpoint/2010/main" val="13480669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10"/>
          <p:cNvSpPr>
            <a:spLocks noGrp="1" noChangeArrowheads="1"/>
          </p:cNvSpPr>
          <p:nvPr>
            <p:ph type="sldNum" sz="quarter" idx="10"/>
          </p:nvPr>
        </p:nvSpPr>
        <p:spPr>
          <a:xfrm>
            <a:off x="6440488" y="6472238"/>
            <a:ext cx="2133600" cy="188912"/>
          </a:xfrm>
          <a:prstGeom prst="rect">
            <a:avLst/>
          </a:prstGeom>
          <a:ln/>
        </p:spPr>
        <p:txBody>
          <a:bodyPr/>
          <a:lstStyle>
            <a:lvl1pPr>
              <a:defRPr/>
            </a:lvl1pPr>
          </a:lstStyle>
          <a:p>
            <a:fld id="{0AD1E11C-233D-D641-8486-E64956BA342C}" type="slidenum">
              <a:rPr lang="en-US" smtClean="0"/>
              <a:pPr/>
              <a:t>‹#›</a:t>
            </a:fld>
            <a:endParaRPr lang="en-US"/>
          </a:p>
        </p:txBody>
      </p:sp>
      <p:sp>
        <p:nvSpPr>
          <p:cNvPr id="5" name="Vertical Text Placeholder 4"/>
          <p:cNvSpPr>
            <a:spLocks noGrp="1"/>
          </p:cNvSpPr>
          <p:nvPr>
            <p:ph type="body" orient="vert" sz="quarter" idx="11" hasCustomPrompt="1"/>
          </p:nvPr>
        </p:nvSpPr>
        <p:spPr>
          <a:xfrm rot="10800000">
            <a:off x="228600" y="1066800"/>
            <a:ext cx="1219200" cy="5329238"/>
          </a:xfrm>
          <a:solidFill>
            <a:schemeClr val="tx1"/>
          </a:solidFill>
          <a:ln w="31750" cap="flat" cmpd="sng" algn="ctr">
            <a:solidFill>
              <a:srgbClr val="FF9900"/>
            </a:solidFill>
            <a:prstDash val="solid"/>
            <a:miter lim="800000"/>
            <a:headEnd type="none" w="med" len="med"/>
            <a:tailEnd type="none" w="med" len="med"/>
          </a:ln>
          <a:effectLst>
            <a:outerShdw blurRad="50800" dist="38100" dir="12900000">
              <a:srgbClr val="000000">
                <a:alpha val="43000"/>
              </a:srgbClr>
            </a:outerShdw>
          </a:effectLst>
        </p:spPr>
        <p:txBody>
          <a:bodyPr vert="eaVert" anchor="ctr"/>
          <a:lstStyle>
            <a:lvl1pPr algn="ctr">
              <a:buNone/>
              <a:defRPr sz="4800" spc="600">
                <a:solidFill>
                  <a:srgbClr val="FF6600"/>
                </a:solidFill>
                <a:effectLst>
                  <a:outerShdw blurRad="50800" dist="38100" dir="3600000">
                    <a:schemeClr val="bg2">
                      <a:lumMod val="60000"/>
                      <a:lumOff val="40000"/>
                      <a:alpha val="43000"/>
                    </a:schemeClr>
                  </a:outerShdw>
                </a:effectLst>
                <a:latin typeface="Arial Rounded MT Bold"/>
                <a:cs typeface="Arial Rounded MT Bold"/>
              </a:defRPr>
            </a:lvl1pPr>
            <a:lvl2pPr>
              <a:buNone/>
              <a:defRPr/>
            </a:lvl2pPr>
            <a:lvl3pPr>
              <a:buNone/>
              <a:defRPr/>
            </a:lvl3pPr>
            <a:lvl4pPr>
              <a:buNone/>
              <a:defRPr/>
            </a:lvl4pPr>
            <a:lvl5pPr>
              <a:buNone/>
              <a:defRPr/>
            </a:lvl5pPr>
          </a:lstStyle>
          <a:p>
            <a:pPr lvl="0"/>
            <a:r>
              <a:rPr lang="en-US" dirty="0" smtClean="0"/>
              <a:t>exercise</a:t>
            </a:r>
            <a:endParaRPr lang="en-US" dirty="0"/>
          </a:p>
        </p:txBody>
      </p:sp>
    </p:spTree>
    <p:extLst>
      <p:ext uri="{BB962C8B-B14F-4D97-AF65-F5344CB8AC3E}">
        <p14:creationId xmlns:p14="http://schemas.microsoft.com/office/powerpoint/2010/main" val="100148698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transition xmlns:p14="http://schemas.microsoft.com/office/powerpoint/2010/main" spd="slow">
    <p:fade thruBlk="1"/>
  </p:transition>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105.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 Id="rId3" Type="http://schemas.openxmlformats.org/officeDocument/2006/relationships/image" Target="../media/image106.png"/></Relationships>
</file>

<file path=ppt/slides/_rels/slide102.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8.emf"/><Relationship Id="rId5" Type="http://schemas.openxmlformats.org/officeDocument/2006/relationships/image" Target="../media/image109.emf"/><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04.xml.rels><?xml version="1.0" encoding="UTF-8" standalone="yes"?>
<Relationships xmlns="http://schemas.openxmlformats.org/package/2006/relationships"><Relationship Id="rId3" Type="http://schemas.openxmlformats.org/officeDocument/2006/relationships/image" Target="../media/image115.jpeg"/><Relationship Id="rId4" Type="http://schemas.openxmlformats.org/officeDocument/2006/relationships/image" Target="../media/image116.jpeg"/><Relationship Id="rId5" Type="http://schemas.openxmlformats.org/officeDocument/2006/relationships/image" Target="../media/image117.jpeg"/><Relationship Id="rId6" Type="http://schemas.openxmlformats.org/officeDocument/2006/relationships/image" Target="../media/image118.jpeg"/><Relationship Id="rId7" Type="http://schemas.openxmlformats.org/officeDocument/2006/relationships/image" Target="../media/image119.jpeg"/><Relationship Id="rId8" Type="http://schemas.openxmlformats.org/officeDocument/2006/relationships/image" Target="../media/image120.jpeg"/><Relationship Id="rId9" Type="http://schemas.openxmlformats.org/officeDocument/2006/relationships/image" Target="../media/image121.jpeg"/><Relationship Id="rId1" Type="http://schemas.openxmlformats.org/officeDocument/2006/relationships/slideLayout" Target="../slideLayouts/slideLayout2.xml"/><Relationship Id="rId2" Type="http://schemas.openxmlformats.org/officeDocument/2006/relationships/image" Target="../media/image114.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20.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122.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 Id="rId3" Type="http://schemas.openxmlformats.org/officeDocument/2006/relationships/image" Target="../media/image124.jpeg"/></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113.xml.rels><?xml version="1.0" encoding="UTF-8" standalone="yes"?>
<Relationships xmlns="http://schemas.openxmlformats.org/package/2006/relationships"><Relationship Id="rId3" Type="http://schemas.openxmlformats.org/officeDocument/2006/relationships/image" Target="../media/image125.jpe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124.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12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128.png"/><Relationship Id="rId1" Type="http://schemas.openxmlformats.org/officeDocument/2006/relationships/slideLayout" Target="../slideLayouts/slideLayout6.xml"/><Relationship Id="rId2" Type="http://schemas.openxmlformats.org/officeDocument/2006/relationships/notesSlide" Target="../notesSlides/notesSlide108.xml"/></Relationships>
</file>

<file path=ppt/slides/_rels/slide134.xml.rels><?xml version="1.0" encoding="UTF-8" standalone="yes"?>
<Relationships xmlns="http://schemas.openxmlformats.org/package/2006/relationships"><Relationship Id="rId3" Type="http://schemas.openxmlformats.org/officeDocument/2006/relationships/image" Target="../media/image129.jpeg"/><Relationship Id="rId4" Type="http://schemas.openxmlformats.org/officeDocument/2006/relationships/image" Target="../media/image130.jpeg"/><Relationship Id="rId5" Type="http://schemas.openxmlformats.org/officeDocument/2006/relationships/image" Target="../media/image131.jpe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jpeg"/><Relationship Id="rId1" Type="http://schemas.openxmlformats.org/officeDocument/2006/relationships/slideLayout" Target="../slideLayouts/slideLayout6.xml"/><Relationship Id="rId2" Type="http://schemas.openxmlformats.org/officeDocument/2006/relationships/notesSlide" Target="../notesSlides/notesSlide10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5.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1.png"/><Relationship Id="rId1" Type="http://schemas.openxmlformats.org/officeDocument/2006/relationships/slideLayout" Target="../slideLayouts/slideLayout6.xml"/><Relationship Id="rId2" Type="http://schemas.openxmlformats.org/officeDocument/2006/relationships/notesSlide" Target="../notesSlides/notesSlide1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48.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jpeg"/><Relationship Id="rId5" Type="http://schemas.openxmlformats.org/officeDocument/2006/relationships/image" Target="../media/image144.jpeg"/><Relationship Id="rId6" Type="http://schemas.openxmlformats.org/officeDocument/2006/relationships/image" Target="../media/image145.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 Id="rId3" Type="http://schemas.openxmlformats.org/officeDocument/2006/relationships/image" Target="../media/image14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2.xml"/><Relationship Id="rId3" Type="http://schemas.openxmlformats.org/officeDocument/2006/relationships/image" Target="../media/image12.jpe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image" Target="../media/image147.jpe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 Id="rId3" Type="http://schemas.openxmlformats.org/officeDocument/2006/relationships/image" Target="../media/image148.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s>
</file>

<file path=ppt/slides/_rels/slide154.xml.rels><?xml version="1.0" encoding="UTF-8" standalone="yes"?>
<Relationships xmlns="http://schemas.openxmlformats.org/package/2006/relationships"><Relationship Id="rId3" Type="http://schemas.openxmlformats.org/officeDocument/2006/relationships/image" Target="../media/image149.jpeg"/><Relationship Id="rId4" Type="http://schemas.openxmlformats.org/officeDocument/2006/relationships/image" Target="../media/image12.jpeg"/><Relationship Id="rId5" Type="http://schemas.openxmlformats.org/officeDocument/2006/relationships/chart" Target="../charts/chart2.xml"/><Relationship Id="rId1" Type="http://schemas.openxmlformats.org/officeDocument/2006/relationships/slideLayout" Target="../slideLayouts/slideLayout6.xml"/><Relationship Id="rId2" Type="http://schemas.openxmlformats.org/officeDocument/2006/relationships/notesSlide" Target="../notesSlides/notesSlide12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7.xml"/><Relationship Id="rId3" Type="http://schemas.openxmlformats.org/officeDocument/2006/relationships/image" Target="../media/image150.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 Id="rId3" Type="http://schemas.openxmlformats.org/officeDocument/2006/relationships/image" Target="../media/image151.jpe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0.xml"/><Relationship Id="rId3" Type="http://schemas.openxmlformats.org/officeDocument/2006/relationships/image" Target="../media/image15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1.xml"/><Relationship Id="rId3" Type="http://schemas.openxmlformats.org/officeDocument/2006/relationships/image" Target="../media/image1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 Id="rId3" Type="http://schemas.openxmlformats.org/officeDocument/2006/relationships/image" Target="../media/image154.jpe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69.xml.rels><?xml version="1.0" encoding="UTF-8" standalone="yes"?>
<Relationships xmlns="http://schemas.openxmlformats.org/package/2006/relationships"><Relationship Id="rId3" Type="http://schemas.openxmlformats.org/officeDocument/2006/relationships/image" Target="../media/image155.jpeg"/><Relationship Id="rId4" Type="http://schemas.openxmlformats.org/officeDocument/2006/relationships/image" Target="../media/image156.jpeg"/><Relationship Id="rId1" Type="http://schemas.openxmlformats.org/officeDocument/2006/relationships/slideLayout" Target="../slideLayouts/slideLayout12.xml"/><Relationship Id="rId2" Type="http://schemas.openxmlformats.org/officeDocument/2006/relationships/notesSlide" Target="../notesSlides/notesSlide1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 Id="rId3" Type="http://schemas.openxmlformats.org/officeDocument/2006/relationships/image" Target="../media/image157.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158.jpe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 Id="rId3" Type="http://schemas.openxmlformats.org/officeDocument/2006/relationships/image" Target="../media/image159.jpe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 Id="rId3" Type="http://schemas.openxmlformats.org/officeDocument/2006/relationships/image" Target="../media/image160.jpe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7.xml"/><Relationship Id="rId5" Type="http://schemas.openxmlformats.org/officeDocument/2006/relationships/image" Target="../media/image10.jpeg"/><Relationship Id="rId6" Type="http://schemas.openxmlformats.org/officeDocument/2006/relationships/image" Target="../media/image11.png"/><Relationship Id="rId7" Type="http://schemas.openxmlformats.org/officeDocument/2006/relationships/image" Target="../media/image12.jpeg"/><Relationship Id="rId1" Type="http://schemas.openxmlformats.org/officeDocument/2006/relationships/tags" Target="../tags/tag2.xml"/><Relationship Id="rId2" Type="http://schemas.openxmlformats.org/officeDocument/2006/relationships/tags" Target="../tags/tag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 Id="rId3" Type="http://schemas.openxmlformats.org/officeDocument/2006/relationships/image" Target="../media/image161.jpe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 Id="rId3" Type="http://schemas.openxmlformats.org/officeDocument/2006/relationships/image" Target="../media/image162.jpe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 Id="rId3" Type="http://schemas.openxmlformats.org/officeDocument/2006/relationships/image" Target="../media/image163.jpe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 Id="rId3" Type="http://schemas.openxmlformats.org/officeDocument/2006/relationships/image" Target="../media/image164.jpe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3.xml"/><Relationship Id="rId3" Type="http://schemas.openxmlformats.org/officeDocument/2006/relationships/image" Target="../media/image16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13.jpg"/><Relationship Id="rId1" Type="http://schemas.openxmlformats.org/officeDocument/2006/relationships/tags" Target="../tags/tag4.xml"/><Relationship Id="rId2"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 Id="rId3" Type="http://schemas.openxmlformats.org/officeDocument/2006/relationships/image" Target="../media/image166.jpe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9.xml"/><Relationship Id="rId3" Type="http://schemas.openxmlformats.org/officeDocument/2006/relationships/image" Target="../media/image167.jpe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 Id="rId3" Type="http://schemas.openxmlformats.org/officeDocument/2006/relationships/image" Target="../media/image12.jpe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168.jpe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5.xml"/><Relationship Id="rId3" Type="http://schemas.openxmlformats.org/officeDocument/2006/relationships/image" Target="../media/image169.jpe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207.xml.rels><?xml version="1.0" encoding="UTF-8" standalone="yes"?>
<Relationships xmlns="http://schemas.openxmlformats.org/package/2006/relationships"><Relationship Id="rId3" Type="http://schemas.openxmlformats.org/officeDocument/2006/relationships/image" Target="../media/image170.jpeg"/><Relationship Id="rId4" Type="http://schemas.openxmlformats.org/officeDocument/2006/relationships/hyperlink" Target="http://www.martinfowler.com/articles/continuousIntegration.html" TargetMode="External"/><Relationship Id="rId1" Type="http://schemas.openxmlformats.org/officeDocument/2006/relationships/slideLayout" Target="../slideLayouts/slideLayout7.xml"/><Relationship Id="rId2" Type="http://schemas.openxmlformats.org/officeDocument/2006/relationships/notesSlide" Target="../notesSlides/notesSlide16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 Id="rId3" Type="http://schemas.openxmlformats.org/officeDocument/2006/relationships/image" Target="../media/image171.jpe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1.xml"/><Relationship Id="rId3" Type="http://schemas.openxmlformats.org/officeDocument/2006/relationships/image" Target="../media/image17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14.tiff"/><Relationship Id="rId6" Type="http://schemas.openxmlformats.org/officeDocument/2006/relationships/image" Target="../media/image15.jpeg"/><Relationship Id="rId1" Type="http://schemas.openxmlformats.org/officeDocument/2006/relationships/tags" Target="../tags/tag5.xml"/><Relationship Id="rId2" Type="http://schemas.openxmlformats.org/officeDocument/2006/relationships/tags" Target="../tags/tag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 Id="rId3" Type="http://schemas.openxmlformats.org/officeDocument/2006/relationships/image" Target="../media/image173.jpe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 Id="rId3" Type="http://schemas.openxmlformats.org/officeDocument/2006/relationships/image" Target="../media/image174.jpe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image" Target="../media/image175.jpe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 Id="rId3" Type="http://schemas.openxmlformats.org/officeDocument/2006/relationships/image" Target="../media/image176.jpe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 Id="rId3" Type="http://schemas.openxmlformats.org/officeDocument/2006/relationships/image" Target="../media/image177.jpe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 Id="rId3" Type="http://schemas.openxmlformats.org/officeDocument/2006/relationships/image" Target="../media/image178.jpe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image" Target="../media/image179.jpe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16.jpeg"/><Relationship Id="rId6" Type="http://schemas.openxmlformats.org/officeDocument/2006/relationships/image" Target="../media/image17.tiff"/><Relationship Id="rId1" Type="http://schemas.openxmlformats.org/officeDocument/2006/relationships/tags" Target="../tags/tag7.xml"/><Relationship Id="rId2" Type="http://schemas.openxmlformats.org/officeDocument/2006/relationships/tags" Target="../tags/tag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180.jpe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181.jpe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182.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8.emf"/><Relationship Id="rId5" Type="http://schemas.openxmlformats.org/officeDocument/2006/relationships/image" Target="../media/image19.jpe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183.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8.xml"/></Relationships>
</file>

<file path=ppt/slides/_rels/slide238.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39.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5"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0.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chart" Target="../charts/chart9.xml"/><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41.xml.rels><?xml version="1.0" encoding="UTF-8" standalone="yes"?>
<Relationships xmlns="http://schemas.openxmlformats.org/package/2006/relationships"><Relationship Id="rId3" Type="http://schemas.openxmlformats.org/officeDocument/2006/relationships/chart" Target="../charts/chart10.xml"/><Relationship Id="rId4" Type="http://schemas.openxmlformats.org/officeDocument/2006/relationships/chart" Target="../charts/chart11.xml"/><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chart" Target="../charts/char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18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18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185.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hyperlink" Target="05-Planning-the-Project.pptx"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chart" Target="../charts/chart1.xml"/></Relationships>
</file>

<file path=ppt/slides/_rels/slide28.xml.rels><?xml version="1.0" encoding="UTF-8" standalone="yes"?>
<Relationships xmlns="http://schemas.openxmlformats.org/package/2006/relationships"><Relationship Id="rId9" Type="http://schemas.openxmlformats.org/officeDocument/2006/relationships/tags" Target="../tags/tag18.xml"/><Relationship Id="rId20" Type="http://schemas.openxmlformats.org/officeDocument/2006/relationships/image" Target="../media/image27.jpeg"/><Relationship Id="rId21" Type="http://schemas.openxmlformats.org/officeDocument/2006/relationships/image" Target="../media/image28.jpeg"/><Relationship Id="rId22" Type="http://schemas.openxmlformats.org/officeDocument/2006/relationships/image" Target="../media/image29.png"/><Relationship Id="rId23" Type="http://schemas.openxmlformats.org/officeDocument/2006/relationships/image" Target="../media/image30.jpeg"/><Relationship Id="rId24" Type="http://schemas.openxmlformats.org/officeDocument/2006/relationships/image" Target="../media/image31.jpeg"/><Relationship Id="rId25" Type="http://schemas.openxmlformats.org/officeDocument/2006/relationships/image" Target="../media/image32.png"/><Relationship Id="rId10" Type="http://schemas.openxmlformats.org/officeDocument/2006/relationships/tags" Target="../tags/tag19.xml"/><Relationship Id="rId11" Type="http://schemas.openxmlformats.org/officeDocument/2006/relationships/slideLayout" Target="../slideLayouts/slideLayout12.xml"/><Relationship Id="rId12" Type="http://schemas.openxmlformats.org/officeDocument/2006/relationships/notesSlide" Target="../notesSlides/notesSlide27.xml"/><Relationship Id="rId13" Type="http://schemas.openxmlformats.org/officeDocument/2006/relationships/image" Target="../media/image16.jpeg"/><Relationship Id="rId14" Type="http://schemas.openxmlformats.org/officeDocument/2006/relationships/image" Target="../media/image23.jpeg"/><Relationship Id="rId15" Type="http://schemas.openxmlformats.org/officeDocument/2006/relationships/image" Target="../media/image15.jpeg"/><Relationship Id="rId16" Type="http://schemas.openxmlformats.org/officeDocument/2006/relationships/image" Target="../media/image24.jpeg"/><Relationship Id="rId17" Type="http://schemas.openxmlformats.org/officeDocument/2006/relationships/image" Target="../media/image19.jpeg"/><Relationship Id="rId18" Type="http://schemas.openxmlformats.org/officeDocument/2006/relationships/image" Target="../media/image25.png"/><Relationship Id="rId19" Type="http://schemas.openxmlformats.org/officeDocument/2006/relationships/image" Target="../media/image26.png"/><Relationship Id="rId1" Type="http://schemas.openxmlformats.org/officeDocument/2006/relationships/tags" Target="../tags/tag10.xml"/><Relationship Id="rId2" Type="http://schemas.openxmlformats.org/officeDocument/2006/relationships/tags" Target="../tags/tag11.xml"/><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tags" Target="../tags/tag14.xml"/><Relationship Id="rId6" Type="http://schemas.openxmlformats.org/officeDocument/2006/relationships/tags" Target="../tags/tag15.xml"/><Relationship Id="rId7" Type="http://schemas.openxmlformats.org/officeDocument/2006/relationships/tags" Target="../tags/tag16.xml"/><Relationship Id="rId8" Type="http://schemas.openxmlformats.org/officeDocument/2006/relationships/tags" Target="../tags/tag1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18.emf"/><Relationship Id="rId1" Type="http://schemas.openxmlformats.org/officeDocument/2006/relationships/tags" Target="../tags/tag20.xml"/><Relationship Id="rId2"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18.emf"/><Relationship Id="rId5" Type="http://schemas.openxmlformats.org/officeDocument/2006/relationships/image" Target="../media/image33.jpeg"/><Relationship Id="rId1" Type="http://schemas.openxmlformats.org/officeDocument/2006/relationships/tags" Target="../tags/tag21.xml"/><Relationship Id="rId2"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18.emf"/><Relationship Id="rId5" Type="http://schemas.openxmlformats.org/officeDocument/2006/relationships/image" Target="../media/image34.jpeg"/><Relationship Id="rId1" Type="http://schemas.openxmlformats.org/officeDocument/2006/relationships/tags" Target="../tags/tag22.xml"/><Relationship Id="rId2"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18.emf"/><Relationship Id="rId5" Type="http://schemas.openxmlformats.org/officeDocument/2006/relationships/image" Target="../media/image35.jpeg"/><Relationship Id="rId1" Type="http://schemas.openxmlformats.org/officeDocument/2006/relationships/tags" Target="../tags/tag23.xml"/><Relationship Id="rId2"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18.emf"/><Relationship Id="rId5" Type="http://schemas.openxmlformats.org/officeDocument/2006/relationships/image" Target="../media/image36.jpeg"/><Relationship Id="rId1" Type="http://schemas.openxmlformats.org/officeDocument/2006/relationships/tags" Target="../tags/tag24.xml"/><Relationship Id="rId2"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9" Type="http://schemas.openxmlformats.org/officeDocument/2006/relationships/image" Target="../media/image46.jpeg"/><Relationship Id="rId20" Type="http://schemas.openxmlformats.org/officeDocument/2006/relationships/image" Target="../media/image56.jpeg"/><Relationship Id="rId10" Type="http://schemas.openxmlformats.org/officeDocument/2006/relationships/image" Target="../media/image47.jpeg"/><Relationship Id="rId11" Type="http://schemas.openxmlformats.org/officeDocument/2006/relationships/image" Target="../media/image48.jpeg"/><Relationship Id="rId12" Type="http://schemas.openxmlformats.org/officeDocument/2006/relationships/image" Target="../media/image49.jpeg"/><Relationship Id="rId13" Type="http://schemas.openxmlformats.org/officeDocument/2006/relationships/image" Target="../media/image2.jpeg"/><Relationship Id="rId14" Type="http://schemas.openxmlformats.org/officeDocument/2006/relationships/image" Target="../media/image50.jpeg"/><Relationship Id="rId15" Type="http://schemas.openxmlformats.org/officeDocument/2006/relationships/image" Target="../media/image51.png"/><Relationship Id="rId16" Type="http://schemas.openxmlformats.org/officeDocument/2006/relationships/image" Target="../media/image52.jpeg"/><Relationship Id="rId17" Type="http://schemas.openxmlformats.org/officeDocument/2006/relationships/image" Target="../media/image53.jpeg"/><Relationship Id="rId18" Type="http://schemas.openxmlformats.org/officeDocument/2006/relationships/image" Target="../media/image54.jpeg"/><Relationship Id="rId19"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41.jpe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jpe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83.wmf"/><Relationship Id="rId4" Type="http://schemas.openxmlformats.org/officeDocument/2006/relationships/image" Target="../media/image84.wmf"/><Relationship Id="rId5" Type="http://schemas.openxmlformats.org/officeDocument/2006/relationships/image" Target="../media/image85.png"/><Relationship Id="rId6" Type="http://schemas.openxmlformats.org/officeDocument/2006/relationships/image" Target="../media/image86.wmf"/><Relationship Id="rId1" Type="http://schemas.openxmlformats.org/officeDocument/2006/relationships/slideLayout" Target="../slideLayouts/slideLayout2.xml"/><Relationship Id="rId2" Type="http://schemas.openxmlformats.org/officeDocument/2006/relationships/image" Target="../media/image82.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3.xml.rels><?xml version="1.0" encoding="UTF-8" standalone="yes"?>
<Relationships xmlns="http://schemas.openxmlformats.org/package/2006/relationships"><Relationship Id="rId3" Type="http://schemas.openxmlformats.org/officeDocument/2006/relationships/image" Target="../media/image87.jpeg"/><Relationship Id="rId4" Type="http://schemas.openxmlformats.org/officeDocument/2006/relationships/image" Target="../media/image88.wmf"/><Relationship Id="rId5" Type="http://schemas.openxmlformats.org/officeDocument/2006/relationships/image" Target="../media/image89.wmf"/><Relationship Id="rId6" Type="http://schemas.openxmlformats.org/officeDocument/2006/relationships/image" Target="../media/image90.wmf"/><Relationship Id="rId7" Type="http://schemas.openxmlformats.org/officeDocument/2006/relationships/image" Target="../media/image91.wmf"/><Relationship Id="rId8" Type="http://schemas.openxmlformats.org/officeDocument/2006/relationships/image" Target="../media/image92.wmf"/><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3.png"/><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dannorth.net/introducing-bdd"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93.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image" Target="../media/image96.jpeg"/><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102.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10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Agile </a:t>
            </a:r>
            <a:r>
              <a:rPr lang="en-US" dirty="0" smtClean="0"/>
              <a:t>Fundamentals</a:t>
            </a:r>
            <a:endParaRPr lang="en-US" dirty="0"/>
          </a:p>
        </p:txBody>
      </p:sp>
      <p:sp>
        <p:nvSpPr>
          <p:cNvPr id="3" name="Subtitle 2"/>
          <p:cNvSpPr>
            <a:spLocks noGrp="1"/>
          </p:cNvSpPr>
          <p:nvPr>
            <p:ph type="subTitle" idx="1"/>
          </p:nvPr>
        </p:nvSpPr>
        <p:spPr/>
        <p:txBody>
          <a:bodyPr/>
          <a:lstStyle/>
          <a:p>
            <a:r>
              <a:rPr lang="en-US" dirty="0"/>
              <a:t>A Course from </a:t>
            </a:r>
            <a:endParaRPr lang="en-US" dirty="0" smtClean="0"/>
          </a:p>
          <a:p>
            <a:r>
              <a:rPr lang="en-US" dirty="0" smtClean="0"/>
              <a:t>ThoughtWorks </a:t>
            </a:r>
            <a:r>
              <a:rPr lang="en-US" dirty="0"/>
              <a:t>Studios</a:t>
            </a:r>
          </a:p>
        </p:txBody>
      </p:sp>
      <p:sp>
        <p:nvSpPr>
          <p:cNvPr id="4" name="Rectangle 12"/>
          <p:cNvSpPr>
            <a:spLocks noChangeArrowheads="1"/>
          </p:cNvSpPr>
          <p:nvPr/>
        </p:nvSpPr>
        <p:spPr bwMode="auto">
          <a:xfrm>
            <a:off x="1828800" y="59436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200" dirty="0">
                <a:latin typeface="Calibri" pitchFamily="34" charset="0"/>
                <a:cs typeface="Calibri" pitchFamily="34" charset="0"/>
              </a:rPr>
              <a:t>CONFIDENTIAL AND RESTRICTED. </a:t>
            </a:r>
          </a:p>
          <a:p>
            <a:pPr algn="ctr"/>
            <a:r>
              <a:rPr lang="en-US" sz="1200" dirty="0">
                <a:latin typeface="Calibri" pitchFamily="34" charset="0"/>
                <a:cs typeface="Calibri" pitchFamily="34" charset="0"/>
              </a:rPr>
              <a:t>These materials are for the sole use of the individuals to whom they were delivered, and any further copying or distribution is prohibited.</a:t>
            </a:r>
          </a:p>
        </p:txBody>
      </p:sp>
    </p:spTree>
    <p:extLst>
      <p:ext uri="{BB962C8B-B14F-4D97-AF65-F5344CB8AC3E}">
        <p14:creationId xmlns:p14="http://schemas.microsoft.com/office/powerpoint/2010/main" val="255097106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taking pages</a:t>
            </a:r>
            <a:endParaRPr lang="en-US" dirty="0"/>
          </a:p>
        </p:txBody>
      </p:sp>
      <p:pic>
        <p:nvPicPr>
          <p:cNvPr id="6" name="Picture 5" descr="concept map 6.jpg"/>
          <p:cNvPicPr>
            <a:picLocks noChangeAspect="1"/>
          </p:cNvPicPr>
          <p:nvPr/>
        </p:nvPicPr>
        <p:blipFill rotWithShape="1">
          <a:blip r:embed="rId3">
            <a:extLst>
              <a:ext uri="{28A0092B-C50C-407E-A947-70E740481C1C}">
                <a14:useLocalDpi xmlns:a14="http://schemas.microsoft.com/office/drawing/2010/main" val="0"/>
              </a:ext>
            </a:extLst>
          </a:blip>
          <a:srcRect b="26961"/>
          <a:stretch/>
        </p:blipFill>
        <p:spPr>
          <a:xfrm>
            <a:off x="2552700" y="1239385"/>
            <a:ext cx="4018359" cy="5009015"/>
          </a:xfrm>
          <a:prstGeom prst="rect">
            <a:avLst/>
          </a:prstGeom>
        </p:spPr>
      </p:pic>
    </p:spTree>
    <p:extLst>
      <p:ext uri="{BB962C8B-B14F-4D97-AF65-F5344CB8AC3E}">
        <p14:creationId xmlns:p14="http://schemas.microsoft.com/office/powerpoint/2010/main" val="380337954"/>
      </p:ext>
    </p:extLst>
  </p:cSld>
  <p:clrMapOvr>
    <a:masterClrMapping/>
  </p:clrMapOvr>
  <p:transition xmlns:p14="http://schemas.microsoft.com/office/powerpoint/2010/main" spd="slow">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467544" y="0"/>
            <a:ext cx="8229600" cy="1143000"/>
          </a:xfrm>
        </p:spPr>
        <p:txBody>
          <a:bodyPr>
            <a:normAutofit/>
          </a:bodyPr>
          <a:lstStyle/>
          <a:p>
            <a:pPr eaLnBrk="1" hangingPunct="1">
              <a:defRPr/>
            </a:pPr>
            <a:r>
              <a:rPr lang="en-US"/>
              <a:t>Agile Estimation: Planning Poker </a:t>
            </a:r>
          </a:p>
        </p:txBody>
      </p:sp>
      <p:pic>
        <p:nvPicPr>
          <p:cNvPr id="216067"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90550" y="927100"/>
            <a:ext cx="7823200" cy="5969000"/>
          </a:xfrm>
          <a:prstGeom prst="rect">
            <a:avLst/>
          </a:prstGeom>
          <a:noFill/>
          <a:ln w="12700" cap="rnd">
            <a:noFill/>
            <a:round/>
            <a:headEnd/>
            <a:tailEnd/>
          </a:ln>
        </p:spPr>
      </p:pic>
    </p:spTree>
    <p:extLst>
      <p:ext uri="{BB962C8B-B14F-4D97-AF65-F5344CB8AC3E}">
        <p14:creationId xmlns:p14="http://schemas.microsoft.com/office/powerpoint/2010/main" val="25592106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a:xfrm>
            <a:off x="467544" y="0"/>
            <a:ext cx="8229600" cy="1143000"/>
          </a:xfrm>
        </p:spPr>
        <p:txBody>
          <a:bodyPr>
            <a:normAutofit/>
          </a:bodyPr>
          <a:lstStyle/>
          <a:p>
            <a:pPr eaLnBrk="1" hangingPunct="1">
              <a:defRPr/>
            </a:pPr>
            <a:r>
              <a:rPr lang="en-US" dirty="0"/>
              <a:t>Agile Estimation: Planning Poker </a:t>
            </a:r>
          </a:p>
        </p:txBody>
      </p:sp>
      <p:pic>
        <p:nvPicPr>
          <p:cNvPr id="218115" name="Picture 1"/>
          <p:cNvPicPr>
            <a:picLocks noChangeAspect="1" noChangeArrowheads="1"/>
          </p:cNvPicPr>
          <p:nvPr/>
        </p:nvPicPr>
        <p:blipFill>
          <a:blip r:embed="rId3"/>
          <a:srcRect/>
          <a:stretch>
            <a:fillRect/>
          </a:stretch>
        </p:blipFill>
        <p:spPr bwMode="auto">
          <a:xfrm>
            <a:off x="1657350" y="882650"/>
            <a:ext cx="5029200" cy="5918200"/>
          </a:xfrm>
          <a:prstGeom prst="rect">
            <a:avLst/>
          </a:prstGeom>
          <a:noFill/>
          <a:ln w="12700" cap="rnd">
            <a:noFill/>
            <a:round/>
            <a:headEnd/>
            <a:tailEnd/>
          </a:ln>
        </p:spPr>
      </p:pic>
    </p:spTree>
    <p:extLst>
      <p:ext uri="{BB962C8B-B14F-4D97-AF65-F5344CB8AC3E}">
        <p14:creationId xmlns:p14="http://schemas.microsoft.com/office/powerpoint/2010/main" val="16137194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r>
              <a:rPr lang="en-US" dirty="0" smtClean="0"/>
              <a:t>Agile Estimation: Planning Poker </a:t>
            </a:r>
            <a:endParaRPr lang="en-US" dirty="0"/>
          </a:p>
        </p:txBody>
      </p:sp>
      <p:grpSp>
        <p:nvGrpSpPr>
          <p:cNvPr id="4" name="Group 3"/>
          <p:cNvGrpSpPr/>
          <p:nvPr/>
        </p:nvGrpSpPr>
        <p:grpSpPr>
          <a:xfrm>
            <a:off x="1219200" y="1371600"/>
            <a:ext cx="6629400" cy="4876800"/>
            <a:chOff x="1885226" y="2209800"/>
            <a:chExt cx="4299403" cy="2653376"/>
          </a:xfrm>
        </p:grpSpPr>
        <p:pic>
          <p:nvPicPr>
            <p:cNvPr id="5" name="Picture 4" descr="1.pdf"/>
            <p:cNvPicPr>
              <a:picLocks noChangeAspect="1"/>
            </p:cNvPicPr>
            <p:nvPr/>
          </p:nvPicPr>
          <p:blipFill>
            <a:blip r:embed="rId3"/>
            <a:stretch>
              <a:fillRect/>
            </a:stretch>
          </p:blipFill>
          <p:spPr>
            <a:xfrm rot="20194890">
              <a:off x="1885226" y="2729576"/>
              <a:ext cx="1524000" cy="2133600"/>
            </a:xfrm>
            <a:prstGeom prst="rect">
              <a:avLst/>
            </a:prstGeom>
            <a:solidFill>
              <a:schemeClr val="bg1"/>
            </a:solidFill>
          </p:spPr>
        </p:pic>
        <p:pic>
          <p:nvPicPr>
            <p:cNvPr id="6" name="Picture 5" descr="2.pdf"/>
            <p:cNvPicPr>
              <a:picLocks noChangeAspect="1"/>
            </p:cNvPicPr>
            <p:nvPr/>
          </p:nvPicPr>
          <p:blipFill>
            <a:blip r:embed="rId4"/>
            <a:stretch>
              <a:fillRect/>
            </a:stretch>
          </p:blipFill>
          <p:spPr>
            <a:xfrm>
              <a:off x="3276600" y="2209800"/>
              <a:ext cx="1524000" cy="2133600"/>
            </a:xfrm>
            <a:prstGeom prst="rect">
              <a:avLst/>
            </a:prstGeom>
            <a:solidFill>
              <a:schemeClr val="bg1"/>
            </a:solidFill>
          </p:spPr>
        </p:pic>
        <p:pic>
          <p:nvPicPr>
            <p:cNvPr id="7" name="Picture 6" descr="8.pdf"/>
            <p:cNvPicPr>
              <a:picLocks noChangeAspect="1"/>
            </p:cNvPicPr>
            <p:nvPr/>
          </p:nvPicPr>
          <p:blipFill>
            <a:blip r:embed="rId5"/>
            <a:stretch>
              <a:fillRect/>
            </a:stretch>
          </p:blipFill>
          <p:spPr>
            <a:xfrm rot="1192207">
              <a:off x="4660629" y="2710084"/>
              <a:ext cx="1524000" cy="2133600"/>
            </a:xfrm>
            <a:prstGeom prst="rect">
              <a:avLst/>
            </a:prstGeom>
            <a:solidFill>
              <a:schemeClr val="bg1"/>
            </a:solidFill>
          </p:spPr>
        </p:pic>
      </p:grpSp>
      <p:sp>
        <p:nvSpPr>
          <p:cNvPr id="3" name="Rectangle 2"/>
          <p:cNvSpPr/>
          <p:nvPr/>
        </p:nvSpPr>
        <p:spPr>
          <a:xfrm>
            <a:off x="251520" y="1052736"/>
            <a:ext cx="8568952" cy="5472608"/>
          </a:xfrm>
          <a:prstGeom prst="rect">
            <a:avLst/>
          </a:prstGeom>
          <a:solidFill>
            <a:schemeClr val="bg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85800" y="1295400"/>
            <a:ext cx="1659429" cy="523220"/>
          </a:xfrm>
          <a:prstGeom prst="rect">
            <a:avLst/>
          </a:prstGeom>
          <a:solidFill>
            <a:srgbClr val="F7B507"/>
          </a:solidFill>
          <a:ln>
            <a:solidFill>
              <a:srgbClr val="FF6600"/>
            </a:solidFill>
          </a:ln>
        </p:spPr>
        <p:txBody>
          <a:bodyPr wrap="none" rtlCol="0">
            <a:spAutoFit/>
          </a:bodyPr>
          <a:lstStyle/>
          <a:p>
            <a:pPr>
              <a:buNone/>
            </a:pPr>
            <a:r>
              <a:rPr lang="en-US" sz="2800" dirty="0" smtClean="0"/>
              <a:t>0 + 1 = </a:t>
            </a:r>
            <a:r>
              <a:rPr lang="en-US" sz="2800" b="1" dirty="0" smtClean="0"/>
              <a:t>1</a:t>
            </a:r>
            <a:endParaRPr lang="en-US" sz="2800" b="1" dirty="0"/>
          </a:p>
        </p:txBody>
      </p:sp>
      <p:sp>
        <p:nvSpPr>
          <p:cNvPr id="9" name="TextBox 8"/>
          <p:cNvSpPr txBox="1"/>
          <p:nvPr/>
        </p:nvSpPr>
        <p:spPr>
          <a:xfrm>
            <a:off x="1295400" y="18288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+ 1 = </a:t>
            </a:r>
            <a:r>
              <a:rPr lang="en-US" sz="2800" b="1" dirty="0" smtClean="0"/>
              <a:t>2</a:t>
            </a:r>
          </a:p>
        </p:txBody>
      </p:sp>
      <p:sp>
        <p:nvSpPr>
          <p:cNvPr id="10" name="TextBox 9"/>
          <p:cNvSpPr txBox="1"/>
          <p:nvPr/>
        </p:nvSpPr>
        <p:spPr>
          <a:xfrm>
            <a:off x="1905000" y="23622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+ 2 = </a:t>
            </a:r>
            <a:r>
              <a:rPr lang="en-US" sz="2800" b="1" dirty="0" smtClean="0"/>
              <a:t>3</a:t>
            </a:r>
          </a:p>
        </p:txBody>
      </p:sp>
      <p:sp>
        <p:nvSpPr>
          <p:cNvPr id="11" name="TextBox 10"/>
          <p:cNvSpPr txBox="1"/>
          <p:nvPr/>
        </p:nvSpPr>
        <p:spPr>
          <a:xfrm>
            <a:off x="2512604" y="29057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2 + 3 = </a:t>
            </a:r>
            <a:r>
              <a:rPr lang="en-US" sz="2800" b="1" dirty="0" smtClean="0"/>
              <a:t>5</a:t>
            </a:r>
          </a:p>
        </p:txBody>
      </p:sp>
      <p:sp>
        <p:nvSpPr>
          <p:cNvPr id="12" name="TextBox 11"/>
          <p:cNvSpPr txBox="1"/>
          <p:nvPr/>
        </p:nvSpPr>
        <p:spPr>
          <a:xfrm>
            <a:off x="3122204" y="34391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3 + 5 = </a:t>
            </a:r>
            <a:r>
              <a:rPr lang="en-US" sz="2800" b="1" dirty="0" smtClean="0"/>
              <a:t>8</a:t>
            </a:r>
          </a:p>
        </p:txBody>
      </p:sp>
      <p:sp>
        <p:nvSpPr>
          <p:cNvPr id="13" name="TextBox 12"/>
          <p:cNvSpPr txBox="1"/>
          <p:nvPr/>
        </p:nvSpPr>
        <p:spPr>
          <a:xfrm>
            <a:off x="3731804" y="3972580"/>
            <a:ext cx="1801895" cy="523220"/>
          </a:xfrm>
          <a:prstGeom prst="rect">
            <a:avLst/>
          </a:prstGeom>
          <a:solidFill>
            <a:srgbClr val="F7B507"/>
          </a:solidFill>
          <a:ln>
            <a:solidFill>
              <a:srgbClr val="FF6600"/>
            </a:solidFill>
          </a:ln>
        </p:spPr>
        <p:txBody>
          <a:bodyPr wrap="none" rtlCol="0">
            <a:spAutoFit/>
          </a:bodyPr>
          <a:lstStyle/>
          <a:p>
            <a:pPr>
              <a:buNone/>
            </a:pPr>
            <a:r>
              <a:rPr lang="en-US" sz="2800" dirty="0" smtClean="0"/>
              <a:t>5 + 8 = </a:t>
            </a:r>
            <a:r>
              <a:rPr lang="en-US" sz="2800" b="1" dirty="0" smtClean="0"/>
              <a:t>13</a:t>
            </a:r>
          </a:p>
        </p:txBody>
      </p:sp>
      <p:sp>
        <p:nvSpPr>
          <p:cNvPr id="14" name="TextBox 13"/>
          <p:cNvSpPr txBox="1"/>
          <p:nvPr/>
        </p:nvSpPr>
        <p:spPr>
          <a:xfrm>
            <a:off x="4294105" y="4505980"/>
            <a:ext cx="2001595" cy="523220"/>
          </a:xfrm>
          <a:prstGeom prst="rect">
            <a:avLst/>
          </a:prstGeom>
          <a:solidFill>
            <a:srgbClr val="F7B507"/>
          </a:solidFill>
          <a:ln>
            <a:solidFill>
              <a:srgbClr val="FF6600"/>
            </a:solidFill>
          </a:ln>
        </p:spPr>
        <p:txBody>
          <a:bodyPr wrap="none" rtlCol="0">
            <a:spAutoFit/>
          </a:bodyPr>
          <a:lstStyle/>
          <a:p>
            <a:pPr>
              <a:buNone/>
            </a:pPr>
            <a:r>
              <a:rPr lang="en-US" sz="2800" dirty="0" smtClean="0"/>
              <a:t>8 + 13 = </a:t>
            </a:r>
            <a:r>
              <a:rPr lang="en-US" sz="2800" b="1" dirty="0" smtClean="0"/>
              <a:t>21</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a:xfrm>
            <a:off x="467544" y="0"/>
            <a:ext cx="8229600" cy="924235"/>
          </a:xfrm>
        </p:spPr>
        <p:txBody>
          <a:bodyPr/>
          <a:lstStyle/>
          <a:p>
            <a:r>
              <a:rPr lang="en-US" dirty="0" smtClean="0"/>
              <a:t>Agile Estimation: Thrown Estimates</a:t>
            </a:r>
            <a:endParaRPr lang="en-US" dirty="0"/>
          </a:p>
        </p:txBody>
      </p:sp>
      <p:sp>
        <p:nvSpPr>
          <p:cNvPr id="8" name="Content Placeholder 7"/>
          <p:cNvSpPr>
            <a:spLocks noGrp="1"/>
          </p:cNvSpPr>
          <p:nvPr>
            <p:ph idx="1"/>
          </p:nvPr>
        </p:nvSpPr>
        <p:spPr>
          <a:xfrm>
            <a:off x="609600" y="996777"/>
            <a:ext cx="8138863" cy="5232797"/>
          </a:xfrm>
        </p:spPr>
        <p:txBody>
          <a:bodyPr/>
          <a:lstStyle/>
          <a:p>
            <a:r>
              <a:rPr lang="en-US" sz="2400" dirty="0" smtClean="0"/>
              <a:t>Like “Rock Paper Scissors”</a:t>
            </a:r>
          </a:p>
          <a:p>
            <a:pPr lvl="1"/>
            <a:r>
              <a:rPr lang="en-US" sz="2400" dirty="0" smtClean="0"/>
              <a:t>Use finger counting</a:t>
            </a:r>
          </a:p>
          <a:p>
            <a:pPr lvl="1"/>
            <a:r>
              <a:rPr lang="en-US" sz="2400" dirty="0" smtClean="0"/>
              <a:t>Everyone “throws” their estimate after a count of 3</a:t>
            </a:r>
          </a:p>
          <a:p>
            <a:pPr lvl="1"/>
            <a:r>
              <a:rPr lang="en-US" sz="2400" dirty="0" smtClean="0"/>
              <a:t>“One, two, three, Throw!”</a:t>
            </a:r>
          </a:p>
          <a:p>
            <a:r>
              <a:rPr lang="en-US" sz="2400" dirty="0" smtClean="0"/>
              <a:t>Can estimate 1, 2, 3, or 5</a:t>
            </a:r>
          </a:p>
          <a:p>
            <a:pPr>
              <a:buNone/>
            </a:pPr>
            <a:endParaRPr lang="en-US" dirty="0"/>
          </a:p>
        </p:txBody>
      </p:sp>
      <p:pic>
        <p:nvPicPr>
          <p:cNvPr id="9" name="Picture 8"/>
          <p:cNvPicPr>
            <a:picLocks noChangeAspect="1"/>
          </p:cNvPicPr>
          <p:nvPr/>
        </p:nvPicPr>
        <p:blipFill>
          <a:blip r:embed="rId3"/>
          <a:stretch>
            <a:fillRect/>
          </a:stretch>
        </p:blipFill>
        <p:spPr>
          <a:xfrm>
            <a:off x="792832" y="4365104"/>
            <a:ext cx="1397000" cy="1524000"/>
          </a:xfrm>
          <a:prstGeom prst="rect">
            <a:avLst/>
          </a:prstGeom>
        </p:spPr>
      </p:pic>
      <p:pic>
        <p:nvPicPr>
          <p:cNvPr id="10" name="Picture 9"/>
          <p:cNvPicPr>
            <a:picLocks noChangeAspect="1"/>
          </p:cNvPicPr>
          <p:nvPr/>
        </p:nvPicPr>
        <p:blipFill>
          <a:blip r:embed="rId4"/>
          <a:stretch>
            <a:fillRect/>
          </a:stretch>
        </p:blipFill>
        <p:spPr>
          <a:xfrm>
            <a:off x="2469232" y="4365104"/>
            <a:ext cx="1460500" cy="1524000"/>
          </a:xfrm>
          <a:prstGeom prst="rect">
            <a:avLst/>
          </a:prstGeom>
        </p:spPr>
      </p:pic>
      <p:pic>
        <p:nvPicPr>
          <p:cNvPr id="11" name="Picture 10"/>
          <p:cNvPicPr>
            <a:picLocks noChangeAspect="1"/>
          </p:cNvPicPr>
          <p:nvPr/>
        </p:nvPicPr>
        <p:blipFill>
          <a:blip r:embed="rId5"/>
          <a:stretch>
            <a:fillRect/>
          </a:stretch>
        </p:blipFill>
        <p:spPr>
          <a:xfrm>
            <a:off x="4374232" y="4365104"/>
            <a:ext cx="1460500" cy="1524000"/>
          </a:xfrm>
          <a:prstGeom prst="rect">
            <a:avLst/>
          </a:prstGeom>
        </p:spPr>
      </p:pic>
      <p:pic>
        <p:nvPicPr>
          <p:cNvPr id="12" name="Picture 11"/>
          <p:cNvPicPr>
            <a:picLocks noChangeAspect="1"/>
          </p:cNvPicPr>
          <p:nvPr/>
        </p:nvPicPr>
        <p:blipFill>
          <a:blip r:embed="rId6"/>
          <a:stretch>
            <a:fillRect/>
          </a:stretch>
        </p:blipFill>
        <p:spPr>
          <a:xfrm>
            <a:off x="6660232" y="4365104"/>
            <a:ext cx="1524000" cy="1397000"/>
          </a:xfrm>
          <a:prstGeom prst="rect">
            <a:avLst/>
          </a:prstGeom>
        </p:spPr>
      </p:pic>
      <p:sp>
        <p:nvSpPr>
          <p:cNvPr id="13" name="TextBox 12"/>
          <p:cNvSpPr txBox="1"/>
          <p:nvPr/>
        </p:nvSpPr>
        <p:spPr>
          <a:xfrm>
            <a:off x="990600" y="3886200"/>
            <a:ext cx="327308"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14" name="TextBox 13"/>
          <p:cNvSpPr txBox="1"/>
          <p:nvPr/>
        </p:nvSpPr>
        <p:spPr>
          <a:xfrm>
            <a:off x="2590800" y="3886200"/>
            <a:ext cx="327308"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15" name="TextBox 14"/>
          <p:cNvSpPr txBox="1"/>
          <p:nvPr/>
        </p:nvSpPr>
        <p:spPr>
          <a:xfrm>
            <a:off x="4572000" y="3886200"/>
            <a:ext cx="327308"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16" name="TextBox 15"/>
          <p:cNvSpPr txBox="1"/>
          <p:nvPr/>
        </p:nvSpPr>
        <p:spPr>
          <a:xfrm>
            <a:off x="6858000" y="3886200"/>
            <a:ext cx="327308"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
        <p:nvSpPr>
          <p:cNvPr id="17" name="Rectangle 16"/>
          <p:cNvSpPr/>
          <p:nvPr/>
        </p:nvSpPr>
        <p:spPr>
          <a:xfrm>
            <a:off x="3131840" y="6093296"/>
            <a:ext cx="7848600" cy="400110"/>
          </a:xfrm>
          <a:prstGeom prst="rect">
            <a:avLst/>
          </a:prstGeom>
        </p:spPr>
        <p:txBody>
          <a:bodyPr wrap="square">
            <a:spAutoFit/>
          </a:bodyPr>
          <a:lstStyle/>
          <a:p>
            <a:pPr>
              <a:buNone/>
            </a:pPr>
            <a:r>
              <a:rPr lang="en-US" dirty="0" smtClean="0">
                <a:latin typeface="Arial"/>
                <a:cs typeface="Arial"/>
              </a:rPr>
              <a:t>http://</a:t>
            </a:r>
            <a:r>
              <a:rPr lang="en-US" dirty="0" err="1" smtClean="0">
                <a:latin typeface="Arial"/>
                <a:cs typeface="Arial"/>
              </a:rPr>
              <a:t>martinfowler.com/bliki/ThrownEstimate.html</a:t>
            </a:r>
            <a:endParaRPr lang="en-US" dirty="0">
              <a:latin typeface="Arial"/>
              <a:cs typeface="Arial"/>
            </a:endParaRPr>
          </a:p>
        </p:txBody>
      </p:sp>
    </p:spTree>
    <p:extLst>
      <p:ext uri="{BB962C8B-B14F-4D97-AF65-F5344CB8AC3E}">
        <p14:creationId xmlns:p14="http://schemas.microsoft.com/office/powerpoint/2010/main" val="17540645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24235"/>
          </a:xfrm>
        </p:spPr>
        <p:txBody>
          <a:bodyPr/>
          <a:lstStyle/>
          <a:p>
            <a:r>
              <a:rPr lang="en-US" dirty="0" smtClean="0"/>
              <a:t>Agile Estimation: Thrown Estimates</a:t>
            </a:r>
            <a:endParaRPr lang="en-US" dirty="0"/>
          </a:p>
        </p:txBody>
      </p:sp>
      <p:pic>
        <p:nvPicPr>
          <p:cNvPr id="4" name="Picture 3" descr="IMG_0413.JPG"/>
          <p:cNvPicPr>
            <a:picLocks noChangeAspect="1"/>
          </p:cNvPicPr>
          <p:nvPr/>
        </p:nvPicPr>
        <p:blipFill>
          <a:blip r:embed="rId2"/>
          <a:srcRect l="39763" t="27859" r="12988" b="21533"/>
          <a:stretch>
            <a:fillRect/>
          </a:stretch>
        </p:blipFill>
        <p:spPr>
          <a:xfrm>
            <a:off x="539552" y="1009531"/>
            <a:ext cx="1764196" cy="1411357"/>
          </a:xfrm>
          <a:prstGeom prst="rect">
            <a:avLst/>
          </a:prstGeom>
        </p:spPr>
      </p:pic>
      <p:pic>
        <p:nvPicPr>
          <p:cNvPr id="5" name="Picture 4" descr="IMG_0414.JPG"/>
          <p:cNvPicPr>
            <a:picLocks noChangeAspect="1"/>
          </p:cNvPicPr>
          <p:nvPr/>
        </p:nvPicPr>
        <p:blipFill>
          <a:blip r:embed="rId3"/>
          <a:srcRect l="35038" t="27859" r="9838" b="5718"/>
          <a:stretch>
            <a:fillRect/>
          </a:stretch>
        </p:blipFill>
        <p:spPr>
          <a:xfrm>
            <a:off x="2699792" y="966326"/>
            <a:ext cx="1616180" cy="1454562"/>
          </a:xfrm>
          <a:prstGeom prst="rect">
            <a:avLst/>
          </a:prstGeom>
        </p:spPr>
      </p:pic>
      <p:pic>
        <p:nvPicPr>
          <p:cNvPr id="6" name="Picture 5" descr="IMG_0415.JPG"/>
          <p:cNvPicPr>
            <a:picLocks noChangeAspect="1"/>
          </p:cNvPicPr>
          <p:nvPr/>
        </p:nvPicPr>
        <p:blipFill>
          <a:blip r:embed="rId4"/>
          <a:srcRect l="27950" t="22588" r="16138" b="6773"/>
          <a:stretch>
            <a:fillRect/>
          </a:stretch>
        </p:blipFill>
        <p:spPr>
          <a:xfrm>
            <a:off x="5076056" y="980728"/>
            <a:ext cx="1526140" cy="1440160"/>
          </a:xfrm>
          <a:prstGeom prst="rect">
            <a:avLst/>
          </a:prstGeom>
        </p:spPr>
      </p:pic>
      <p:pic>
        <p:nvPicPr>
          <p:cNvPr id="7" name="Picture 6" descr="IMG_0416.JPG"/>
          <p:cNvPicPr>
            <a:picLocks noChangeAspect="1"/>
          </p:cNvPicPr>
          <p:nvPr/>
        </p:nvPicPr>
        <p:blipFill>
          <a:blip r:embed="rId5"/>
          <a:srcRect l="26375" t="25751" r="18500" b="6773"/>
          <a:stretch>
            <a:fillRect/>
          </a:stretch>
        </p:blipFill>
        <p:spPr>
          <a:xfrm>
            <a:off x="7236296" y="980728"/>
            <a:ext cx="1575175" cy="1440160"/>
          </a:xfrm>
          <a:prstGeom prst="rect">
            <a:avLst/>
          </a:prstGeom>
        </p:spPr>
      </p:pic>
      <p:pic>
        <p:nvPicPr>
          <p:cNvPr id="8" name="Picture 7" descr="IMG_0417.JPG"/>
          <p:cNvPicPr>
            <a:picLocks noChangeAspect="1"/>
          </p:cNvPicPr>
          <p:nvPr/>
        </p:nvPicPr>
        <p:blipFill>
          <a:blip r:embed="rId6"/>
          <a:srcRect l="20863" t="22588" r="17713" b="4664"/>
          <a:stretch>
            <a:fillRect/>
          </a:stretch>
        </p:blipFill>
        <p:spPr>
          <a:xfrm>
            <a:off x="683568" y="3645024"/>
            <a:ext cx="1656184" cy="1465086"/>
          </a:xfrm>
          <a:prstGeom prst="rect">
            <a:avLst/>
          </a:prstGeom>
        </p:spPr>
      </p:pic>
      <p:pic>
        <p:nvPicPr>
          <p:cNvPr id="9" name="Picture 8" descr="IMG_0418.JPG"/>
          <p:cNvPicPr>
            <a:picLocks noChangeAspect="1"/>
          </p:cNvPicPr>
          <p:nvPr/>
        </p:nvPicPr>
        <p:blipFill>
          <a:blip r:embed="rId7"/>
          <a:srcRect l="25588" t="5718" r="13775" b="-207"/>
          <a:stretch>
            <a:fillRect/>
          </a:stretch>
        </p:blipFill>
        <p:spPr>
          <a:xfrm>
            <a:off x="2915816" y="3645024"/>
            <a:ext cx="1422971" cy="1656184"/>
          </a:xfrm>
          <a:prstGeom prst="rect">
            <a:avLst/>
          </a:prstGeom>
        </p:spPr>
      </p:pic>
      <p:pic>
        <p:nvPicPr>
          <p:cNvPr id="10" name="Picture 9" descr="IMG_0420.JPG"/>
          <p:cNvPicPr>
            <a:picLocks noChangeAspect="1"/>
          </p:cNvPicPr>
          <p:nvPr/>
        </p:nvPicPr>
        <p:blipFill>
          <a:blip r:embed="rId8"/>
          <a:srcRect l="27950" r="20075" b="4664"/>
          <a:stretch>
            <a:fillRect/>
          </a:stretch>
        </p:blipFill>
        <p:spPr>
          <a:xfrm>
            <a:off x="5148064" y="3645024"/>
            <a:ext cx="1208843" cy="1656184"/>
          </a:xfrm>
          <a:prstGeom prst="rect">
            <a:avLst/>
          </a:prstGeom>
        </p:spPr>
      </p:pic>
      <p:pic>
        <p:nvPicPr>
          <p:cNvPr id="11" name="Picture 10" descr="IMG_0421.JPG"/>
          <p:cNvPicPr>
            <a:picLocks noChangeAspect="1"/>
          </p:cNvPicPr>
          <p:nvPr/>
        </p:nvPicPr>
        <p:blipFill>
          <a:blip r:embed="rId9"/>
          <a:srcRect l="35038" t="27859" r="27950" b="28914"/>
          <a:stretch>
            <a:fillRect/>
          </a:stretch>
        </p:blipFill>
        <p:spPr>
          <a:xfrm>
            <a:off x="6876256" y="3789040"/>
            <a:ext cx="1403278" cy="1224136"/>
          </a:xfrm>
          <a:prstGeom prst="rect">
            <a:avLst/>
          </a:prstGeom>
        </p:spPr>
      </p:pic>
      <p:sp>
        <p:nvSpPr>
          <p:cNvPr id="12" name="TextBox 11"/>
          <p:cNvSpPr txBox="1"/>
          <p:nvPr/>
        </p:nvSpPr>
        <p:spPr>
          <a:xfrm>
            <a:off x="1043608" y="2564904"/>
            <a:ext cx="720080" cy="400110"/>
          </a:xfrm>
          <a:prstGeom prst="rect">
            <a:avLst/>
          </a:prstGeom>
          <a:noFill/>
        </p:spPr>
        <p:txBody>
          <a:bodyPr wrap="square" rtlCol="0">
            <a:spAutoFit/>
          </a:bodyPr>
          <a:lstStyle/>
          <a:p>
            <a:pPr>
              <a:buNone/>
            </a:pPr>
            <a:r>
              <a:rPr lang="en-US" dirty="0" smtClean="0"/>
              <a:t>Zero</a:t>
            </a:r>
            <a:endParaRPr lang="en-US" dirty="0"/>
          </a:p>
        </p:txBody>
      </p:sp>
      <p:sp>
        <p:nvSpPr>
          <p:cNvPr id="13" name="TextBox 12"/>
          <p:cNvSpPr txBox="1"/>
          <p:nvPr/>
        </p:nvSpPr>
        <p:spPr>
          <a:xfrm>
            <a:off x="3131840" y="2564904"/>
            <a:ext cx="504056" cy="400110"/>
          </a:xfrm>
          <a:prstGeom prst="rect">
            <a:avLst/>
          </a:prstGeom>
          <a:noFill/>
        </p:spPr>
        <p:txBody>
          <a:bodyPr wrap="square" rtlCol="0">
            <a:spAutoFit/>
          </a:bodyPr>
          <a:lstStyle/>
          <a:p>
            <a:pPr>
              <a:buNone/>
            </a:pPr>
            <a:r>
              <a:rPr lang="en-US" dirty="0" smtClean="0"/>
              <a:t>1</a:t>
            </a:r>
            <a:endParaRPr lang="en-US" dirty="0"/>
          </a:p>
        </p:txBody>
      </p:sp>
      <p:sp>
        <p:nvSpPr>
          <p:cNvPr id="14" name="TextBox 13"/>
          <p:cNvSpPr txBox="1"/>
          <p:nvPr/>
        </p:nvSpPr>
        <p:spPr>
          <a:xfrm>
            <a:off x="5076056" y="2564904"/>
            <a:ext cx="864096" cy="400110"/>
          </a:xfrm>
          <a:prstGeom prst="rect">
            <a:avLst/>
          </a:prstGeom>
          <a:noFill/>
        </p:spPr>
        <p:txBody>
          <a:bodyPr wrap="square" rtlCol="0">
            <a:spAutoFit/>
          </a:bodyPr>
          <a:lstStyle/>
          <a:p>
            <a:pPr>
              <a:buNone/>
            </a:pPr>
            <a:r>
              <a:rPr lang="en-US" dirty="0" smtClean="0"/>
              <a:t>2</a:t>
            </a:r>
            <a:endParaRPr lang="en-US" dirty="0"/>
          </a:p>
        </p:txBody>
      </p:sp>
      <p:sp>
        <p:nvSpPr>
          <p:cNvPr id="15" name="TextBox 14"/>
          <p:cNvSpPr txBox="1"/>
          <p:nvPr/>
        </p:nvSpPr>
        <p:spPr>
          <a:xfrm>
            <a:off x="7524328" y="2564904"/>
            <a:ext cx="792088" cy="400110"/>
          </a:xfrm>
          <a:prstGeom prst="rect">
            <a:avLst/>
          </a:prstGeom>
          <a:noFill/>
        </p:spPr>
        <p:txBody>
          <a:bodyPr wrap="square" rtlCol="0">
            <a:spAutoFit/>
          </a:bodyPr>
          <a:lstStyle/>
          <a:p>
            <a:pPr>
              <a:buNone/>
            </a:pPr>
            <a:r>
              <a:rPr lang="en-US" dirty="0" smtClean="0"/>
              <a:t>3</a:t>
            </a:r>
            <a:endParaRPr lang="en-US" dirty="0"/>
          </a:p>
        </p:txBody>
      </p:sp>
      <p:sp>
        <p:nvSpPr>
          <p:cNvPr id="16" name="TextBox 15"/>
          <p:cNvSpPr txBox="1"/>
          <p:nvPr/>
        </p:nvSpPr>
        <p:spPr>
          <a:xfrm>
            <a:off x="1259632" y="5445224"/>
            <a:ext cx="864096" cy="400110"/>
          </a:xfrm>
          <a:prstGeom prst="rect">
            <a:avLst/>
          </a:prstGeom>
          <a:noFill/>
        </p:spPr>
        <p:txBody>
          <a:bodyPr wrap="square" rtlCol="0">
            <a:spAutoFit/>
          </a:bodyPr>
          <a:lstStyle/>
          <a:p>
            <a:pPr>
              <a:buNone/>
            </a:pPr>
            <a:r>
              <a:rPr lang="en-US" dirty="0" smtClean="0"/>
              <a:t>5</a:t>
            </a:r>
            <a:endParaRPr lang="en-US" dirty="0"/>
          </a:p>
        </p:txBody>
      </p:sp>
      <p:sp>
        <p:nvSpPr>
          <p:cNvPr id="17" name="TextBox 16"/>
          <p:cNvSpPr txBox="1"/>
          <p:nvPr/>
        </p:nvSpPr>
        <p:spPr>
          <a:xfrm>
            <a:off x="3347864" y="5445224"/>
            <a:ext cx="792088" cy="400110"/>
          </a:xfrm>
          <a:prstGeom prst="rect">
            <a:avLst/>
          </a:prstGeom>
          <a:noFill/>
        </p:spPr>
        <p:txBody>
          <a:bodyPr wrap="square" rtlCol="0">
            <a:spAutoFit/>
          </a:bodyPr>
          <a:lstStyle/>
          <a:p>
            <a:pPr>
              <a:buNone/>
            </a:pPr>
            <a:r>
              <a:rPr lang="en-US" dirty="0" smtClean="0"/>
              <a:t>8</a:t>
            </a:r>
            <a:endParaRPr lang="en-US" dirty="0"/>
          </a:p>
        </p:txBody>
      </p:sp>
      <p:sp>
        <p:nvSpPr>
          <p:cNvPr id="18" name="TextBox 17"/>
          <p:cNvSpPr txBox="1"/>
          <p:nvPr/>
        </p:nvSpPr>
        <p:spPr>
          <a:xfrm>
            <a:off x="5508104" y="5445224"/>
            <a:ext cx="864096" cy="400110"/>
          </a:xfrm>
          <a:prstGeom prst="rect">
            <a:avLst/>
          </a:prstGeom>
          <a:noFill/>
        </p:spPr>
        <p:txBody>
          <a:bodyPr wrap="square" rtlCol="0">
            <a:spAutoFit/>
          </a:bodyPr>
          <a:lstStyle/>
          <a:p>
            <a:pPr>
              <a:buNone/>
            </a:pPr>
            <a:r>
              <a:rPr lang="en-US" dirty="0" smtClean="0"/>
              <a:t>10</a:t>
            </a:r>
            <a:endParaRPr lang="en-US" dirty="0"/>
          </a:p>
        </p:txBody>
      </p:sp>
      <p:sp>
        <p:nvSpPr>
          <p:cNvPr id="19" name="TextBox 18"/>
          <p:cNvSpPr txBox="1"/>
          <p:nvPr/>
        </p:nvSpPr>
        <p:spPr>
          <a:xfrm>
            <a:off x="7092280" y="5445224"/>
            <a:ext cx="1008112" cy="707886"/>
          </a:xfrm>
          <a:prstGeom prst="rect">
            <a:avLst/>
          </a:prstGeom>
          <a:noFill/>
        </p:spPr>
        <p:txBody>
          <a:bodyPr wrap="square" rtlCol="0">
            <a:spAutoFit/>
          </a:bodyPr>
          <a:lstStyle/>
          <a:p>
            <a:pPr>
              <a:buNone/>
            </a:pPr>
            <a:r>
              <a:rPr lang="en-US" dirty="0" smtClean="0"/>
              <a:t>Don’t know</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3" name="Content Placeholder 2"/>
          <p:cNvSpPr>
            <a:spLocks noGrp="1"/>
          </p:cNvSpPr>
          <p:nvPr>
            <p:ph idx="1"/>
          </p:nvPr>
        </p:nvSpPr>
        <p:spPr/>
        <p:txBody>
          <a:bodyPr/>
          <a:lstStyle/>
          <a:p>
            <a:r>
              <a:rPr lang="en-US" dirty="0" smtClean="0"/>
              <a:t>10 </a:t>
            </a:r>
            <a:r>
              <a:rPr lang="en-US" dirty="0"/>
              <a:t>often means “too big” or “too many unknowns”</a:t>
            </a:r>
          </a:p>
          <a:p>
            <a:pPr lvl="1"/>
            <a:r>
              <a:rPr lang="en-US" dirty="0"/>
              <a:t>Discuss the unknowns</a:t>
            </a:r>
          </a:p>
          <a:p>
            <a:pPr lvl="1"/>
            <a:r>
              <a:rPr lang="en-US" dirty="0"/>
              <a:t>Individuals without much knowledge can abstain</a:t>
            </a:r>
          </a:p>
          <a:p>
            <a:pPr lvl="1"/>
            <a:r>
              <a:rPr lang="en-US" dirty="0"/>
              <a:t>Re-throw</a:t>
            </a:r>
          </a:p>
          <a:p>
            <a:endParaRPr lang="en-US" dirty="0"/>
          </a:p>
          <a:p>
            <a:endParaRPr lang="en-US" dirty="0"/>
          </a:p>
          <a:p>
            <a:endParaRPr lang="en-US" dirty="0"/>
          </a:p>
        </p:txBody>
      </p:sp>
      <p:pic>
        <p:nvPicPr>
          <p:cNvPr id="6" name="Picture 5" descr="IMG_0420.JPG"/>
          <p:cNvPicPr>
            <a:picLocks noChangeAspect="1"/>
          </p:cNvPicPr>
          <p:nvPr/>
        </p:nvPicPr>
        <p:blipFill>
          <a:blip r:embed="rId3"/>
          <a:srcRect l="27950" r="20075" b="4664"/>
          <a:stretch>
            <a:fillRect/>
          </a:stretch>
        </p:blipFill>
        <p:spPr>
          <a:xfrm>
            <a:off x="6876256" y="4653136"/>
            <a:ext cx="1208843" cy="1656184"/>
          </a:xfrm>
          <a:prstGeom prst="rect">
            <a:avLst/>
          </a:prstGeom>
        </p:spPr>
      </p:pic>
    </p:spTree>
    <p:extLst>
      <p:ext uri="{BB962C8B-B14F-4D97-AF65-F5344CB8AC3E}">
        <p14:creationId xmlns:p14="http://schemas.microsoft.com/office/powerpoint/2010/main" val="18686515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Estimation: </a:t>
            </a:r>
            <a:r>
              <a:rPr lang="en-US" dirty="0" smtClean="0"/>
              <a:t>Tee Shirts</a:t>
            </a:r>
            <a:endParaRPr lang="en-US" dirty="0"/>
          </a:p>
        </p:txBody>
      </p:sp>
      <p:pic>
        <p:nvPicPr>
          <p:cNvPr id="7" name="Picture 6" descr="14a.jpg"/>
          <p:cNvPicPr>
            <a:picLocks noChangeAspect="1"/>
          </p:cNvPicPr>
          <p:nvPr/>
        </p:nvPicPr>
        <p:blipFill>
          <a:blip r:embed="rId3"/>
          <a:stretch>
            <a:fillRect/>
          </a:stretch>
        </p:blipFill>
        <p:spPr>
          <a:xfrm>
            <a:off x="0" y="1285875"/>
            <a:ext cx="9144000" cy="428625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Relative Sizing Tips</a:t>
            </a:r>
            <a:endParaRPr lang="en-US" dirty="0"/>
          </a:p>
        </p:txBody>
      </p:sp>
      <p:sp>
        <p:nvSpPr>
          <p:cNvPr id="4" name="Content Placeholder 3"/>
          <p:cNvSpPr>
            <a:spLocks noGrp="1"/>
          </p:cNvSpPr>
          <p:nvPr>
            <p:ph idx="1"/>
          </p:nvPr>
        </p:nvSpPr>
        <p:spPr/>
        <p:txBody>
          <a:bodyPr/>
          <a:lstStyle/>
          <a:p>
            <a:r>
              <a:rPr lang="en-US" dirty="0" smtClean="0"/>
              <a:t>All stories are sized relative to another</a:t>
            </a:r>
          </a:p>
          <a:p>
            <a:endParaRPr lang="en-US" dirty="0" smtClean="0"/>
          </a:p>
          <a:p>
            <a:r>
              <a:rPr lang="en-US" dirty="0" smtClean="0"/>
              <a:t>Sort out the stories and find the smallest</a:t>
            </a:r>
          </a:p>
          <a:p>
            <a:endParaRPr lang="en-US" dirty="0" smtClean="0"/>
          </a:p>
          <a:p>
            <a:r>
              <a:rPr lang="en-US" dirty="0" smtClean="0"/>
              <a:t>Size all other stories relative to that one.</a:t>
            </a:r>
          </a:p>
          <a:p>
            <a:endParaRPr lang="en-US" dirty="0" smtClean="0"/>
          </a:p>
          <a:p>
            <a:r>
              <a:rPr lang="en-US" dirty="0" smtClean="0"/>
              <a:t>Twice as big, three times as big, </a:t>
            </a:r>
            <a:r>
              <a:rPr lang="en-US" dirty="0" err="1" smtClean="0"/>
              <a:t>etc</a:t>
            </a:r>
            <a:endParaRPr lang="en-US" dirty="0"/>
          </a:p>
        </p:txBody>
      </p:sp>
    </p:spTree>
    <p:extLst>
      <p:ext uri="{BB962C8B-B14F-4D97-AF65-F5344CB8AC3E}">
        <p14:creationId xmlns:p14="http://schemas.microsoft.com/office/powerpoint/2010/main" val="274870003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Relative Sizing Stories</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Using the stories you wrote for your animal</a:t>
            </a:r>
          </a:p>
          <a:p>
            <a:r>
              <a:rPr lang="en-US" dirty="0" smtClean="0"/>
              <a:t>Size the stories relative to each based on….</a:t>
            </a:r>
          </a:p>
          <a:p>
            <a:pPr lvl="1"/>
            <a:r>
              <a:rPr lang="en-US" dirty="0" smtClean="0"/>
              <a:t>The effort it would take to develop this story</a:t>
            </a:r>
          </a:p>
          <a:p>
            <a:pPr lvl="1"/>
            <a:r>
              <a:rPr lang="en-US" dirty="0" smtClean="0"/>
              <a:t>Note any assumptions you are making</a:t>
            </a:r>
          </a:p>
          <a:p>
            <a:pPr lvl="1"/>
            <a:r>
              <a:rPr lang="en-US" dirty="0" smtClean="0"/>
              <a:t>It’s the team getting it to “done”</a:t>
            </a:r>
          </a:p>
          <a:p>
            <a:pPr marL="0" indent="0">
              <a:buNone/>
            </a:pPr>
            <a:endParaRPr lang="en-US" dirty="0"/>
          </a:p>
        </p:txBody>
      </p:sp>
    </p:spTree>
    <p:extLst>
      <p:ext uri="{BB962C8B-B14F-4D97-AF65-F5344CB8AC3E}">
        <p14:creationId xmlns:p14="http://schemas.microsoft.com/office/powerpoint/2010/main" val="335730231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endParaRPr lang="en-US"/>
          </a:p>
        </p:txBody>
      </p:sp>
      <p:sp>
        <p:nvSpPr>
          <p:cNvPr id="286723" name="Rectangle 3"/>
          <p:cNvSpPr>
            <a:spLocks noGrp="1" noChangeArrowheads="1"/>
          </p:cNvSpPr>
          <p:nvPr>
            <p:ph idx="1"/>
          </p:nvPr>
        </p:nvSpPr>
        <p:spPr/>
        <p:txBody>
          <a:bodyPr/>
          <a:lstStyle/>
          <a:p>
            <a:endParaRPr lang="en-US"/>
          </a:p>
        </p:txBody>
      </p:sp>
      <p:pic>
        <p:nvPicPr>
          <p:cNvPr id="286724" name="Picture 4"/>
          <p:cNvPicPr>
            <a:picLocks noChangeAspect="1" noChangeArrowheads="1"/>
          </p:cNvPicPr>
          <p:nvPr/>
        </p:nvPicPr>
        <p:blipFill>
          <a:blip r:embed="rId3"/>
          <a:srcRect/>
          <a:stretch>
            <a:fillRect/>
          </a:stretch>
        </p:blipFill>
        <p:spPr bwMode="auto">
          <a:xfrm>
            <a:off x="0" y="0"/>
            <a:ext cx="9144000" cy="6858000"/>
          </a:xfrm>
          <a:prstGeom prst="rect">
            <a:avLst/>
          </a:prstGeom>
          <a:noFill/>
          <a:ln w="28575" algn="ctr">
            <a:noFill/>
            <a:miter lim="800000"/>
            <a:headEnd/>
            <a:tailEnd/>
          </a:ln>
          <a:effectLst>
            <a:outerShdw dist="107763" dir="2700000" algn="ctr" rotWithShape="0">
              <a:schemeClr val="bg2">
                <a:alpha val="50000"/>
              </a:schemeClr>
            </a:outerShdw>
          </a:effectLst>
        </p:spPr>
      </p:pic>
      <p:sp>
        <p:nvSpPr>
          <p:cNvPr id="286725" name="Rectangle 5"/>
          <p:cNvSpPr>
            <a:spLocks noChangeArrowheads="1"/>
          </p:cNvSpPr>
          <p:nvPr/>
        </p:nvSpPr>
        <p:spPr bwMode="auto">
          <a:xfrm>
            <a:off x="323850" y="596900"/>
            <a:ext cx="8229600" cy="792163"/>
          </a:xfrm>
          <a:prstGeom prst="rect">
            <a:avLst/>
          </a:prstGeom>
          <a:noFill/>
          <a:ln w="9525">
            <a:noFill/>
            <a:miter lim="800000"/>
            <a:headEnd/>
            <a:tailEnd/>
          </a:ln>
          <a:effectLst/>
        </p:spPr>
        <p:txBody>
          <a:bodyPr anchor="b"/>
          <a:lstStyle/>
          <a:p>
            <a:pPr algn="ctr">
              <a:buNone/>
            </a:pPr>
            <a:r>
              <a:rPr lang="en-AU" sz="2600" b="1" dirty="0">
                <a:solidFill>
                  <a:schemeClr val="bg1"/>
                </a:solidFill>
                <a:latin typeface="Tahoma" pitchFamily="80" charset="0"/>
              </a:rPr>
              <a:t>Spikes</a:t>
            </a:r>
            <a:endParaRPr lang="en-US" sz="2600" b="1" dirty="0">
              <a:solidFill>
                <a:schemeClr val="bg1"/>
              </a:solidFill>
              <a:latin typeface="Tahoma" pitchFamily="80" charset="0"/>
            </a:endParaRPr>
          </a:p>
        </p:txBody>
      </p:sp>
      <p:sp>
        <p:nvSpPr>
          <p:cNvPr id="286726" name="Text Box 6"/>
          <p:cNvSpPr txBox="1">
            <a:spLocks noChangeArrowheads="1"/>
          </p:cNvSpPr>
          <p:nvPr/>
        </p:nvSpPr>
        <p:spPr bwMode="auto">
          <a:xfrm>
            <a:off x="4140200" y="3141663"/>
            <a:ext cx="4392613" cy="1569660"/>
          </a:xfrm>
          <a:prstGeom prst="rect">
            <a:avLst/>
          </a:prstGeom>
          <a:solidFill>
            <a:schemeClr val="tx1">
              <a:alpha val="50000"/>
            </a:schemeClr>
          </a:solidFill>
          <a:ln w="9525">
            <a:noFill/>
            <a:miter lim="800000"/>
            <a:headEnd/>
            <a:tailEnd/>
          </a:ln>
          <a:effectLst/>
        </p:spPr>
        <p:txBody>
          <a:bodyPr wrap="square">
            <a:spAutoFit/>
          </a:bodyPr>
          <a:lstStyle/>
          <a:p>
            <a:pPr>
              <a:buNone/>
            </a:pPr>
            <a:r>
              <a:rPr lang="en-US" sz="2400" dirty="0">
                <a:solidFill>
                  <a:schemeClr val="bg1"/>
                </a:solidFill>
              </a:rPr>
              <a:t>Solve hard technical problems through real </a:t>
            </a:r>
            <a:r>
              <a:rPr lang="en-US" sz="2400" dirty="0" smtClean="0">
                <a:solidFill>
                  <a:schemeClr val="bg1"/>
                </a:solidFill>
              </a:rPr>
              <a:t>experiments… without </a:t>
            </a:r>
            <a:r>
              <a:rPr lang="en-US" sz="2400" dirty="0">
                <a:solidFill>
                  <a:schemeClr val="bg1"/>
                </a:solidFill>
              </a:rPr>
              <a:t>tampering with production code</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86726"/>
                                        </p:tgtEl>
                                        <p:attrNameLst>
                                          <p:attrName>style.visibility</p:attrName>
                                        </p:attrNameLst>
                                      </p:cBhvr>
                                      <p:to>
                                        <p:strVal val="visible"/>
                                      </p:to>
                                    </p:set>
                                    <p:animEffect transition="in" filter="dissolve">
                                      <p:cBhvr>
                                        <p:cTn id="7" dur="500"/>
                                        <p:tgtEl>
                                          <p:spTgt spid="286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cept map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881646" y="-409958"/>
            <a:ext cx="5257801" cy="8973314"/>
          </a:xfrm>
          <a:prstGeom prst="rect">
            <a:avLst/>
          </a:prstGeom>
        </p:spPr>
      </p:pic>
      <p:sp>
        <p:nvSpPr>
          <p:cNvPr id="5" name="Title 4"/>
          <p:cNvSpPr>
            <a:spLocks noGrp="1"/>
          </p:cNvSpPr>
          <p:nvPr>
            <p:ph type="title"/>
          </p:nvPr>
        </p:nvSpPr>
        <p:spPr/>
        <p:txBody>
          <a:bodyPr/>
          <a:lstStyle/>
          <a:p>
            <a:r>
              <a:rPr lang="en-US" dirty="0" smtClean="0"/>
              <a:t>Bubble map</a:t>
            </a:r>
            <a:endParaRPr lang="en-US" dirty="0"/>
          </a:p>
        </p:txBody>
      </p:sp>
    </p:spTree>
    <p:extLst>
      <p:ext uri="{BB962C8B-B14F-4D97-AF65-F5344CB8AC3E}">
        <p14:creationId xmlns:p14="http://schemas.microsoft.com/office/powerpoint/2010/main" val="3330178098"/>
      </p:ext>
    </p:extLst>
  </p:cSld>
  <p:clrMapOvr>
    <a:masterClrMapping/>
  </p:clrMapOvr>
  <p:transition xmlns:p14="http://schemas.microsoft.com/office/powerpoint/2010/main" spd="slow">
    <p:fade thruBlk="1"/>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much can we do?</a:t>
            </a:r>
            <a:endParaRPr lang="en-US" dirty="0"/>
          </a:p>
        </p:txBody>
      </p:sp>
    </p:spTree>
    <p:extLst>
      <p:ext uri="{BB962C8B-B14F-4D97-AF65-F5344CB8AC3E}">
        <p14:creationId xmlns:p14="http://schemas.microsoft.com/office/powerpoint/2010/main" val="16098844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smtClean="0"/>
              <a:t>Velocity</a:t>
            </a:r>
            <a:endParaRPr lang="en-US" dirty="0"/>
          </a:p>
        </p:txBody>
      </p:sp>
      <p:pic>
        <p:nvPicPr>
          <p:cNvPr id="5" name="Picture 4"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963488"/>
            <a:ext cx="6742286" cy="6858000"/>
          </a:xfrm>
          <a:prstGeom prst="rect">
            <a:avLst/>
          </a:prstGeom>
        </p:spPr>
      </p:pic>
    </p:spTree>
    <p:extLst>
      <p:ext uri="{BB962C8B-B14F-4D97-AF65-F5344CB8AC3E}">
        <p14:creationId xmlns:p14="http://schemas.microsoft.com/office/powerpoint/2010/main" val="193695309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39391"/>
          </a:xfrm>
        </p:spPr>
        <p:txBody>
          <a:bodyPr/>
          <a:lstStyle/>
          <a:p>
            <a:r>
              <a:rPr lang="en-US" dirty="0" smtClean="0"/>
              <a:t>How to Derive a Planning Velocity</a:t>
            </a:r>
            <a:endParaRPr lang="en-US" dirty="0"/>
          </a:p>
        </p:txBody>
      </p:sp>
      <p:graphicFrame>
        <p:nvGraphicFramePr>
          <p:cNvPr id="5" name="Content Placeholder 4"/>
          <p:cNvGraphicFramePr>
            <a:graphicFrameLocks noGrp="1"/>
          </p:cNvGraphicFramePr>
          <p:nvPr>
            <p:ph idx="4294967295"/>
          </p:nvPr>
        </p:nvGraphicFramePr>
        <p:xfrm>
          <a:off x="914400" y="1179513"/>
          <a:ext cx="8229600" cy="515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p:cNvCxnSpPr/>
          <p:nvPr/>
        </p:nvCxnSpPr>
        <p:spPr>
          <a:xfrm rot="5400000" flipH="1" flipV="1">
            <a:off x="-1129951" y="3415927"/>
            <a:ext cx="4547442" cy="158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142976" y="5693571"/>
            <a:ext cx="7000924" cy="21463"/>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16200000">
            <a:off x="-93116" y="3261623"/>
            <a:ext cx="2127141" cy="461665"/>
          </a:xfrm>
          <a:prstGeom prst="rect">
            <a:avLst/>
          </a:prstGeom>
          <a:noFill/>
        </p:spPr>
        <p:txBody>
          <a:bodyPr wrap="square" rtlCol="0">
            <a:spAutoFit/>
          </a:bodyPr>
          <a:lstStyle/>
          <a:p>
            <a:pPr algn="ctr">
              <a:buNone/>
            </a:pPr>
            <a:r>
              <a:rPr lang="en-US" sz="2400" dirty="0" smtClean="0"/>
              <a:t>Accuracy</a:t>
            </a:r>
            <a:endParaRPr lang="en-US" sz="2400" dirty="0"/>
          </a:p>
        </p:txBody>
      </p:sp>
      <p:sp>
        <p:nvSpPr>
          <p:cNvPr id="16" name="TextBox 15"/>
          <p:cNvSpPr txBox="1"/>
          <p:nvPr/>
        </p:nvSpPr>
        <p:spPr>
          <a:xfrm>
            <a:off x="3945058" y="5786472"/>
            <a:ext cx="2127141" cy="461665"/>
          </a:xfrm>
          <a:prstGeom prst="rect">
            <a:avLst/>
          </a:prstGeom>
          <a:noFill/>
        </p:spPr>
        <p:txBody>
          <a:bodyPr wrap="square" rtlCol="0">
            <a:spAutoFit/>
          </a:bodyPr>
          <a:lstStyle/>
          <a:p>
            <a:pPr algn="ctr">
              <a:buNone/>
            </a:pPr>
            <a:r>
              <a:rPr lang="en-US" sz="2400" dirty="0" smtClean="0"/>
              <a:t>Effort/Time</a:t>
            </a:r>
            <a:endParaRPr lang="en-US" sz="2400" dirty="0"/>
          </a:p>
        </p:txBody>
      </p:sp>
      <p:cxnSp>
        <p:nvCxnSpPr>
          <p:cNvPr id="10" name="Straight Connector 9"/>
          <p:cNvCxnSpPr/>
          <p:nvPr/>
        </p:nvCxnSpPr>
        <p:spPr bwMode="auto">
          <a:xfrm rot="16200000" flipH="1">
            <a:off x="2098864" y="2449957"/>
            <a:ext cx="3592485" cy="1638795"/>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684150036"/>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3408"/>
            <a:ext cx="8229600" cy="1143000"/>
          </a:xfrm>
        </p:spPr>
        <p:txBody>
          <a:bodyPr/>
          <a:lstStyle/>
          <a:p>
            <a:r>
              <a:rPr lang="en-US" dirty="0" smtClean="0"/>
              <a:t>Velocity Planning Game</a:t>
            </a:r>
            <a:endParaRPr lang="en-US" dirty="0"/>
          </a:p>
        </p:txBody>
      </p:sp>
      <p:pic>
        <p:nvPicPr>
          <p:cNvPr id="7" name="Picture 6" descr="pm_group.jpg"/>
          <p:cNvPicPr>
            <a:picLocks noChangeAspect="1"/>
          </p:cNvPicPr>
          <p:nvPr/>
        </p:nvPicPr>
        <p:blipFill>
          <a:blip r:embed="rId3"/>
          <a:stretch>
            <a:fillRect/>
          </a:stretch>
        </p:blipFill>
        <p:spPr>
          <a:xfrm>
            <a:off x="3384906" y="2438720"/>
            <a:ext cx="2546685" cy="1877271"/>
          </a:xfrm>
          <a:prstGeom prst="rect">
            <a:avLst/>
          </a:prstGeom>
        </p:spPr>
      </p:pic>
      <p:graphicFrame>
        <p:nvGraphicFramePr>
          <p:cNvPr id="8" name="Diagram 7"/>
          <p:cNvGraphicFramePr/>
          <p:nvPr/>
        </p:nvGraphicFramePr>
        <p:xfrm>
          <a:off x="966894" y="838199"/>
          <a:ext cx="7403230" cy="5251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p:cNvSpPr txBox="1"/>
          <p:nvPr/>
        </p:nvSpPr>
        <p:spPr>
          <a:xfrm>
            <a:off x="225819" y="5001161"/>
            <a:ext cx="3050781" cy="1446550"/>
          </a:xfrm>
          <a:prstGeom prst="rect">
            <a:avLst/>
          </a:prstGeom>
          <a:noFill/>
          <a:ln>
            <a:solidFill>
              <a:schemeClr val="bg2">
                <a:lumMod val="60000"/>
                <a:lumOff val="40000"/>
              </a:schemeClr>
            </a:solidFill>
          </a:ln>
        </p:spPr>
        <p:txBody>
          <a:bodyPr wrap="square" rtlCol="0">
            <a:spAutoFit/>
          </a:bodyPr>
          <a:lstStyle/>
          <a:p>
            <a:r>
              <a:rPr lang="en-US" sz="2000" dirty="0" smtClean="0">
                <a:latin typeface="Calibri" pitchFamily="34" charset="0"/>
                <a:cs typeface="Calibri" pitchFamily="34" charset="0"/>
              </a:rPr>
              <a:t>Team should decide in advance on:</a:t>
            </a:r>
          </a:p>
          <a:p>
            <a:pPr algn="l">
              <a:buFont typeface="Arial"/>
              <a:buChar char="•"/>
            </a:pPr>
            <a:r>
              <a:rPr lang="en-US" sz="2000" dirty="0" smtClean="0">
                <a:latin typeface="Calibri" pitchFamily="34" charset="0"/>
                <a:cs typeface="Calibri" pitchFamily="34" charset="0"/>
              </a:rPr>
              <a:t> Length of iteration</a:t>
            </a:r>
          </a:p>
          <a:p>
            <a:pPr algn="l">
              <a:buFont typeface="Arial"/>
              <a:buChar char="•"/>
            </a:pPr>
            <a:r>
              <a:rPr lang="en-US" sz="2000" dirty="0" smtClean="0">
                <a:latin typeface="Calibri" pitchFamily="34" charset="0"/>
                <a:cs typeface="Calibri" pitchFamily="34" charset="0"/>
              </a:rPr>
              <a:t> Definition of “done”</a:t>
            </a:r>
            <a:endParaRPr lang="en-US" sz="2000" dirty="0">
              <a:latin typeface="Calibri" pitchFamily="34" charset="0"/>
              <a:cs typeface="Calibri" pitchFamily="34" charset="0"/>
            </a:endParaRPr>
          </a:p>
        </p:txBody>
      </p:sp>
      <p:sp>
        <p:nvSpPr>
          <p:cNvPr id="10" name="TextBox 9"/>
          <p:cNvSpPr txBox="1"/>
          <p:nvPr/>
        </p:nvSpPr>
        <p:spPr>
          <a:xfrm>
            <a:off x="5868144" y="5733256"/>
            <a:ext cx="3057564" cy="707886"/>
          </a:xfrm>
          <a:prstGeom prst="rect">
            <a:avLst/>
          </a:prstGeom>
          <a:noFill/>
          <a:ln>
            <a:solidFill>
              <a:srgbClr val="B3B3B3"/>
            </a:solidFill>
          </a:ln>
        </p:spPr>
        <p:txBody>
          <a:bodyPr wrap="square" rtlCol="0">
            <a:spAutoFit/>
          </a:bodyPr>
          <a:lstStyle/>
          <a:p>
            <a:pPr>
              <a:buNone/>
            </a:pPr>
            <a:r>
              <a:rPr lang="en-US" sz="2000" dirty="0" smtClean="0">
                <a:latin typeface="Calibri" pitchFamily="34" charset="0"/>
                <a:cs typeface="Calibri" pitchFamily="34" charset="0"/>
              </a:rPr>
              <a:t>After a min of 10 iterations, look for convergence</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676870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Tree>
    <p:extLst>
      <p:ext uri="{BB962C8B-B14F-4D97-AF65-F5344CB8AC3E}">
        <p14:creationId xmlns:p14="http://schemas.microsoft.com/office/powerpoint/2010/main" val="252422271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9906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26670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26670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extLst>
      <p:ext uri="{BB962C8B-B14F-4D97-AF65-F5344CB8AC3E}">
        <p14:creationId xmlns:p14="http://schemas.microsoft.com/office/powerpoint/2010/main" val="143578174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60865 0 " pathEditMode="relative" ptsTypes="AA">
                                      <p:cBhvr>
                                        <p:cTn id="6" dur="500" fill="hold"/>
                                        <p:tgtEl>
                                          <p:spTgt spid="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60865 0 " pathEditMode="relative" ptsTypes="AA">
                                      <p:cBhvr>
                                        <p:cTn id="8" dur="500" fill="hold"/>
                                        <p:tgtEl>
                                          <p:spTgt spid="17"/>
                                        </p:tgtEl>
                                        <p:attrNameLst>
                                          <p:attrName>ppt_x</p:attrName>
                                          <p:attrName>ppt_y</p:attrName>
                                        </p:attrNameLst>
                                      </p:cBhvr>
                                    </p:animMotion>
                                  </p:childTnLst>
                                </p:cTn>
                              </p:par>
                            </p:childTnLst>
                          </p:cTn>
                        </p:par>
                        <p:par>
                          <p:cTn id="9" fill="hold">
                            <p:stCondLst>
                              <p:cond delay="500"/>
                            </p:stCondLst>
                            <p:childTnLst>
                              <p:par>
                                <p:cTn id="10" presetID="0" presetClass="path" presetSubtype="0" accel="50000" decel="50000" fill="hold" grpId="0" nodeType="afterEffect">
                                  <p:stCondLst>
                                    <p:cond delay="0"/>
                                  </p:stCondLst>
                                  <p:childTnLst>
                                    <p:animMotion origin="layout" path="M 0 0 L 0.41688 0 " pathEditMode="relative" ptsTypes="AA">
                                      <p:cBhvr>
                                        <p:cTn id="11" dur="500" fill="hold"/>
                                        <p:tgtEl>
                                          <p:spTgt spid="12"/>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41688 0 " pathEditMode="relative" ptsTypes="AA">
                                      <p:cBhvr>
                                        <p:cTn id="13" dur="500" fill="hold"/>
                                        <p:tgtEl>
                                          <p:spTgt spid="20"/>
                                        </p:tgtEl>
                                        <p:attrNameLst>
                                          <p:attrName>ppt_x</p:attrName>
                                          <p:attrName>ppt_y</p:attrName>
                                        </p:attrNameLst>
                                      </p:cBhvr>
                                    </p:animMotion>
                                  </p:childTnLst>
                                </p:cTn>
                              </p:par>
                            </p:childTnLst>
                          </p:cTn>
                        </p:par>
                        <p:par>
                          <p:cTn id="14" fill="hold">
                            <p:stCondLst>
                              <p:cond delay="1000"/>
                            </p:stCondLst>
                            <p:childTnLst>
                              <p:par>
                                <p:cTn id="15" presetID="0" presetClass="path" presetSubtype="0" accel="50000" decel="50000" fill="hold" grpId="0" nodeType="afterEffect">
                                  <p:stCondLst>
                                    <p:cond delay="0"/>
                                  </p:stCondLst>
                                  <p:childTnLst>
                                    <p:animMotion origin="layout" path="M 0 0 L 0.40855 0 " pathEditMode="relative" ptsTypes="AA">
                                      <p:cBhvr>
                                        <p:cTn id="16" dur="500" fill="hold"/>
                                        <p:tgtEl>
                                          <p:spTgt spid="1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40855 0 " pathEditMode="relative" ptsTypes="AA">
                                      <p:cBhvr>
                                        <p:cTn id="18"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7" grpId="0" animBg="1"/>
      <p:bldP spid="20" grpId="0" animBg="1"/>
      <p:bldP spid="2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781800" y="381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6781800" y="1341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6781800" y="2362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7200900" y="533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7200900" y="14630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7200900" y="24536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9" name="TextBox 28"/>
          <p:cNvSpPr txBox="1"/>
          <p:nvPr/>
        </p:nvSpPr>
        <p:spPr>
          <a:xfrm>
            <a:off x="6239136" y="3733800"/>
            <a:ext cx="2340855" cy="523220"/>
          </a:xfrm>
          <a:prstGeom prst="rect">
            <a:avLst/>
          </a:prstGeom>
          <a:noFill/>
        </p:spPr>
        <p:txBody>
          <a:bodyPr wrap="none" rtlCol="0">
            <a:spAutoFit/>
          </a:bodyPr>
          <a:lstStyle/>
          <a:p>
            <a:pPr algn="r">
              <a:buNone/>
            </a:pPr>
            <a:r>
              <a:rPr lang="en-US" sz="2800" dirty="0" smtClean="0"/>
              <a:t>Round one: 8</a:t>
            </a:r>
            <a:endParaRPr lang="en-US" sz="2800" dirty="0"/>
          </a:p>
        </p:txBody>
      </p:sp>
      <p:sp>
        <p:nvSpPr>
          <p:cNvPr id="30" name="TextBox 29"/>
          <p:cNvSpPr txBox="1"/>
          <p:nvPr/>
        </p:nvSpPr>
        <p:spPr>
          <a:xfrm>
            <a:off x="6106412" y="4386590"/>
            <a:ext cx="2473579" cy="523220"/>
          </a:xfrm>
          <a:prstGeom prst="rect">
            <a:avLst/>
          </a:prstGeom>
          <a:noFill/>
        </p:spPr>
        <p:txBody>
          <a:bodyPr wrap="none" rtlCol="0">
            <a:spAutoFit/>
          </a:bodyPr>
          <a:lstStyle/>
          <a:p>
            <a:pPr algn="r">
              <a:buNone/>
            </a:pPr>
            <a:r>
              <a:rPr lang="en-US" sz="2800" dirty="0" smtClean="0"/>
              <a:t>Round two: 11</a:t>
            </a:r>
            <a:endParaRPr lang="en-US" sz="2800" dirty="0"/>
          </a:p>
        </p:txBody>
      </p:sp>
      <p:sp>
        <p:nvSpPr>
          <p:cNvPr id="31" name="TextBox 30"/>
          <p:cNvSpPr txBox="1"/>
          <p:nvPr/>
        </p:nvSpPr>
        <p:spPr>
          <a:xfrm>
            <a:off x="6019800" y="5039380"/>
            <a:ext cx="2560191" cy="523220"/>
          </a:xfrm>
          <a:prstGeom prst="rect">
            <a:avLst/>
          </a:prstGeom>
          <a:noFill/>
        </p:spPr>
        <p:txBody>
          <a:bodyPr wrap="none" rtlCol="0">
            <a:spAutoFit/>
          </a:bodyPr>
          <a:lstStyle/>
          <a:p>
            <a:pPr algn="r">
              <a:buNone/>
            </a:pPr>
            <a:r>
              <a:rPr lang="en-US" sz="2800" dirty="0" smtClean="0"/>
              <a:t>Round three: 9</a:t>
            </a:r>
            <a:endParaRPr lang="en-US" sz="2800" dirty="0"/>
          </a:p>
        </p:txBody>
      </p:sp>
      <p:sp>
        <p:nvSpPr>
          <p:cNvPr id="32" name="TextBox 31"/>
          <p:cNvSpPr txBox="1"/>
          <p:nvPr/>
        </p:nvSpPr>
        <p:spPr>
          <a:xfrm>
            <a:off x="6572435" y="5725180"/>
            <a:ext cx="2007556" cy="523220"/>
          </a:xfrm>
          <a:prstGeom prst="rect">
            <a:avLst/>
          </a:prstGeom>
          <a:noFill/>
        </p:spPr>
        <p:txBody>
          <a:bodyPr wrap="none" rtlCol="0">
            <a:spAutoFit/>
          </a:bodyPr>
          <a:lstStyle/>
          <a:p>
            <a:pPr algn="r">
              <a:buNone/>
            </a:pPr>
            <a:r>
              <a:rPr lang="en-US" sz="2800" b="1" dirty="0" smtClean="0"/>
              <a:t>Average: 9</a:t>
            </a:r>
            <a:endParaRPr lang="en-US" sz="2800" b="1" dirty="0"/>
          </a:p>
        </p:txBody>
      </p:sp>
      <p:pic>
        <p:nvPicPr>
          <p:cNvPr id="33" name="Picture 32"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0"/>
            <a:ext cx="6742286" cy="6858000"/>
          </a:xfrm>
          <a:prstGeom prst="rect">
            <a:avLst/>
          </a:prstGeom>
        </p:spPr>
      </p:pic>
      <p:sp>
        <p:nvSpPr>
          <p:cNvPr id="34" name="Rounded Rectangle 33"/>
          <p:cNvSpPr/>
          <p:nvPr/>
        </p:nvSpPr>
        <p:spPr bwMode="auto">
          <a:xfrm>
            <a:off x="6324600" y="5715000"/>
            <a:ext cx="2514600" cy="609600"/>
          </a:xfrm>
          <a:prstGeom prst="roundRect">
            <a:avLst/>
          </a:prstGeom>
          <a:noFill/>
          <a:ln w="25400" cap="flat" cmpd="sng" algn="ctr">
            <a:solidFill>
              <a:srgbClr val="F15A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extLst>
      <p:ext uri="{BB962C8B-B14F-4D97-AF65-F5344CB8AC3E}">
        <p14:creationId xmlns:p14="http://schemas.microsoft.com/office/powerpoint/2010/main" val="297672084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3000"/>
                                        <p:tgtEl>
                                          <p:spTgt spid="3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2" grpId="0" animBg="1"/>
      <p:bldP spid="29" grpId="0"/>
      <p:bldP spid="30" grpId="0"/>
      <p:bldP spid="31" grpId="0"/>
      <p:bldP spid="32" grpId="0"/>
      <p:bldP spid="3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Estimate your velocity</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Get back into your groups</a:t>
            </a:r>
          </a:p>
          <a:p>
            <a:r>
              <a:rPr lang="en-US" dirty="0" smtClean="0"/>
              <a:t>Use the estimates you developed a few minutes ago</a:t>
            </a:r>
          </a:p>
          <a:p>
            <a:r>
              <a:rPr lang="en-US" dirty="0" smtClean="0"/>
              <a:t>How many stories could you complete in a single iteration?</a:t>
            </a:r>
          </a:p>
          <a:p>
            <a:pPr marL="0" indent="0">
              <a:buNone/>
            </a:pPr>
            <a:endParaRPr lang="en-US" dirty="0"/>
          </a:p>
        </p:txBody>
      </p:sp>
    </p:spTree>
    <p:extLst>
      <p:ext uri="{BB962C8B-B14F-4D97-AF65-F5344CB8AC3E}">
        <p14:creationId xmlns:p14="http://schemas.microsoft.com/office/powerpoint/2010/main" val="335730231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How Many Pairs?</a:t>
            </a:r>
            <a:endParaRPr lang="en-US" dirty="0"/>
          </a:p>
        </p:txBody>
      </p:sp>
      <p:sp>
        <p:nvSpPr>
          <p:cNvPr id="6" name="Content Placeholder 5"/>
          <p:cNvSpPr>
            <a:spLocks noGrp="1"/>
          </p:cNvSpPr>
          <p:nvPr>
            <p:ph idx="1"/>
          </p:nvPr>
        </p:nvSpPr>
        <p:spPr/>
        <p:txBody>
          <a:bodyPr/>
          <a:lstStyle/>
          <a:p>
            <a:r>
              <a:rPr lang="en-US" sz="2800" dirty="0" smtClean="0"/>
              <a:t>Unfortunately this is often more art than science</a:t>
            </a:r>
          </a:p>
          <a:p>
            <a:r>
              <a:rPr lang="en-US" sz="2800" dirty="0" smtClean="0"/>
              <a:t>But, it will probably be influenced by:</a:t>
            </a:r>
          </a:p>
          <a:p>
            <a:pPr lvl="2"/>
            <a:r>
              <a:rPr lang="en-US" dirty="0" smtClean="0"/>
              <a:t>Availability</a:t>
            </a:r>
          </a:p>
          <a:p>
            <a:pPr lvl="2"/>
            <a:r>
              <a:rPr lang="en-US" dirty="0" smtClean="0"/>
              <a:t>How many different feature sets/subsystems there are</a:t>
            </a:r>
          </a:p>
          <a:p>
            <a:pPr lvl="2"/>
            <a:r>
              <a:rPr lang="en-US" dirty="0" smtClean="0"/>
              <a:t>How many points in the total</a:t>
            </a:r>
          </a:p>
          <a:p>
            <a:pPr lvl="2"/>
            <a:r>
              <a:rPr lang="en-US" dirty="0" smtClean="0"/>
              <a:t>Gut feel – “too many cooks in the kitchen”</a:t>
            </a:r>
          </a:p>
          <a:p>
            <a:endParaRPr lang="en-US" dirty="0"/>
          </a:p>
        </p:txBody>
      </p:sp>
      <p:pic>
        <p:nvPicPr>
          <p:cNvPr id="5" name="Picture 4"/>
          <p:cNvPicPr>
            <a:picLocks noChangeAspect="1"/>
          </p:cNvPicPr>
          <p:nvPr/>
        </p:nvPicPr>
        <p:blipFill>
          <a:blip r:embed="rId3"/>
          <a:stretch>
            <a:fillRect/>
          </a:stretch>
        </p:blipFill>
        <p:spPr>
          <a:xfrm>
            <a:off x="5796136" y="4634810"/>
            <a:ext cx="3347864" cy="2223190"/>
          </a:xfrm>
          <a:prstGeom prst="rect">
            <a:avLst/>
          </a:prstGeom>
        </p:spPr>
      </p:pic>
    </p:spTree>
    <p:extLst>
      <p:ext uri="{BB962C8B-B14F-4D97-AF65-F5344CB8AC3E}">
        <p14:creationId xmlns:p14="http://schemas.microsoft.com/office/powerpoint/2010/main" val="3817387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long?</a:t>
            </a:r>
            <a:endParaRPr lang="en-US" dirty="0"/>
          </a:p>
        </p:txBody>
      </p:sp>
    </p:spTree>
    <p:extLst>
      <p:ext uri="{BB962C8B-B14F-4D97-AF65-F5344CB8AC3E}">
        <p14:creationId xmlns:p14="http://schemas.microsoft.com/office/powerpoint/2010/main" val="4261183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Flowchart</a:t>
            </a:r>
            <a:endParaRPr lang="en-US" dirty="0"/>
          </a:p>
        </p:txBody>
      </p:sp>
      <p:pic>
        <p:nvPicPr>
          <p:cNvPr id="3" name="Picture 2" descr="concept map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14537" y="-324421"/>
            <a:ext cx="4936530" cy="8425012"/>
          </a:xfrm>
          <a:prstGeom prst="rect">
            <a:avLst/>
          </a:prstGeom>
        </p:spPr>
      </p:pic>
    </p:spTree>
    <p:extLst>
      <p:ext uri="{BB962C8B-B14F-4D97-AF65-F5344CB8AC3E}">
        <p14:creationId xmlns:p14="http://schemas.microsoft.com/office/powerpoint/2010/main" val="831041553"/>
      </p:ext>
    </p:extLst>
  </p:cSld>
  <p:clrMapOvr>
    <a:masterClrMapping/>
  </p:clrMapOvr>
  <p:transition xmlns:p14="http://schemas.microsoft.com/office/powerpoint/2010/main" spd="slow">
    <p:fade thruBlk="1"/>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mtClean="0"/>
              <a:t>How many iterations?</a:t>
            </a:r>
            <a:endParaRPr lang="en-US" dirty="0"/>
          </a:p>
        </p:txBody>
      </p:sp>
      <p:grpSp>
        <p:nvGrpSpPr>
          <p:cNvPr id="8" name="Group 7"/>
          <p:cNvGrpSpPr/>
          <p:nvPr/>
        </p:nvGrpSpPr>
        <p:grpSpPr>
          <a:xfrm>
            <a:off x="152400" y="1730680"/>
            <a:ext cx="8938688" cy="3972315"/>
            <a:chOff x="152400" y="1730680"/>
            <a:chExt cx="8938688" cy="3972315"/>
          </a:xfrm>
        </p:grpSpPr>
        <p:grpSp>
          <p:nvGrpSpPr>
            <p:cNvPr id="2" name="Group 7"/>
            <p:cNvGrpSpPr>
              <a:grpSpLocks/>
            </p:cNvGrpSpPr>
            <p:nvPr/>
          </p:nvGrpSpPr>
          <p:grpSpPr bwMode="auto">
            <a:xfrm>
              <a:off x="381000" y="1778305"/>
              <a:ext cx="1143000" cy="538163"/>
              <a:chOff x="381000" y="1752600"/>
              <a:chExt cx="1143000" cy="537865"/>
            </a:xfrm>
          </p:grpSpPr>
          <p:sp>
            <p:nvSpPr>
              <p:cNvPr id="38947" name="Rectangle 5"/>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8" name="TextBox 6"/>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3" name="Group 9"/>
            <p:cNvGrpSpPr>
              <a:grpSpLocks/>
            </p:cNvGrpSpPr>
            <p:nvPr/>
          </p:nvGrpSpPr>
          <p:grpSpPr bwMode="auto">
            <a:xfrm>
              <a:off x="609600" y="2095805"/>
              <a:ext cx="1143000" cy="538163"/>
              <a:chOff x="381000" y="1752600"/>
              <a:chExt cx="1143000" cy="537865"/>
            </a:xfrm>
          </p:grpSpPr>
          <p:sp>
            <p:nvSpPr>
              <p:cNvPr id="38945" name="Rectangle 10"/>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6" name="TextBox 11"/>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4" name="Group 12"/>
            <p:cNvGrpSpPr>
              <a:grpSpLocks/>
            </p:cNvGrpSpPr>
            <p:nvPr/>
          </p:nvGrpSpPr>
          <p:grpSpPr bwMode="auto">
            <a:xfrm>
              <a:off x="914400" y="2397430"/>
              <a:ext cx="1143000" cy="536575"/>
              <a:chOff x="381000" y="1752600"/>
              <a:chExt cx="1143000" cy="537865"/>
            </a:xfrm>
          </p:grpSpPr>
          <p:sp>
            <p:nvSpPr>
              <p:cNvPr id="38943" name="Rectangle 13"/>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4" name="TextBox 14"/>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5" name="Group 15"/>
            <p:cNvGrpSpPr>
              <a:grpSpLocks/>
            </p:cNvGrpSpPr>
            <p:nvPr/>
          </p:nvGrpSpPr>
          <p:grpSpPr bwMode="auto">
            <a:xfrm>
              <a:off x="1219200" y="2697468"/>
              <a:ext cx="1143000" cy="538162"/>
              <a:chOff x="381000" y="1752600"/>
              <a:chExt cx="1143000" cy="537865"/>
            </a:xfrm>
          </p:grpSpPr>
          <p:sp>
            <p:nvSpPr>
              <p:cNvPr id="38941" name="Rectangle 16"/>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2" name="TextBox 17"/>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6" name="Group 18"/>
            <p:cNvGrpSpPr>
              <a:grpSpLocks/>
            </p:cNvGrpSpPr>
            <p:nvPr/>
          </p:nvGrpSpPr>
          <p:grpSpPr bwMode="auto">
            <a:xfrm>
              <a:off x="1524000" y="2997505"/>
              <a:ext cx="1143000" cy="538163"/>
              <a:chOff x="381000" y="1752600"/>
              <a:chExt cx="1143000" cy="537865"/>
            </a:xfrm>
          </p:grpSpPr>
          <p:sp>
            <p:nvSpPr>
              <p:cNvPr id="38939" name="Rectangle 19"/>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0" name="TextBox 20"/>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7" name="Group 21"/>
            <p:cNvGrpSpPr>
              <a:grpSpLocks/>
            </p:cNvGrpSpPr>
            <p:nvPr/>
          </p:nvGrpSpPr>
          <p:grpSpPr bwMode="auto">
            <a:xfrm>
              <a:off x="1828800" y="3297543"/>
              <a:ext cx="1143000" cy="538162"/>
              <a:chOff x="381000" y="1752600"/>
              <a:chExt cx="1143000" cy="537865"/>
            </a:xfrm>
          </p:grpSpPr>
          <p:sp>
            <p:nvSpPr>
              <p:cNvPr id="38937" name="Rectangle 22"/>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38" name="TextBox 23"/>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sp>
          <p:nvSpPr>
            <p:cNvPr id="25" name="Content Placeholder 2"/>
            <p:cNvSpPr txBox="1">
              <a:spLocks/>
            </p:cNvSpPr>
            <p:nvPr/>
          </p:nvSpPr>
          <p:spPr bwMode="auto">
            <a:xfrm>
              <a:off x="152400" y="3530905"/>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400" b="1">
                  <a:solidFill>
                    <a:srgbClr val="00B0F0"/>
                  </a:solidFill>
                  <a:latin typeface="Calibri" charset="0"/>
                </a:rPr>
                <a:t>User Stories</a:t>
              </a:r>
            </a:p>
          </p:txBody>
        </p:sp>
        <p:sp>
          <p:nvSpPr>
            <p:cNvPr id="26" name="TextBox 25"/>
            <p:cNvSpPr txBox="1">
              <a:spLocks noChangeArrowheads="1"/>
            </p:cNvSpPr>
            <p:nvPr/>
          </p:nvSpPr>
          <p:spPr bwMode="auto">
            <a:xfrm>
              <a:off x="1295400" y="17306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4</a:t>
              </a:r>
            </a:p>
          </p:txBody>
        </p:sp>
        <p:sp>
          <p:nvSpPr>
            <p:cNvPr id="27" name="Content Placeholder 2"/>
            <p:cNvSpPr txBox="1">
              <a:spLocks/>
            </p:cNvSpPr>
            <p:nvPr/>
          </p:nvSpPr>
          <p:spPr bwMode="auto">
            <a:xfrm>
              <a:off x="2286000" y="1930705"/>
              <a:ext cx="53340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000" b="1" dirty="0">
                  <a:solidFill>
                    <a:srgbClr val="FF0000"/>
                  </a:solidFill>
                  <a:latin typeface="Calibri" charset="0"/>
                </a:rPr>
                <a:t>Story Point</a:t>
              </a:r>
              <a:r>
                <a:rPr lang="en-US" sz="2000" b="1" dirty="0" smtClean="0">
                  <a:solidFill>
                    <a:srgbClr val="FF0000"/>
                  </a:solidFill>
                  <a:latin typeface="Calibri" charset="0"/>
                </a:rPr>
                <a:t> Estimates</a:t>
              </a:r>
              <a:endParaRPr lang="en-US" sz="2000" b="1" dirty="0">
                <a:solidFill>
                  <a:srgbClr val="FF0000"/>
                </a:solidFill>
                <a:latin typeface="Calibri" charset="0"/>
              </a:endParaRPr>
            </a:p>
          </p:txBody>
        </p:sp>
        <p:sp>
          <p:nvSpPr>
            <p:cNvPr id="28" name="TextBox 27"/>
            <p:cNvSpPr txBox="1">
              <a:spLocks noChangeArrowheads="1"/>
            </p:cNvSpPr>
            <p:nvPr/>
          </p:nvSpPr>
          <p:spPr bwMode="auto">
            <a:xfrm>
              <a:off x="1524000" y="20354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2</a:t>
              </a:r>
            </a:p>
          </p:txBody>
        </p:sp>
        <p:sp>
          <p:nvSpPr>
            <p:cNvPr id="29" name="TextBox 28"/>
            <p:cNvSpPr txBox="1">
              <a:spLocks noChangeArrowheads="1"/>
            </p:cNvSpPr>
            <p:nvPr/>
          </p:nvSpPr>
          <p:spPr bwMode="auto">
            <a:xfrm>
              <a:off x="1828800" y="23402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4</a:t>
              </a:r>
            </a:p>
          </p:txBody>
        </p:sp>
        <p:sp>
          <p:nvSpPr>
            <p:cNvPr id="30" name="TextBox 29"/>
            <p:cNvSpPr txBox="1">
              <a:spLocks noChangeArrowheads="1"/>
            </p:cNvSpPr>
            <p:nvPr/>
          </p:nvSpPr>
          <p:spPr bwMode="auto">
            <a:xfrm>
              <a:off x="2133600" y="26450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2</a:t>
              </a:r>
            </a:p>
          </p:txBody>
        </p:sp>
        <p:sp>
          <p:nvSpPr>
            <p:cNvPr id="31" name="TextBox 30"/>
            <p:cNvSpPr txBox="1">
              <a:spLocks noChangeArrowheads="1"/>
            </p:cNvSpPr>
            <p:nvPr/>
          </p:nvSpPr>
          <p:spPr bwMode="auto">
            <a:xfrm>
              <a:off x="2438400" y="29498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1</a:t>
              </a:r>
            </a:p>
          </p:txBody>
        </p:sp>
        <p:sp>
          <p:nvSpPr>
            <p:cNvPr id="32" name="TextBox 31"/>
            <p:cNvSpPr txBox="1">
              <a:spLocks noChangeArrowheads="1"/>
            </p:cNvSpPr>
            <p:nvPr/>
          </p:nvSpPr>
          <p:spPr bwMode="auto">
            <a:xfrm>
              <a:off x="2743200" y="32546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8</a:t>
              </a:r>
            </a:p>
          </p:txBody>
        </p:sp>
        <p:pic>
          <p:nvPicPr>
            <p:cNvPr id="201730" name="Picture 2"/>
            <p:cNvPicPr>
              <a:picLocks noChangeAspect="1" noChangeArrowheads="1"/>
            </p:cNvPicPr>
            <p:nvPr/>
          </p:nvPicPr>
          <p:blipFill>
            <a:blip r:embed="rId3"/>
            <a:srcRect/>
            <a:stretch>
              <a:fillRect/>
            </a:stretch>
          </p:blipFill>
          <p:spPr bwMode="auto">
            <a:xfrm>
              <a:off x="3581400" y="2540305"/>
              <a:ext cx="3505200" cy="2447925"/>
            </a:xfrm>
            <a:prstGeom prst="rect">
              <a:avLst/>
            </a:prstGeom>
            <a:noFill/>
            <a:ln w="12700">
              <a:noFill/>
              <a:miter lim="800000"/>
              <a:headEnd/>
              <a:tailEnd/>
            </a:ln>
            <a:effectLst>
              <a:prstShdw prst="shdw17" dist="17961" dir="2700000">
                <a:srgbClr val="2F4D71">
                  <a:alpha val="74998"/>
                </a:srgbClr>
              </a:prstShdw>
            </a:effectLst>
          </p:spPr>
        </p:pic>
        <p:sp>
          <p:nvSpPr>
            <p:cNvPr id="33" name="Content Placeholder 2"/>
            <p:cNvSpPr txBox="1">
              <a:spLocks/>
            </p:cNvSpPr>
            <p:nvPr/>
          </p:nvSpPr>
          <p:spPr bwMode="auto">
            <a:xfrm>
              <a:off x="7109888" y="2669630"/>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smtClean="0">
                  <a:solidFill>
                    <a:srgbClr val="00B050"/>
                  </a:solidFill>
                  <a:latin typeface="Calibri" charset="0"/>
                </a:rPr>
                <a:t>Estimated Iteration </a:t>
              </a:r>
              <a:r>
                <a:rPr lang="en-US" sz="2800" b="1" dirty="0">
                  <a:solidFill>
                    <a:srgbClr val="00B050"/>
                  </a:solidFill>
                  <a:latin typeface="Calibri" charset="0"/>
                </a:rPr>
                <a:t>Velocity</a:t>
              </a:r>
            </a:p>
          </p:txBody>
        </p:sp>
        <p:sp>
          <p:nvSpPr>
            <p:cNvPr id="34" name="Content Placeholder 2"/>
            <p:cNvSpPr txBox="1">
              <a:spLocks/>
            </p:cNvSpPr>
            <p:nvPr/>
          </p:nvSpPr>
          <p:spPr bwMode="auto">
            <a:xfrm>
              <a:off x="2893299" y="5093395"/>
              <a:ext cx="2867891"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400" b="1" dirty="0">
                  <a:latin typeface="Calibri" charset="0"/>
                </a:rPr>
                <a:t>/</a:t>
              </a:r>
              <a:r>
                <a:rPr lang="en-US" sz="2400" b="1" dirty="0" smtClean="0">
                  <a:latin typeface="Calibri" charset="0"/>
                </a:rPr>
                <a:t> </a:t>
              </a:r>
              <a:r>
                <a:rPr lang="en-US" sz="2400" b="1" dirty="0" smtClean="0">
                  <a:solidFill>
                    <a:srgbClr val="00B050"/>
                  </a:solidFill>
                  <a:latin typeface="Calibri" charset="0"/>
                </a:rPr>
                <a:t>Estimated </a:t>
              </a:r>
              <a:r>
                <a:rPr lang="en-US" sz="2400" b="1" dirty="0">
                  <a:solidFill>
                    <a:srgbClr val="00B050"/>
                  </a:solidFill>
                  <a:latin typeface="Calibri" charset="0"/>
                </a:rPr>
                <a:t>Velocity</a:t>
              </a:r>
              <a:endParaRPr lang="en-US" sz="2400" b="1" dirty="0">
                <a:solidFill>
                  <a:srgbClr val="9933FF"/>
                </a:solidFill>
                <a:latin typeface="Calibri" charset="0"/>
              </a:endParaRPr>
            </a:p>
          </p:txBody>
        </p:sp>
        <p:sp>
          <p:nvSpPr>
            <p:cNvPr id="35" name="TextBox 34"/>
            <p:cNvSpPr txBox="1"/>
            <p:nvPr/>
          </p:nvSpPr>
          <p:spPr>
            <a:xfrm>
              <a:off x="531100" y="5088633"/>
              <a:ext cx="2590800" cy="461962"/>
            </a:xfrm>
            <a:prstGeom prst="rect">
              <a:avLst/>
            </a:prstGeom>
            <a:noFill/>
          </p:spPr>
          <p:txBody>
            <a:bodyPr>
              <a:prstTxWarp prst="textNoShape">
                <a:avLst/>
              </a:prstTxWarp>
              <a:spAutoFit/>
            </a:bodyPr>
            <a:lstStyle/>
            <a:p>
              <a:pPr>
                <a:buNone/>
              </a:pPr>
              <a:r>
                <a:rPr lang="en-US" sz="2400" b="1">
                  <a:solidFill>
                    <a:srgbClr val="FF0000"/>
                  </a:solidFill>
                  <a:latin typeface="Calibri" charset="0"/>
                </a:rPr>
                <a:t>Total Story Points</a:t>
              </a:r>
              <a:endParaRPr lang="en-US" sz="2400"/>
            </a:p>
          </p:txBody>
        </p:sp>
        <p:sp>
          <p:nvSpPr>
            <p:cNvPr id="36" name="TextBox 35"/>
            <p:cNvSpPr txBox="1"/>
            <p:nvPr/>
          </p:nvSpPr>
          <p:spPr>
            <a:xfrm>
              <a:off x="5585331" y="5093395"/>
              <a:ext cx="3234291" cy="461665"/>
            </a:xfrm>
            <a:prstGeom prst="rect">
              <a:avLst/>
            </a:prstGeom>
            <a:noFill/>
          </p:spPr>
          <p:txBody>
            <a:bodyPr wrap="square">
              <a:prstTxWarp prst="textNoShape">
                <a:avLst/>
              </a:prstTxWarp>
              <a:spAutoFit/>
            </a:bodyPr>
            <a:lstStyle/>
            <a:p>
              <a:pPr>
                <a:buNone/>
              </a:pPr>
              <a:r>
                <a:rPr lang="en-US" sz="2400" b="1" dirty="0">
                  <a:latin typeface="Calibri" charset="0"/>
                </a:rPr>
                <a:t>=</a:t>
              </a:r>
              <a:r>
                <a:rPr lang="en-US" sz="2400" b="1" dirty="0">
                  <a:solidFill>
                    <a:srgbClr val="FF0000"/>
                  </a:solidFill>
                  <a:latin typeface="Calibri" charset="0"/>
                </a:rPr>
                <a:t> </a:t>
              </a:r>
              <a:r>
                <a:rPr lang="en-US" sz="2400" b="1" dirty="0">
                  <a:solidFill>
                    <a:srgbClr val="9933FF"/>
                  </a:solidFill>
                  <a:latin typeface="Calibri" charset="0"/>
                </a:rPr>
                <a:t>Number of</a:t>
              </a:r>
              <a:r>
                <a:rPr lang="en-US" sz="2400" b="1" dirty="0" smtClean="0">
                  <a:solidFill>
                    <a:srgbClr val="9933FF"/>
                  </a:solidFill>
                  <a:latin typeface="Calibri" charset="0"/>
                </a:rPr>
                <a:t> Iterations</a:t>
              </a:r>
              <a:endParaRPr lang="en-US" sz="2400" dirty="0"/>
            </a:p>
          </p:txBody>
        </p:sp>
        <p:sp>
          <p:nvSpPr>
            <p:cNvPr id="37" name="Content Placeholder 2"/>
            <p:cNvSpPr txBox="1">
              <a:spLocks/>
            </p:cNvSpPr>
            <p:nvPr/>
          </p:nvSpPr>
          <p:spPr bwMode="auto">
            <a:xfrm>
              <a:off x="7080264" y="3911905"/>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1600" b="1" dirty="0">
                  <a:solidFill>
                    <a:srgbClr val="00B050"/>
                  </a:solidFill>
                  <a:latin typeface="Calibri" charset="0"/>
                </a:rPr>
                <a:t>(Points per</a:t>
              </a:r>
              <a:r>
                <a:rPr lang="en-US" sz="1600" b="1" dirty="0" smtClean="0">
                  <a:solidFill>
                    <a:srgbClr val="00B050"/>
                  </a:solidFill>
                  <a:latin typeface="Calibri" charset="0"/>
                </a:rPr>
                <a:t> iteration)</a:t>
              </a:r>
              <a:endParaRPr lang="en-US" sz="1600" b="1" dirty="0">
                <a:solidFill>
                  <a:srgbClr val="00B050"/>
                </a:solidFill>
                <a:latin typeface="Calibri" charset="0"/>
              </a:endParaRPr>
            </a:p>
          </p:txBody>
        </p:sp>
      </p:grpSp>
      <p:sp>
        <p:nvSpPr>
          <p:cNvPr id="38" name="TextBox 37"/>
          <p:cNvSpPr txBox="1"/>
          <p:nvPr/>
        </p:nvSpPr>
        <p:spPr>
          <a:xfrm>
            <a:off x="2248556" y="533400"/>
            <a:ext cx="5943600" cy="400110"/>
          </a:xfrm>
          <a:prstGeom prst="rect">
            <a:avLst/>
          </a:prstGeom>
          <a:noFill/>
        </p:spPr>
        <p:txBody>
          <a:bodyPr wrap="square" rtlCol="0">
            <a:spAutoFit/>
          </a:bodyPr>
          <a:lstStyle/>
          <a:p>
            <a:endParaRPr lang="en-US" sz="2000" dirty="0" smtClean="0"/>
          </a:p>
        </p:txBody>
      </p:sp>
    </p:spTree>
    <p:extLst>
      <p:ext uri="{BB962C8B-B14F-4D97-AF65-F5344CB8AC3E}">
        <p14:creationId xmlns:p14="http://schemas.microsoft.com/office/powerpoint/2010/main" val="63047583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116632"/>
            <a:ext cx="8412480" cy="839391"/>
          </a:xfrm>
        </p:spPr>
        <p:txBody>
          <a:bodyPr/>
          <a:lstStyle/>
          <a:p>
            <a:r>
              <a:rPr lang="en-US" sz="4400" dirty="0" smtClean="0">
                <a:latin typeface="Marydale"/>
              </a:rPr>
              <a:t>Raw Velocity</a:t>
            </a:r>
          </a:p>
        </p:txBody>
      </p:sp>
      <p:sp>
        <p:nvSpPr>
          <p:cNvPr id="6" name="Content Placeholder 5"/>
          <p:cNvSpPr>
            <a:spLocks noGrp="1"/>
          </p:cNvSpPr>
          <p:nvPr>
            <p:ph idx="1"/>
          </p:nvPr>
        </p:nvSpPr>
        <p:spPr>
          <a:xfrm>
            <a:off x="650304" y="764704"/>
            <a:ext cx="8458200" cy="685800"/>
          </a:xfrm>
        </p:spPr>
        <p:txBody>
          <a:bodyPr>
            <a:noAutofit/>
          </a:bodyPr>
          <a:lstStyle/>
          <a:p>
            <a:pPr marL="0" indent="0">
              <a:buNone/>
            </a:pPr>
            <a:r>
              <a:rPr lang="en-US" sz="2000" dirty="0" smtClean="0">
                <a:solidFill>
                  <a:srgbClr val="008000"/>
                </a:solidFill>
              </a:rPr>
              <a:t>Estimated Velocity Per Pair</a:t>
            </a:r>
            <a:r>
              <a:rPr lang="en-US" sz="2000" dirty="0" smtClean="0">
                <a:solidFill>
                  <a:schemeClr val="tx1"/>
                </a:solidFill>
              </a:rPr>
              <a:t> X </a:t>
            </a:r>
            <a:r>
              <a:rPr lang="en-US" sz="2000" dirty="0" smtClean="0">
                <a:solidFill>
                  <a:srgbClr val="3366FF"/>
                </a:solidFill>
              </a:rPr>
              <a:t>Steady State Pairs</a:t>
            </a:r>
            <a:r>
              <a:rPr lang="en-US" sz="2000" dirty="0" smtClean="0">
                <a:solidFill>
                  <a:srgbClr val="000000"/>
                </a:solidFill>
              </a:rPr>
              <a:t> = </a:t>
            </a:r>
            <a:r>
              <a:rPr lang="en-US" sz="2000" b="1" dirty="0" smtClean="0">
                <a:solidFill>
                  <a:schemeClr val="accent6">
                    <a:lumMod val="60000"/>
                    <a:lumOff val="40000"/>
                  </a:schemeClr>
                </a:solidFill>
              </a:rPr>
              <a:t>Raw Velocity </a:t>
            </a:r>
            <a:r>
              <a:rPr lang="en-US" sz="2000" b="1" u="sng" dirty="0" smtClean="0">
                <a:solidFill>
                  <a:schemeClr val="accent6">
                    <a:lumMod val="60000"/>
                    <a:lumOff val="40000"/>
                  </a:schemeClr>
                </a:solidFill>
              </a:rPr>
              <a:t>Per Iteration</a:t>
            </a:r>
          </a:p>
        </p:txBody>
      </p:sp>
      <p:grpSp>
        <p:nvGrpSpPr>
          <p:cNvPr id="49" name="Group 48"/>
          <p:cNvGrpSpPr/>
          <p:nvPr/>
        </p:nvGrpSpPr>
        <p:grpSpPr>
          <a:xfrm>
            <a:off x="1847142" y="1526703"/>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123364" y="2909971"/>
            <a:ext cx="22860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603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841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4079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3935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6315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545904" y="5031903"/>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993704" y="5260503"/>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259904" y="2745903"/>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819242" y="2212503"/>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 name="Straight Connector 2"/>
          <p:cNvCxnSpPr/>
          <p:nvPr/>
        </p:nvCxnSpPr>
        <p:spPr bwMode="auto">
          <a:xfrm flipV="1">
            <a:off x="1945704" y="1755303"/>
            <a:ext cx="3352800" cy="3124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6365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Content Placeholder 5"/>
          <p:cNvSpPr txBox="1">
            <a:spLocks/>
          </p:cNvSpPr>
          <p:nvPr/>
        </p:nvSpPr>
        <p:spPr bwMode="auto">
          <a:xfrm>
            <a:off x="650304" y="5565303"/>
            <a:ext cx="8458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6788" tIns="26788" rIns="26788" bIns="26788" numCol="1" anchor="t" anchorCtr="0" compatLnSpc="1">
            <a:prstTxWarp prst="textNoShape">
              <a:avLst/>
            </a:prstTxWarp>
            <a:noAutofit/>
          </a:bodyPr>
          <a:lstStyle>
            <a:lvl1pPr marL="338138" indent="-338138" algn="l" rtl="0" eaLnBrk="1" fontAlgn="base" hangingPunct="1">
              <a:spcBef>
                <a:spcPts val="703"/>
              </a:spcBef>
              <a:spcAft>
                <a:spcPct val="0"/>
              </a:spcAft>
              <a:buClr>
                <a:srgbClr val="7575D1"/>
              </a:buClr>
              <a:buSzPct val="150000"/>
              <a:buFont typeface="Arial" charset="0"/>
              <a:buChar char="•"/>
              <a:defRPr sz="3200">
                <a:solidFill>
                  <a:srgbClr val="292929"/>
                </a:solidFill>
                <a:latin typeface="Calibri"/>
                <a:ea typeface="+mn-ea"/>
                <a:cs typeface="Calibri"/>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800">
                <a:solidFill>
                  <a:srgbClr val="292929"/>
                </a:solidFill>
                <a:latin typeface="Calibri"/>
                <a:ea typeface="+mn-ea"/>
                <a:cs typeface="Calibri"/>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400">
                <a:solidFill>
                  <a:srgbClr val="292929"/>
                </a:solidFill>
                <a:latin typeface="Calibri"/>
                <a:ea typeface="+mn-ea"/>
                <a:cs typeface="Calibri"/>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2000">
                <a:solidFill>
                  <a:srgbClr val="292929"/>
                </a:solidFill>
                <a:latin typeface="Calibri"/>
                <a:ea typeface="+mn-ea"/>
                <a:cs typeface="Calibri"/>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buFont typeface="Arial" charset="0"/>
              <a:buNone/>
            </a:pPr>
            <a:r>
              <a:rPr lang="en-US" sz="2000" b="1" dirty="0" smtClean="0">
                <a:solidFill>
                  <a:srgbClr val="FF6600"/>
                </a:solidFill>
              </a:rPr>
              <a:t>Total Story Points </a:t>
            </a:r>
            <a:r>
              <a:rPr lang="en-US" sz="2000" b="1" dirty="0" smtClean="0">
                <a:solidFill>
                  <a:schemeClr val="tx1"/>
                </a:solidFill>
              </a:rPr>
              <a:t>/ </a:t>
            </a:r>
            <a:r>
              <a:rPr lang="en-US" sz="2000" b="1" dirty="0" smtClean="0">
                <a:solidFill>
                  <a:schemeClr val="accent6">
                    <a:lumMod val="60000"/>
                    <a:lumOff val="40000"/>
                  </a:schemeClr>
                </a:solidFill>
              </a:rPr>
              <a:t>Raw Velocity Per Iteration </a:t>
            </a:r>
            <a:r>
              <a:rPr lang="en-US" sz="2000" dirty="0" smtClean="0">
                <a:solidFill>
                  <a:srgbClr val="000000"/>
                </a:solidFill>
              </a:rPr>
              <a:t>= Rough Number of Iterations</a:t>
            </a:r>
            <a:endParaRPr lang="en-US" sz="2000" b="1" dirty="0" smtClean="0">
              <a:solidFill>
                <a:schemeClr val="accent6">
                  <a:lumMod val="60000"/>
                  <a:lumOff val="40000"/>
                </a:schemeClr>
              </a:solidFill>
            </a:endParaRPr>
          </a:p>
        </p:txBody>
      </p:sp>
    </p:spTree>
    <p:extLst>
      <p:ext uri="{BB962C8B-B14F-4D97-AF65-F5344CB8AC3E}">
        <p14:creationId xmlns:p14="http://schemas.microsoft.com/office/powerpoint/2010/main" val="294284973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long?</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buNone/>
            </a:pPr>
            <a:endParaRPr lang="en-US" dirty="0" smtClean="0"/>
          </a:p>
          <a:p>
            <a:r>
              <a:rPr lang="en-US" dirty="0" smtClean="0"/>
              <a:t>Use the story estimates and estimated velocity you developed a few minutes ago</a:t>
            </a:r>
          </a:p>
          <a:p>
            <a:r>
              <a:rPr lang="en-US" dirty="0" smtClean="0"/>
              <a:t>How many iterations will it take you to complete your creature?</a:t>
            </a:r>
          </a:p>
          <a:p>
            <a:pPr marL="0" indent="0">
              <a:buNone/>
            </a:pPr>
            <a:endParaRPr lang="en-US" dirty="0"/>
          </a:p>
        </p:txBody>
      </p:sp>
    </p:spTree>
    <p:extLst>
      <p:ext uri="{BB962C8B-B14F-4D97-AF65-F5344CB8AC3E}">
        <p14:creationId xmlns:p14="http://schemas.microsoft.com/office/powerpoint/2010/main" val="4203703238"/>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303609"/>
            <a:ext cx="8412480" cy="839391"/>
          </a:xfrm>
        </p:spPr>
        <p:txBody>
          <a:bodyPr/>
          <a:lstStyle/>
          <a:p>
            <a:r>
              <a:rPr lang="en-US" sz="4400" dirty="0" smtClean="0">
                <a:latin typeface="Marydale"/>
              </a:rPr>
              <a:t>Velocity Adjustment - Risk</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Calculate with lower end of the velocity estimate, or to account for risks</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06968" y="3402568"/>
            <a:ext cx="25146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52578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 name="Straight Connector 2"/>
          <p:cNvCxnSpPr/>
          <p:nvPr/>
        </p:nvCxnSpPr>
        <p:spPr bwMode="auto">
          <a:xfrm flipV="1">
            <a:off x="1752600" y="2209800"/>
            <a:ext cx="3352800" cy="3124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flipV="1">
            <a:off x="1752600" y="2362200"/>
            <a:ext cx="4724400" cy="2971800"/>
          </a:xfrm>
          <a:prstGeom prst="line">
            <a:avLst/>
          </a:prstGeom>
          <a:solidFill>
            <a:schemeClr val="accent1"/>
          </a:solidFill>
          <a:ln w="476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0999010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Ramp Up</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Account for the team (as a steady-state whole) will take a couple of iterations to get up to full (estimated) velocity</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7" name="Group 16"/>
          <p:cNvGrpSpPr/>
          <p:nvPr/>
        </p:nvGrpSpPr>
        <p:grpSpPr>
          <a:xfrm>
            <a:off x="1676400" y="2209800"/>
            <a:ext cx="3733800" cy="3124200"/>
            <a:chOff x="1676400" y="2209800"/>
            <a:chExt cx="3733800" cy="3124200"/>
          </a:xfrm>
        </p:grpSpPr>
        <p:cxnSp>
          <p:nvCxnSpPr>
            <p:cNvPr id="32" name="Straight Connector 31"/>
            <p:cNvCxnSpPr/>
            <p:nvPr/>
          </p:nvCxnSpPr>
          <p:spPr bwMode="auto">
            <a:xfrm flipV="1">
              <a:off x="2438400" y="2209800"/>
              <a:ext cx="2971800" cy="2743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9530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9" name="Group 38"/>
          <p:cNvGrpSpPr/>
          <p:nvPr/>
        </p:nvGrpSpPr>
        <p:grpSpPr>
          <a:xfrm rot="217605">
            <a:off x="1776491" y="2203732"/>
            <a:ext cx="4905217" cy="3319913"/>
            <a:chOff x="1676400" y="2209800"/>
            <a:chExt cx="3733800" cy="3124200"/>
          </a:xfrm>
        </p:grpSpPr>
        <p:cxnSp>
          <p:nvCxnSpPr>
            <p:cNvPr id="40" name="Straight Connector 39"/>
            <p:cNvCxnSpPr/>
            <p:nvPr/>
          </p:nvCxnSpPr>
          <p:spPr bwMode="auto">
            <a:xfrm flipV="1">
              <a:off x="2438400" y="2209800"/>
              <a:ext cx="2971800" cy="2743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Straight Connector 44"/>
            <p:cNvCxnSpPr/>
            <p:nvPr/>
          </p:nvCxnSpPr>
          <p:spPr bwMode="auto">
            <a:xfrm flipV="1">
              <a:off x="1676400" y="49530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2058906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Onboarding</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Depending on size of team, not all developers may start on the first day. May need to adjust further to match velocity to onboarding.</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2" name="Group 11"/>
          <p:cNvGrpSpPr/>
          <p:nvPr/>
        </p:nvGrpSpPr>
        <p:grpSpPr>
          <a:xfrm>
            <a:off x="1676400" y="2209800"/>
            <a:ext cx="3733800" cy="3124200"/>
            <a:chOff x="1676400" y="2209800"/>
            <a:chExt cx="3733800" cy="3124200"/>
          </a:xfrm>
        </p:grpSpPr>
        <p:cxnSp>
          <p:nvCxnSpPr>
            <p:cNvPr id="32" name="Straight Connector 31"/>
            <p:cNvCxnSpPr/>
            <p:nvPr/>
          </p:nvCxnSpPr>
          <p:spPr bwMode="auto">
            <a:xfrm flipV="1">
              <a:off x="3200400" y="2209800"/>
              <a:ext cx="2209800" cy="2362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3" name="Group 32"/>
          <p:cNvGrpSpPr/>
          <p:nvPr/>
        </p:nvGrpSpPr>
        <p:grpSpPr>
          <a:xfrm rot="352354">
            <a:off x="1846450" y="2124687"/>
            <a:ext cx="4462867" cy="3506632"/>
            <a:chOff x="1676400" y="2209800"/>
            <a:chExt cx="3733800" cy="3124200"/>
          </a:xfrm>
        </p:grpSpPr>
        <p:cxnSp>
          <p:nvCxnSpPr>
            <p:cNvPr id="38" name="Straight Connector 37"/>
            <p:cNvCxnSpPr/>
            <p:nvPr/>
          </p:nvCxnSpPr>
          <p:spPr bwMode="auto">
            <a:xfrm flipV="1">
              <a:off x="3200400" y="2209800"/>
              <a:ext cx="2209800" cy="2362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33792317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Time Off</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Make adjustments for known vacations, holidays, business closings, special events</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82423709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Development Duration Range</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The intersection of the story point and velocity lines gives you your development duration range</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419100" y="3326368"/>
            <a:ext cx="20574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8768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05761022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Add Non-</a:t>
            </a:r>
            <a:r>
              <a:rPr lang="en-US" sz="4400" dirty="0" err="1" smtClean="0">
                <a:latin typeface="Marydale"/>
              </a:rPr>
              <a:t>Dev</a:t>
            </a:r>
            <a:r>
              <a:rPr lang="en-US" sz="4400" dirty="0" smtClean="0">
                <a:latin typeface="Marydale"/>
              </a:rPr>
              <a:t> Time</a:t>
            </a:r>
          </a:p>
        </p:txBody>
      </p:sp>
      <p:sp>
        <p:nvSpPr>
          <p:cNvPr id="6" name="Content Placeholder 5"/>
          <p:cNvSpPr>
            <a:spLocks noGrp="1"/>
          </p:cNvSpPr>
          <p:nvPr>
            <p:ph idx="1"/>
          </p:nvPr>
        </p:nvSpPr>
        <p:spPr>
          <a:xfrm>
            <a:off x="457200" y="1219200"/>
            <a:ext cx="8458200" cy="685800"/>
          </a:xfrm>
        </p:spPr>
        <p:txBody>
          <a:bodyPr>
            <a:noAutofit/>
          </a:bodyPr>
          <a:lstStyle/>
          <a:p>
            <a:pPr marL="0" indent="0">
              <a:buNone/>
            </a:pPr>
            <a:r>
              <a:rPr lang="en-US" sz="2000" dirty="0" smtClean="0">
                <a:solidFill>
                  <a:schemeClr val="accent6">
                    <a:lumMod val="60000"/>
                    <a:lumOff val="40000"/>
                  </a:schemeClr>
                </a:solidFill>
              </a:rPr>
              <a:t>Add whatever time is necessary on either end, and you have your total estimated duration range</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600045" y="4355068"/>
            <a:ext cx="21336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9530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52400" y="25908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8" name="Rounded Rectangle 7"/>
          <p:cNvSpPr/>
          <p:nvPr/>
        </p:nvSpPr>
        <p:spPr bwMode="auto">
          <a:xfrm>
            <a:off x="914400" y="2667000"/>
            <a:ext cx="685800" cy="4572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smtClean="0">
                <a:solidFill>
                  <a:schemeClr val="bg1"/>
                </a:solidFill>
                <a:latin typeface="Calibri"/>
                <a:ea typeface="ヒラギノ角ゴ ProN W3" charset="0"/>
                <a:cs typeface="Calibri"/>
                <a:sym typeface="Gill Sans" charset="0"/>
              </a:rPr>
              <a:t>Initiation</a:t>
            </a:r>
            <a:endParaRPr kumimoji="0" lang="en-US" sz="9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cxnSp>
        <p:nvCxnSpPr>
          <p:cNvPr id="38" name="Straight Connector 37"/>
          <p:cNvCxnSpPr/>
          <p:nvPr/>
        </p:nvCxnSpPr>
        <p:spPr bwMode="auto">
          <a:xfrm>
            <a:off x="914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a:off x="6934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Rounded Rectangle 53"/>
          <p:cNvSpPr/>
          <p:nvPr/>
        </p:nvSpPr>
        <p:spPr bwMode="auto">
          <a:xfrm>
            <a:off x="5029200" y="29718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UAT</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5" name="Rounded Rectangle 54"/>
          <p:cNvSpPr/>
          <p:nvPr/>
        </p:nvSpPr>
        <p:spPr bwMode="auto">
          <a:xfrm>
            <a:off x="5715000" y="2971800"/>
            <a:ext cx="11430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Beta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6" name="Rounded Rectangle 55"/>
          <p:cNvSpPr/>
          <p:nvPr/>
        </p:nvSpPr>
        <p:spPr bwMode="auto">
          <a:xfrm>
            <a:off x="6858000" y="29718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GA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7" name="Rounded Rectangle 56"/>
          <p:cNvSpPr/>
          <p:nvPr/>
        </p:nvSpPr>
        <p:spPr bwMode="auto">
          <a:xfrm>
            <a:off x="6477000" y="24384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UAT</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60" name="Left Brace 59"/>
          <p:cNvSpPr/>
          <p:nvPr/>
        </p:nvSpPr>
        <p:spPr bwMode="auto">
          <a:xfrm rot="16200000">
            <a:off x="3924300" y="495300"/>
            <a:ext cx="533400" cy="65532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sp>
        <p:nvSpPr>
          <p:cNvPr id="61" name="Left Brace 60"/>
          <p:cNvSpPr/>
          <p:nvPr/>
        </p:nvSpPr>
        <p:spPr bwMode="auto">
          <a:xfrm rot="16200000">
            <a:off x="4686300" y="190500"/>
            <a:ext cx="533400" cy="80772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cxnSp>
        <p:nvCxnSpPr>
          <p:cNvPr id="62" name="Straight Connector 61"/>
          <p:cNvCxnSpPr/>
          <p:nvPr/>
        </p:nvCxnSpPr>
        <p:spPr bwMode="auto">
          <a:xfrm>
            <a:off x="769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a:off x="845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Rounded Rectangle 57"/>
          <p:cNvSpPr/>
          <p:nvPr/>
        </p:nvSpPr>
        <p:spPr bwMode="auto">
          <a:xfrm>
            <a:off x="7162800" y="2438400"/>
            <a:ext cx="11430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Beta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9" name="Rounded Rectangle 58"/>
          <p:cNvSpPr/>
          <p:nvPr/>
        </p:nvSpPr>
        <p:spPr bwMode="auto">
          <a:xfrm>
            <a:off x="8305800" y="24384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GA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Tree>
    <p:extLst>
      <p:ext uri="{BB962C8B-B14F-4D97-AF65-F5344CB8AC3E}">
        <p14:creationId xmlns:p14="http://schemas.microsoft.com/office/powerpoint/2010/main" val="198727485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39555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Tree and branches</a:t>
            </a:r>
            <a:endParaRPr lang="en-US" dirty="0"/>
          </a:p>
        </p:txBody>
      </p:sp>
      <p:pic>
        <p:nvPicPr>
          <p:cNvPr id="3" name="Picture 2" descr="concept map 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20583" y="-219144"/>
            <a:ext cx="4990705" cy="8517471"/>
          </a:xfrm>
          <a:prstGeom prst="rect">
            <a:avLst/>
          </a:prstGeom>
        </p:spPr>
      </p:pic>
    </p:spTree>
    <p:extLst>
      <p:ext uri="{BB962C8B-B14F-4D97-AF65-F5344CB8AC3E}">
        <p14:creationId xmlns:p14="http://schemas.microsoft.com/office/powerpoint/2010/main" val="3937583828"/>
      </p:ext>
    </p:extLst>
  </p:cSld>
  <p:clrMapOvr>
    <a:masterClrMapping/>
  </p:clrMapOvr>
  <p:transition xmlns:p14="http://schemas.microsoft.com/office/powerpoint/2010/main" spd="slow">
    <p:fade thruBlk="1"/>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Release and Iteration Planning</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227165032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 To Be Answered</a:t>
            </a:r>
            <a:endParaRPr lang="en-US" dirty="0"/>
          </a:p>
        </p:txBody>
      </p:sp>
      <p:sp>
        <p:nvSpPr>
          <p:cNvPr id="4" name="Content Placeholder 3"/>
          <p:cNvSpPr>
            <a:spLocks noGrp="1"/>
          </p:cNvSpPr>
          <p:nvPr>
            <p:ph idx="1"/>
          </p:nvPr>
        </p:nvSpPr>
        <p:spPr/>
        <p:txBody>
          <a:bodyPr/>
          <a:lstStyle/>
          <a:p>
            <a:r>
              <a:rPr lang="en-US" dirty="0" smtClean="0"/>
              <a:t>What are you going to build?</a:t>
            </a:r>
          </a:p>
          <a:p>
            <a:r>
              <a:rPr lang="en-US" dirty="0" smtClean="0"/>
              <a:t>In what order?</a:t>
            </a:r>
          </a:p>
          <a:p>
            <a:r>
              <a:rPr lang="en-US" dirty="0" smtClean="0"/>
              <a:t>How long is it going to take?</a:t>
            </a:r>
          </a:p>
          <a:p>
            <a:r>
              <a:rPr lang="en-US" dirty="0" smtClean="0"/>
              <a:t>How much will it cost?</a:t>
            </a:r>
          </a:p>
          <a:p>
            <a:r>
              <a:rPr lang="en-US" dirty="0" smtClean="0"/>
              <a:t>What roles and how many do we need?</a:t>
            </a:r>
          </a:p>
          <a:p>
            <a:r>
              <a:rPr lang="en-US" dirty="0" smtClean="0"/>
              <a:t>What else do we need to do?</a:t>
            </a:r>
            <a:endParaRPr lang="en-US" dirty="0"/>
          </a:p>
        </p:txBody>
      </p:sp>
    </p:spTree>
    <p:extLst>
      <p:ext uri="{BB962C8B-B14F-4D97-AF65-F5344CB8AC3E}">
        <p14:creationId xmlns:p14="http://schemas.microsoft.com/office/powerpoint/2010/main" val="194672410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Success Criteria</a:t>
            </a:r>
            <a:endParaRPr lang="en-US" dirty="0"/>
          </a:p>
        </p:txBody>
      </p:sp>
      <p:sp>
        <p:nvSpPr>
          <p:cNvPr id="3" name="Content Placeholder 2"/>
          <p:cNvSpPr>
            <a:spLocks noGrp="1"/>
          </p:cNvSpPr>
          <p:nvPr>
            <p:ph idx="1"/>
          </p:nvPr>
        </p:nvSpPr>
        <p:spPr/>
        <p:txBody>
          <a:bodyPr/>
          <a:lstStyle/>
          <a:p>
            <a:endParaRPr lang="en-US" dirty="0" smtClean="0"/>
          </a:p>
          <a:p>
            <a:r>
              <a:rPr lang="en-US" dirty="0" smtClean="0"/>
              <a:t>Quantifiable business objectives</a:t>
            </a:r>
          </a:p>
          <a:p>
            <a:r>
              <a:rPr lang="en-US" dirty="0" smtClean="0"/>
              <a:t>ROI</a:t>
            </a:r>
          </a:p>
          <a:p>
            <a:r>
              <a:rPr lang="en-US" dirty="0" smtClean="0"/>
              <a:t>Time</a:t>
            </a:r>
          </a:p>
          <a:p>
            <a:r>
              <a:rPr lang="en-US" dirty="0" smtClean="0"/>
              <a:t>Budget</a:t>
            </a:r>
          </a:p>
          <a:p>
            <a:r>
              <a:rPr lang="en-US" dirty="0" smtClean="0"/>
              <a:t>Scope</a:t>
            </a:r>
            <a:endParaRPr lang="en-US" dirty="0"/>
          </a:p>
        </p:txBody>
      </p:sp>
    </p:spTree>
    <p:extLst>
      <p:ext uri="{BB962C8B-B14F-4D97-AF65-F5344CB8AC3E}">
        <p14:creationId xmlns:p14="http://schemas.microsoft.com/office/powerpoint/2010/main" val="384294728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Release Planning Inputs</a:t>
            </a:r>
            <a:endParaRPr lang="en-US" dirty="0"/>
          </a:p>
        </p:txBody>
      </p:sp>
      <p:graphicFrame>
        <p:nvGraphicFramePr>
          <p:cNvPr id="4" name="Diagram 3"/>
          <p:cNvGraphicFramePr/>
          <p:nvPr>
            <p:extLst>
              <p:ext uri="{D42A27DB-BD31-4B8C-83A1-F6EECF244321}">
                <p14:modId xmlns:p14="http://schemas.microsoft.com/office/powerpoint/2010/main" val="2895944711"/>
              </p:ext>
            </p:extLst>
          </p:nvPr>
        </p:nvGraphicFramePr>
        <p:xfrm>
          <a:off x="1524000" y="105379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own Arrow 5"/>
          <p:cNvSpPr/>
          <p:nvPr/>
        </p:nvSpPr>
        <p:spPr>
          <a:xfrm>
            <a:off x="4357686" y="4829172"/>
            <a:ext cx="500066" cy="428628"/>
          </a:xfrm>
          <a:prstGeom prst="downArrow">
            <a:avLst>
              <a:gd name="adj1" fmla="val 50000"/>
              <a:gd name="adj2" fmla="val 52813"/>
            </a:avLst>
          </a:prstGeom>
          <a:solidFill>
            <a:srgbClr val="FF66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release-plan.png"/>
          <p:cNvPicPr>
            <a:picLocks noChangeAspect="1"/>
          </p:cNvPicPr>
          <p:nvPr/>
        </p:nvPicPr>
        <p:blipFill>
          <a:blip r:embed="rId8"/>
          <a:stretch>
            <a:fillRect/>
          </a:stretch>
        </p:blipFill>
        <p:spPr>
          <a:xfrm>
            <a:off x="3537782" y="5340079"/>
            <a:ext cx="2105789" cy="1136921"/>
          </a:xfrm>
          <a:prstGeom prst="rect">
            <a:avLst/>
          </a:prstGeom>
        </p:spPr>
      </p:pic>
    </p:spTree>
    <p:extLst>
      <p:ext uri="{BB962C8B-B14F-4D97-AF65-F5344CB8AC3E}">
        <p14:creationId xmlns:p14="http://schemas.microsoft.com/office/powerpoint/2010/main" val="386881210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67544" y="0"/>
            <a:ext cx="8229600" cy="1143000"/>
          </a:xfrm>
        </p:spPr>
        <p:txBody>
          <a:bodyPr/>
          <a:lstStyle/>
          <a:p>
            <a:r>
              <a:rPr lang="en-GB" dirty="0" smtClean="0"/>
              <a:t>Initial Story List</a:t>
            </a:r>
          </a:p>
        </p:txBody>
      </p:sp>
      <p:sp>
        <p:nvSpPr>
          <p:cNvPr id="44035" name="Rectangle 3"/>
          <p:cNvSpPr>
            <a:spLocks noGrp="1" noChangeArrowheads="1"/>
          </p:cNvSpPr>
          <p:nvPr>
            <p:ph type="body" idx="4294967295"/>
          </p:nvPr>
        </p:nvSpPr>
        <p:spPr>
          <a:xfrm>
            <a:off x="755576" y="3140968"/>
            <a:ext cx="2500313" cy="571500"/>
          </a:xfrm>
        </p:spPr>
        <p:txBody>
          <a:bodyPr>
            <a:normAutofit fontScale="92500" lnSpcReduction="20000"/>
          </a:bodyPr>
          <a:lstStyle/>
          <a:p>
            <a:pPr marL="0" indent="0">
              <a:buNone/>
            </a:pPr>
            <a:r>
              <a:rPr lang="en-GB" sz="2000" kern="1200" dirty="0" smtClean="0">
                <a:solidFill>
                  <a:srgbClr val="5A007D"/>
                </a:solidFill>
                <a:latin typeface="Calibri" pitchFamily="34" charset="0"/>
                <a:ea typeface="ヒラギノ角ゴ ProN W3" charset="0"/>
                <a:cs typeface="Calibri" pitchFamily="34" charset="0"/>
                <a:sym typeface="Gill Sans" charset="0"/>
              </a:rPr>
              <a:t>As-Is &amp; To-Be Process modelling</a:t>
            </a:r>
          </a:p>
        </p:txBody>
      </p:sp>
      <p:pic>
        <p:nvPicPr>
          <p:cNvPr id="44051" name="Picture 4" descr="BGI - Advanced Active - Day 4 - 01"/>
          <p:cNvPicPr>
            <a:picLocks noChangeAspect="1" noChangeArrowheads="1"/>
          </p:cNvPicPr>
          <p:nvPr/>
        </p:nvPicPr>
        <p:blipFill>
          <a:blip r:embed="rId3"/>
          <a:srcRect/>
          <a:stretch>
            <a:fillRect/>
          </a:stretch>
        </p:blipFill>
        <p:spPr bwMode="auto">
          <a:xfrm>
            <a:off x="714375" y="1225174"/>
            <a:ext cx="1340385" cy="1785938"/>
          </a:xfrm>
          <a:prstGeom prst="rect">
            <a:avLst/>
          </a:prstGeom>
          <a:noFill/>
          <a:ln w="9525">
            <a:noFill/>
            <a:miter lim="800000"/>
            <a:headEnd/>
            <a:tailEnd/>
          </a:ln>
        </p:spPr>
      </p:pic>
      <p:pic>
        <p:nvPicPr>
          <p:cNvPr id="44052" name="Picture 5" descr="BGI - Advanced Active - Day 4 - 03"/>
          <p:cNvPicPr>
            <a:picLocks noChangeAspect="1" noChangeArrowheads="1"/>
          </p:cNvPicPr>
          <p:nvPr/>
        </p:nvPicPr>
        <p:blipFill>
          <a:blip r:embed="rId4"/>
          <a:srcRect/>
          <a:stretch>
            <a:fillRect/>
          </a:stretch>
        </p:blipFill>
        <p:spPr bwMode="auto">
          <a:xfrm>
            <a:off x="2029328" y="1225174"/>
            <a:ext cx="1331410" cy="1773972"/>
          </a:xfrm>
          <a:prstGeom prst="rect">
            <a:avLst/>
          </a:prstGeom>
          <a:noFill/>
          <a:ln w="9525">
            <a:noFill/>
            <a:miter lim="800000"/>
            <a:headEnd/>
            <a:tailEnd/>
          </a:ln>
        </p:spPr>
      </p:pic>
      <p:sp>
        <p:nvSpPr>
          <p:cNvPr id="44049" name="Rectangle 7"/>
          <p:cNvSpPr>
            <a:spLocks noChangeArrowheads="1"/>
          </p:cNvSpPr>
          <p:nvPr/>
        </p:nvSpPr>
        <p:spPr bwMode="auto">
          <a:xfrm>
            <a:off x="6335713" y="1772862"/>
            <a:ext cx="2195512" cy="1703387"/>
          </a:xfrm>
          <a:prstGeom prst="rect">
            <a:avLst/>
          </a:prstGeom>
          <a:solidFill>
            <a:schemeClr val="bg1">
              <a:alpha val="30196"/>
            </a:schemeClr>
          </a:solidFill>
          <a:ln w="38100">
            <a:solidFill>
              <a:schemeClr val="bg1"/>
            </a:solidFill>
            <a:miter lim="800000"/>
            <a:headEnd/>
            <a:tailEnd/>
          </a:ln>
        </p:spPr>
        <p:txBody>
          <a:bodyPr wrap="none" lIns="0" tIns="0" rIns="0" bIns="0" anchor="b">
            <a:prstTxWarp prst="textNoShape">
              <a:avLst/>
            </a:prstTxWarp>
          </a:bodyPr>
          <a:lstStyle/>
          <a:p>
            <a:endParaRPr lang="en-US">
              <a:cs typeface="ＭＳ Ｐゴシック" charset="-128"/>
            </a:endParaRPr>
          </a:p>
        </p:txBody>
      </p:sp>
      <p:pic>
        <p:nvPicPr>
          <p:cNvPr id="44050" name="Picture 8" descr="000_0091"/>
          <p:cNvPicPr>
            <a:picLocks noChangeAspect="1" noChangeArrowheads="1"/>
          </p:cNvPicPr>
          <p:nvPr/>
        </p:nvPicPr>
        <p:blipFill>
          <a:blip r:embed="rId5"/>
          <a:srcRect/>
          <a:stretch>
            <a:fillRect/>
          </a:stretch>
        </p:blipFill>
        <p:spPr bwMode="auto">
          <a:xfrm>
            <a:off x="6355623" y="1792774"/>
            <a:ext cx="2154787" cy="1663563"/>
          </a:xfrm>
          <a:prstGeom prst="rect">
            <a:avLst/>
          </a:prstGeom>
          <a:noFill/>
          <a:ln w="9525">
            <a:noFill/>
            <a:miter lim="800000"/>
            <a:headEnd/>
            <a:tailEnd/>
          </a:ln>
        </p:spPr>
      </p:pic>
      <p:sp>
        <p:nvSpPr>
          <p:cNvPr id="44047" name="Rectangle 10"/>
          <p:cNvSpPr>
            <a:spLocks noChangeArrowheads="1"/>
          </p:cNvSpPr>
          <p:nvPr/>
        </p:nvSpPr>
        <p:spPr bwMode="auto">
          <a:xfrm>
            <a:off x="4751388" y="1247399"/>
            <a:ext cx="2409825" cy="1868488"/>
          </a:xfrm>
          <a:prstGeom prst="rect">
            <a:avLst/>
          </a:prstGeom>
          <a:solidFill>
            <a:schemeClr val="bg1">
              <a:alpha val="30196"/>
            </a:schemeClr>
          </a:solidFill>
          <a:ln w="38100">
            <a:solidFill>
              <a:schemeClr val="bg1"/>
            </a:solidFill>
            <a:miter lim="800000"/>
            <a:headEnd/>
            <a:tailEnd/>
          </a:ln>
        </p:spPr>
        <p:txBody>
          <a:bodyPr wrap="none" lIns="0" tIns="0" rIns="0" bIns="0" anchor="b">
            <a:prstTxWarp prst="textNoShape">
              <a:avLst/>
            </a:prstTxWarp>
          </a:bodyPr>
          <a:lstStyle/>
          <a:p>
            <a:endParaRPr lang="en-US">
              <a:cs typeface="ＭＳ Ｐゴシック" charset="-128"/>
            </a:endParaRPr>
          </a:p>
        </p:txBody>
      </p:sp>
      <p:pic>
        <p:nvPicPr>
          <p:cNvPr id="44048" name="Picture 11"/>
          <p:cNvPicPr>
            <a:picLocks noChangeAspect="1" noChangeArrowheads="1"/>
          </p:cNvPicPr>
          <p:nvPr/>
        </p:nvPicPr>
        <p:blipFill>
          <a:blip r:embed="rId6"/>
          <a:srcRect/>
          <a:stretch>
            <a:fillRect/>
          </a:stretch>
        </p:blipFill>
        <p:spPr bwMode="gray">
          <a:xfrm>
            <a:off x="4775228" y="1270234"/>
            <a:ext cx="2364132" cy="1823811"/>
          </a:xfrm>
          <a:prstGeom prst="rect">
            <a:avLst/>
          </a:prstGeom>
          <a:noFill/>
          <a:ln w="57150">
            <a:noFill/>
            <a:miter lim="800000"/>
            <a:headEnd/>
            <a:tailEnd/>
          </a:ln>
        </p:spPr>
      </p:pic>
      <p:sp>
        <p:nvSpPr>
          <p:cNvPr id="44039" name="Rectangle 12"/>
          <p:cNvSpPr>
            <a:spLocks noChangeArrowheads="1"/>
          </p:cNvSpPr>
          <p:nvPr/>
        </p:nvSpPr>
        <p:spPr bwMode="auto">
          <a:xfrm>
            <a:off x="4476750" y="3439737"/>
            <a:ext cx="3600450" cy="792162"/>
          </a:xfrm>
          <a:prstGeom prst="rect">
            <a:avLst/>
          </a:prstGeom>
          <a:noFill/>
          <a:ln w="9525">
            <a:noFill/>
            <a:miter lim="800000"/>
            <a:headEnd/>
            <a:tailEnd/>
          </a:ln>
        </p:spPr>
        <p:txBody>
          <a:bodyPr>
            <a:prstTxWarp prst="textNoShape">
              <a:avLst/>
            </a:prstTxWarp>
          </a:bodyPr>
          <a:lstStyle/>
          <a:p>
            <a:pPr eaLnBrk="0" hangingPunct="0">
              <a:spcBef>
                <a:spcPct val="25000"/>
              </a:spcBef>
              <a:spcAft>
                <a:spcPct val="25000"/>
              </a:spcAft>
              <a:buClr>
                <a:srgbClr val="9900CC"/>
              </a:buClr>
              <a:buNone/>
            </a:pPr>
            <a:r>
              <a:rPr lang="en-GB" sz="2000" dirty="0">
                <a:solidFill>
                  <a:srgbClr val="5A007D"/>
                </a:solidFill>
                <a:latin typeface="Calibri" pitchFamily="34" charset="0"/>
                <a:cs typeface="Calibri" pitchFamily="34" charset="0"/>
              </a:rPr>
              <a:t>Low fidelity prototyping</a:t>
            </a:r>
          </a:p>
        </p:txBody>
      </p:sp>
      <p:sp>
        <p:nvSpPr>
          <p:cNvPr id="44040" name="Rectangle 14"/>
          <p:cNvSpPr>
            <a:spLocks noChangeArrowheads="1"/>
          </p:cNvSpPr>
          <p:nvPr/>
        </p:nvSpPr>
        <p:spPr bwMode="auto">
          <a:xfrm>
            <a:off x="6000750" y="6005137"/>
            <a:ext cx="2000250" cy="363537"/>
          </a:xfrm>
          <a:prstGeom prst="rect">
            <a:avLst/>
          </a:prstGeom>
          <a:noFill/>
          <a:ln w="9525">
            <a:noFill/>
            <a:miter lim="800000"/>
            <a:headEnd/>
            <a:tailEnd/>
          </a:ln>
        </p:spPr>
        <p:txBody>
          <a:bodyPr>
            <a:prstTxWarp prst="textNoShape">
              <a:avLst/>
            </a:prstTxWarp>
          </a:bodyPr>
          <a:lstStyle/>
          <a:p>
            <a:pPr eaLnBrk="0" hangingPunct="0">
              <a:spcAft>
                <a:spcPct val="25000"/>
              </a:spcAft>
              <a:buClr>
                <a:srgbClr val="9900CC"/>
              </a:buClr>
              <a:buNone/>
            </a:pPr>
            <a:r>
              <a:rPr lang="en-GB" sz="2000" dirty="0" smtClean="0">
                <a:solidFill>
                  <a:srgbClr val="5A007D"/>
                </a:solidFill>
                <a:latin typeface="Calibri" pitchFamily="34" charset="0"/>
                <a:cs typeface="Calibri" pitchFamily="34" charset="0"/>
              </a:rPr>
              <a:t>Initial </a:t>
            </a:r>
            <a:r>
              <a:rPr lang="en-GB" sz="2000" dirty="0">
                <a:solidFill>
                  <a:srgbClr val="5A007D"/>
                </a:solidFill>
                <a:latin typeface="Calibri" pitchFamily="34" charset="0"/>
                <a:cs typeface="Calibri" pitchFamily="34" charset="0"/>
              </a:rPr>
              <a:t>story list</a:t>
            </a:r>
          </a:p>
        </p:txBody>
      </p:sp>
      <p:sp>
        <p:nvSpPr>
          <p:cNvPr id="79887" name="AutoShape 15"/>
          <p:cNvSpPr>
            <a:spLocks noChangeArrowheads="1"/>
          </p:cNvSpPr>
          <p:nvPr/>
        </p:nvSpPr>
        <p:spPr bwMode="auto">
          <a:xfrm rot="6609218">
            <a:off x="7488238" y="3152399"/>
            <a:ext cx="1189038" cy="611187"/>
          </a:xfrm>
          <a:prstGeom prst="rightArrow">
            <a:avLst>
              <a:gd name="adj1" fmla="val 66731"/>
              <a:gd name="adj2" fmla="val 95562"/>
            </a:avLst>
          </a:prstGeom>
          <a:solidFill>
            <a:srgbClr val="003300"/>
          </a:solidFill>
          <a:ln w="9525">
            <a:noFill/>
            <a:miter lim="800000"/>
            <a:headEnd/>
            <a:tailEnd/>
          </a:ln>
          <a:effectLst>
            <a:outerShdw dist="107763" dir="2700000" algn="ctr" rotWithShape="0">
              <a:schemeClr val="bg2">
                <a:alpha val="50000"/>
              </a:schemeClr>
            </a:outerShdw>
          </a:effectLst>
        </p:spPr>
        <p:txBody>
          <a:bodyPr wrap="none" anchor="ctr">
            <a:prstTxWarp prst="textNoShape">
              <a:avLst/>
            </a:prstTxWarp>
          </a:bodyPr>
          <a:lstStyle/>
          <a:p>
            <a:pPr>
              <a:defRPr/>
            </a:pPr>
            <a:endParaRPr lang="en-US"/>
          </a:p>
        </p:txBody>
      </p:sp>
      <p:sp>
        <p:nvSpPr>
          <p:cNvPr id="44042" name="Rectangle 16"/>
          <p:cNvSpPr>
            <a:spLocks noChangeArrowheads="1"/>
          </p:cNvSpPr>
          <p:nvPr/>
        </p:nvSpPr>
        <p:spPr bwMode="auto">
          <a:xfrm>
            <a:off x="228600" y="6011487"/>
            <a:ext cx="3600450" cy="500062"/>
          </a:xfrm>
          <a:prstGeom prst="rect">
            <a:avLst/>
          </a:prstGeom>
          <a:noFill/>
          <a:ln w="9525">
            <a:noFill/>
            <a:miter lim="800000"/>
            <a:headEnd/>
            <a:tailEnd/>
          </a:ln>
        </p:spPr>
        <p:txBody>
          <a:bodyPr>
            <a:prstTxWarp prst="textNoShape">
              <a:avLst/>
            </a:prstTxWarp>
          </a:bodyPr>
          <a:lstStyle/>
          <a:p>
            <a:pPr eaLnBrk="0" hangingPunct="0">
              <a:spcBef>
                <a:spcPct val="25000"/>
              </a:spcBef>
              <a:spcAft>
                <a:spcPct val="25000"/>
              </a:spcAft>
              <a:buClr>
                <a:srgbClr val="9900CC"/>
              </a:buClr>
              <a:buNone/>
            </a:pPr>
            <a:r>
              <a:rPr lang="en-GB" sz="2000" dirty="0">
                <a:solidFill>
                  <a:srgbClr val="5A007D"/>
                </a:solidFill>
                <a:latin typeface="Calibri" pitchFamily="34" charset="0"/>
                <a:cs typeface="Calibri" pitchFamily="34" charset="0"/>
              </a:rPr>
              <a:t>Focused small group analysis</a:t>
            </a:r>
          </a:p>
        </p:txBody>
      </p:sp>
      <p:pic>
        <p:nvPicPr>
          <p:cNvPr id="44043" name="Picture 17"/>
          <p:cNvPicPr>
            <a:picLocks noChangeAspect="1" noChangeArrowheads="1"/>
          </p:cNvPicPr>
          <p:nvPr/>
        </p:nvPicPr>
        <p:blipFill>
          <a:blip r:embed="rId7"/>
          <a:srcRect/>
          <a:stretch>
            <a:fillRect/>
          </a:stretch>
        </p:blipFill>
        <p:spPr bwMode="auto">
          <a:xfrm>
            <a:off x="827088" y="4082674"/>
            <a:ext cx="2508250" cy="1881188"/>
          </a:xfrm>
          <a:prstGeom prst="rect">
            <a:avLst/>
          </a:prstGeom>
          <a:noFill/>
          <a:ln w="9525">
            <a:noFill/>
            <a:miter lim="800000"/>
            <a:headEnd/>
            <a:tailEnd/>
          </a:ln>
        </p:spPr>
      </p:pic>
      <p:sp>
        <p:nvSpPr>
          <p:cNvPr id="79890" name="AutoShape 18"/>
          <p:cNvSpPr>
            <a:spLocks noChangeArrowheads="1"/>
          </p:cNvSpPr>
          <p:nvPr/>
        </p:nvSpPr>
        <p:spPr bwMode="auto">
          <a:xfrm>
            <a:off x="3193013" y="4797049"/>
            <a:ext cx="1736175" cy="611188"/>
          </a:xfrm>
          <a:prstGeom prst="rightArrow">
            <a:avLst>
              <a:gd name="adj1" fmla="val 66731"/>
              <a:gd name="adj2" fmla="val 90968"/>
            </a:avLst>
          </a:prstGeom>
          <a:solidFill>
            <a:srgbClr val="003300"/>
          </a:solidFill>
          <a:ln w="9525">
            <a:noFill/>
            <a:miter lim="800000"/>
            <a:headEnd/>
            <a:tailEnd/>
          </a:ln>
          <a:effectLst>
            <a:outerShdw dist="107763" dir="2700000" algn="ctr" rotWithShape="0">
              <a:schemeClr val="bg2">
                <a:alpha val="50000"/>
              </a:schemeClr>
            </a:outerShdw>
          </a:effectLst>
        </p:spPr>
        <p:txBody>
          <a:bodyPr wrap="none" anchor="ctr">
            <a:prstTxWarp prst="textNoShape">
              <a:avLst/>
            </a:prstTxWarp>
          </a:bodyPr>
          <a:lstStyle/>
          <a:p>
            <a:pPr>
              <a:defRPr/>
            </a:pPr>
            <a:endParaRPr lang="en-US"/>
          </a:p>
        </p:txBody>
      </p:sp>
      <p:sp>
        <p:nvSpPr>
          <p:cNvPr id="79891" name="AutoShape 19"/>
          <p:cNvSpPr>
            <a:spLocks noChangeArrowheads="1"/>
          </p:cNvSpPr>
          <p:nvPr/>
        </p:nvSpPr>
        <p:spPr bwMode="auto">
          <a:xfrm rot="2553881">
            <a:off x="2805642" y="3303744"/>
            <a:ext cx="2309049" cy="611187"/>
          </a:xfrm>
          <a:prstGeom prst="rightArrow">
            <a:avLst>
              <a:gd name="adj1" fmla="val 66731"/>
              <a:gd name="adj2" fmla="val 107172"/>
            </a:avLst>
          </a:prstGeom>
          <a:solidFill>
            <a:srgbClr val="003300"/>
          </a:solidFill>
          <a:ln w="9525">
            <a:noFill/>
            <a:miter lim="800000"/>
            <a:headEnd/>
            <a:tailEnd/>
          </a:ln>
          <a:effectLst>
            <a:outerShdw dist="107763" dir="2700000" algn="ctr" rotWithShape="0">
              <a:schemeClr val="bg2">
                <a:alpha val="50000"/>
              </a:schemeClr>
            </a:outerShdw>
          </a:effectLst>
        </p:spPr>
        <p:txBody>
          <a:bodyPr wrap="none" anchor="ctr">
            <a:prstTxWarp prst="textNoShape">
              <a:avLst/>
            </a:prstTxWarp>
          </a:bodyPr>
          <a:lstStyle/>
          <a:p>
            <a:pPr>
              <a:defRPr/>
            </a:pPr>
            <a:endParaRPr lang="en-US"/>
          </a:p>
        </p:txBody>
      </p:sp>
      <p:pic>
        <p:nvPicPr>
          <p:cNvPr id="21" name="Picture 20" descr="MSL.jpg"/>
          <p:cNvPicPr>
            <a:picLocks noChangeAspect="1"/>
          </p:cNvPicPr>
          <p:nvPr/>
        </p:nvPicPr>
        <p:blipFill>
          <a:blip r:embed="rId8"/>
          <a:srcRect/>
          <a:stretch>
            <a:fillRect/>
          </a:stretch>
        </p:blipFill>
        <p:spPr bwMode="auto">
          <a:xfrm>
            <a:off x="4929188" y="4011237"/>
            <a:ext cx="3786187" cy="2001837"/>
          </a:xfrm>
          <a:prstGeom prst="rect">
            <a:avLst/>
          </a:prstGeom>
          <a:noFill/>
          <a:ln w="9525">
            <a:noFill/>
            <a:miter lim="800000"/>
            <a:headEnd/>
            <a:tailEnd/>
          </a:ln>
          <a:effectLst>
            <a:outerShdw blurRad="63500" dist="38100" dir="2700000" algn="tl" rotWithShape="0">
              <a:srgbClr val="000000">
                <a:alpha val="39999"/>
              </a:srgbClr>
            </a:outerShdw>
          </a:effectLst>
        </p:spPr>
      </p:pic>
    </p:spTree>
    <p:extLst>
      <p:ext uri="{BB962C8B-B14F-4D97-AF65-F5344CB8AC3E}">
        <p14:creationId xmlns:p14="http://schemas.microsoft.com/office/powerpoint/2010/main" val="2848820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fade">
                                      <p:cBhvr>
                                        <p:cTn id="7" dur="2000"/>
                                        <p:tgtEl>
                                          <p:spTgt spid="4403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039"/>
                                        </p:tgtEl>
                                        <p:attrNameLst>
                                          <p:attrName>style.visibility</p:attrName>
                                        </p:attrNameLst>
                                      </p:cBhvr>
                                      <p:to>
                                        <p:strVal val="visible"/>
                                      </p:to>
                                    </p:set>
                                    <p:animEffect transition="in" filter="fade">
                                      <p:cBhvr>
                                        <p:cTn id="10" dur="2000"/>
                                        <p:tgtEl>
                                          <p:spTgt spid="440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043"/>
                                        </p:tgtEl>
                                        <p:attrNameLst>
                                          <p:attrName>style.visibility</p:attrName>
                                        </p:attrNameLst>
                                      </p:cBhvr>
                                      <p:to>
                                        <p:strVal val="visible"/>
                                      </p:to>
                                    </p:set>
                                    <p:animEffect transition="in" filter="fade">
                                      <p:cBhvr>
                                        <p:cTn id="15" dur="2000"/>
                                        <p:tgtEl>
                                          <p:spTgt spid="440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4042"/>
                                        </p:tgtEl>
                                        <p:attrNameLst>
                                          <p:attrName>style.visibility</p:attrName>
                                        </p:attrNameLst>
                                      </p:cBhvr>
                                      <p:to>
                                        <p:strVal val="visible"/>
                                      </p:to>
                                    </p:set>
                                    <p:animEffect transition="in" filter="fade">
                                      <p:cBhvr>
                                        <p:cTn id="18" dur="2000"/>
                                        <p:tgtEl>
                                          <p:spTgt spid="440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9891"/>
                                        </p:tgtEl>
                                        <p:attrNameLst>
                                          <p:attrName>style.visibility</p:attrName>
                                        </p:attrNameLst>
                                      </p:cBhvr>
                                      <p:to>
                                        <p:strVal val="visible"/>
                                      </p:to>
                                    </p:set>
                                    <p:animEffect transition="in" filter="fade">
                                      <p:cBhvr>
                                        <p:cTn id="23" dur="2000"/>
                                        <p:tgtEl>
                                          <p:spTgt spid="7989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9887"/>
                                        </p:tgtEl>
                                        <p:attrNameLst>
                                          <p:attrName>style.visibility</p:attrName>
                                        </p:attrNameLst>
                                      </p:cBhvr>
                                      <p:to>
                                        <p:strVal val="visible"/>
                                      </p:to>
                                    </p:set>
                                    <p:animEffect transition="in" filter="fade">
                                      <p:cBhvr>
                                        <p:cTn id="26" dur="2000"/>
                                        <p:tgtEl>
                                          <p:spTgt spid="7988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890"/>
                                        </p:tgtEl>
                                        <p:attrNameLst>
                                          <p:attrName>style.visibility</p:attrName>
                                        </p:attrNameLst>
                                      </p:cBhvr>
                                      <p:to>
                                        <p:strVal val="visible"/>
                                      </p:to>
                                    </p:set>
                                    <p:animEffect transition="in" filter="fade">
                                      <p:cBhvr>
                                        <p:cTn id="29" dur="2000"/>
                                        <p:tgtEl>
                                          <p:spTgt spid="798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0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040"/>
                                        </p:tgtEl>
                                        <p:attrNameLst>
                                          <p:attrName>style.visibility</p:attrName>
                                        </p:attrNameLst>
                                      </p:cBhvr>
                                      <p:to>
                                        <p:strVal val="visible"/>
                                      </p:to>
                                    </p:set>
                                    <p:animEffect transition="in" filter="fade">
                                      <p:cBhvr>
                                        <p:cTn id="37" dur="20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P spid="44039" grpId="0"/>
      <p:bldP spid="44040" grpId="0"/>
      <p:bldP spid="79887" grpId="0" animBg="1"/>
      <p:bldP spid="44042" grpId="0"/>
      <p:bldP spid="79890" grpId="0" animBg="1"/>
      <p:bldP spid="7989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Prioritize the stories</a:t>
            </a:r>
            <a:endParaRPr lang="en-US" dirty="0"/>
          </a:p>
        </p:txBody>
      </p:sp>
      <p:pic>
        <p:nvPicPr>
          <p:cNvPr id="7" name="Picture 6" descr="Sketch32913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850853" y="469627"/>
            <a:ext cx="4018359" cy="7200801"/>
          </a:xfrm>
          <a:prstGeom prst="rect">
            <a:avLst/>
          </a:prstGeom>
        </p:spPr>
      </p:pic>
    </p:spTree>
    <p:extLst>
      <p:ext uri="{BB962C8B-B14F-4D97-AF65-F5344CB8AC3E}">
        <p14:creationId xmlns:p14="http://schemas.microsoft.com/office/powerpoint/2010/main" val="2952363908"/>
      </p:ext>
    </p:extLst>
  </p:cSld>
  <p:clrMapOvr>
    <a:masterClrMapping/>
  </p:clrMapOvr>
  <p:transition xmlns:p14="http://schemas.microsoft.com/office/powerpoint/2010/main" spd="slow">
    <p:fade thruBlk="1"/>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latin typeface="Marydale"/>
              </a:rPr>
              <a:t>MoSCoW</a:t>
            </a:r>
            <a:r>
              <a:rPr lang="en-US" dirty="0" smtClean="0">
                <a:latin typeface="Marydale"/>
              </a:rPr>
              <a:t> Prioritization</a:t>
            </a:r>
          </a:p>
        </p:txBody>
      </p:sp>
      <p:grpSp>
        <p:nvGrpSpPr>
          <p:cNvPr id="2" name="Group 48"/>
          <p:cNvGrpSpPr/>
          <p:nvPr/>
        </p:nvGrpSpPr>
        <p:grpSpPr>
          <a:xfrm>
            <a:off x="1589886" y="1066800"/>
            <a:ext cx="6182514" cy="45901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8" name="Rectangle 17"/>
          <p:cNvSpPr/>
          <p:nvPr/>
        </p:nvSpPr>
        <p:spPr bwMode="auto">
          <a:xfrm>
            <a:off x="1625486" y="4064000"/>
            <a:ext cx="4838814" cy="1553542"/>
          </a:xfrm>
          <a:prstGeom prst="rect">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9" name="Rectangle 18"/>
          <p:cNvSpPr/>
          <p:nvPr/>
        </p:nvSpPr>
        <p:spPr bwMode="auto">
          <a:xfrm>
            <a:off x="1617019" y="2997200"/>
            <a:ext cx="4838814" cy="1070942"/>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 name="Rectangle 19"/>
          <p:cNvSpPr/>
          <p:nvPr/>
        </p:nvSpPr>
        <p:spPr bwMode="auto">
          <a:xfrm>
            <a:off x="1617019" y="2230967"/>
            <a:ext cx="4838814" cy="76614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5" name="Rectangle 24"/>
          <p:cNvSpPr/>
          <p:nvPr/>
        </p:nvSpPr>
        <p:spPr bwMode="auto">
          <a:xfrm>
            <a:off x="1617019" y="1739900"/>
            <a:ext cx="4838814" cy="49944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6" name="TextBox 25"/>
          <p:cNvSpPr txBox="1"/>
          <p:nvPr/>
        </p:nvSpPr>
        <p:spPr>
          <a:xfrm>
            <a:off x="1640685" y="4490303"/>
            <a:ext cx="4815148" cy="830997"/>
          </a:xfrm>
          <a:prstGeom prst="rect">
            <a:avLst/>
          </a:prstGeom>
          <a:noFill/>
        </p:spPr>
        <p:txBody>
          <a:bodyPr wrap="square" rtlCol="0">
            <a:spAutoFit/>
          </a:bodyPr>
          <a:lstStyle/>
          <a:p>
            <a:pPr algn="ctr">
              <a:buNone/>
            </a:pPr>
            <a:r>
              <a:rPr lang="en-US" sz="4800" b="1" dirty="0" smtClean="0">
                <a:solidFill>
                  <a:schemeClr val="bg1"/>
                </a:solidFill>
                <a:latin typeface="+mj-lt"/>
              </a:rPr>
              <a:t>Must Have</a:t>
            </a:r>
            <a:endParaRPr lang="en-US" sz="4800" b="1" dirty="0">
              <a:solidFill>
                <a:schemeClr val="bg1"/>
              </a:solidFill>
              <a:latin typeface="+mj-lt"/>
            </a:endParaRPr>
          </a:p>
        </p:txBody>
      </p:sp>
      <p:sp>
        <p:nvSpPr>
          <p:cNvPr id="29" name="Rectangle 28"/>
          <p:cNvSpPr/>
          <p:nvPr/>
        </p:nvSpPr>
        <p:spPr>
          <a:xfrm>
            <a:off x="2684226" y="3263900"/>
            <a:ext cx="2670122" cy="584776"/>
          </a:xfrm>
          <a:prstGeom prst="rect">
            <a:avLst/>
          </a:prstGeom>
        </p:spPr>
        <p:txBody>
          <a:bodyPr wrap="none">
            <a:spAutoFit/>
          </a:bodyPr>
          <a:lstStyle/>
          <a:p>
            <a:pPr algn="ctr">
              <a:buNone/>
            </a:pPr>
            <a:r>
              <a:rPr lang="en-US" sz="3200" b="1" dirty="0" smtClean="0">
                <a:solidFill>
                  <a:schemeClr val="bg1"/>
                </a:solidFill>
                <a:latin typeface="+mj-lt"/>
              </a:rPr>
              <a:t>Should Have</a:t>
            </a:r>
            <a:endParaRPr lang="en-US" sz="3200" b="1" dirty="0">
              <a:solidFill>
                <a:schemeClr val="bg1"/>
              </a:solidFill>
              <a:latin typeface="+mj-lt"/>
            </a:endParaRPr>
          </a:p>
        </p:txBody>
      </p:sp>
      <p:sp>
        <p:nvSpPr>
          <p:cNvPr id="30" name="Rectangle 29"/>
          <p:cNvSpPr/>
          <p:nvPr/>
        </p:nvSpPr>
        <p:spPr>
          <a:xfrm>
            <a:off x="3072748" y="2425700"/>
            <a:ext cx="1877738" cy="461665"/>
          </a:xfrm>
          <a:prstGeom prst="rect">
            <a:avLst/>
          </a:prstGeom>
        </p:spPr>
        <p:txBody>
          <a:bodyPr wrap="none">
            <a:spAutoFit/>
          </a:bodyPr>
          <a:lstStyle/>
          <a:p>
            <a:pPr algn="ctr">
              <a:buNone/>
            </a:pPr>
            <a:r>
              <a:rPr lang="en-US" sz="2400" b="1" dirty="0" smtClean="0">
                <a:solidFill>
                  <a:schemeClr val="bg1"/>
                </a:solidFill>
                <a:latin typeface="+mj-lt"/>
              </a:rPr>
              <a:t>Could Have</a:t>
            </a:r>
            <a:endParaRPr lang="en-US" sz="2400" b="1" dirty="0">
              <a:solidFill>
                <a:schemeClr val="bg1"/>
              </a:solidFill>
              <a:latin typeface="+mj-lt"/>
            </a:endParaRPr>
          </a:p>
        </p:txBody>
      </p:sp>
      <p:sp>
        <p:nvSpPr>
          <p:cNvPr id="31" name="Rectangle 30"/>
          <p:cNvSpPr/>
          <p:nvPr/>
        </p:nvSpPr>
        <p:spPr>
          <a:xfrm>
            <a:off x="3309789" y="1893888"/>
            <a:ext cx="1441420" cy="369332"/>
          </a:xfrm>
          <a:prstGeom prst="rect">
            <a:avLst/>
          </a:prstGeom>
        </p:spPr>
        <p:txBody>
          <a:bodyPr wrap="none">
            <a:spAutoFit/>
          </a:bodyPr>
          <a:lstStyle/>
          <a:p>
            <a:pPr algn="ctr">
              <a:buNone/>
            </a:pPr>
            <a:r>
              <a:rPr lang="en-US" sz="1800" b="1" dirty="0" smtClean="0">
                <a:solidFill>
                  <a:schemeClr val="bg1"/>
                </a:solidFill>
                <a:latin typeface="+mj-lt"/>
              </a:rPr>
              <a:t>Won’t Have</a:t>
            </a:r>
            <a:endParaRPr lang="en-US" sz="1800" b="1" dirty="0">
              <a:solidFill>
                <a:schemeClr val="bg1"/>
              </a:solidFill>
              <a:latin typeface="+mj-lt"/>
            </a:endParaRPr>
          </a:p>
        </p:txBody>
      </p:sp>
      <p:cxnSp>
        <p:nvCxnSpPr>
          <p:cNvPr id="8" name="Straight Connector 7"/>
          <p:cNvCxnSpPr/>
          <p:nvPr/>
        </p:nvCxnSpPr>
        <p:spPr bwMode="auto">
          <a:xfrm flipH="1">
            <a:off x="1600200" y="1676400"/>
            <a:ext cx="533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p:cNvSpPr txBox="1"/>
          <p:nvPr/>
        </p:nvSpPr>
        <p:spPr>
          <a:xfrm rot="16200000">
            <a:off x="-381000" y="3364468"/>
            <a:ext cx="2133600" cy="738664"/>
          </a:xfrm>
          <a:prstGeom prst="rect">
            <a:avLst/>
          </a:prstGeom>
          <a:noFill/>
        </p:spPr>
        <p:txBody>
          <a:bodyPr wrap="square" rtlCol="0">
            <a:spAutoFit/>
          </a:bodyPr>
          <a:lstStyle/>
          <a:p>
            <a:pPr>
              <a:buNone/>
            </a:pPr>
            <a:r>
              <a:rPr lang="en-US" dirty="0" smtClean="0"/>
              <a:t>POINTS</a:t>
            </a:r>
            <a:endParaRPr lang="en-US" dirty="0"/>
          </a:p>
        </p:txBody>
      </p:sp>
      <p:sp>
        <p:nvSpPr>
          <p:cNvPr id="22" name="Right Arrow 21"/>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9047990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143000"/>
          </a:xfrm>
        </p:spPr>
        <p:txBody>
          <a:bodyPr/>
          <a:lstStyle/>
          <a:p>
            <a:r>
              <a:rPr lang="en-US" dirty="0" smtClean="0"/>
              <a:t>Span Planning</a:t>
            </a:r>
            <a:endParaRPr lang="en-US" dirty="0"/>
          </a:p>
        </p:txBody>
      </p:sp>
      <p:cxnSp>
        <p:nvCxnSpPr>
          <p:cNvPr id="4" name="Straight Connector 3"/>
          <p:cNvCxnSpPr/>
          <p:nvPr/>
        </p:nvCxnSpPr>
        <p:spPr bwMode="auto">
          <a:xfrm>
            <a:off x="1371600" y="2209800"/>
            <a:ext cx="0" cy="4038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 name="Group 2"/>
          <p:cNvGrpSpPr/>
          <p:nvPr/>
        </p:nvGrpSpPr>
        <p:grpSpPr>
          <a:xfrm>
            <a:off x="685799" y="914400"/>
            <a:ext cx="8305801" cy="4724400"/>
            <a:chOff x="685799" y="914400"/>
            <a:chExt cx="8305801" cy="4724400"/>
          </a:xfrm>
        </p:grpSpPr>
        <p:cxnSp>
          <p:nvCxnSpPr>
            <p:cNvPr id="6" name="Straight Connector 5"/>
            <p:cNvCxnSpPr/>
            <p:nvPr/>
          </p:nvCxnSpPr>
          <p:spPr bwMode="auto">
            <a:xfrm>
              <a:off x="1371600" y="2209800"/>
              <a:ext cx="7467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Rounded Rectangle 7"/>
            <p:cNvSpPr/>
            <p:nvPr/>
          </p:nvSpPr>
          <p:spPr bwMode="auto">
            <a:xfrm>
              <a:off x="1600200" y="914400"/>
              <a:ext cx="1447800" cy="533400"/>
            </a:xfrm>
            <a:prstGeom prst="roundRect">
              <a:avLst/>
            </a:prstGeom>
            <a:solidFill>
              <a:srgbClr val="CCFFCC"/>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Goal</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24000" y="1676400"/>
              <a:ext cx="1447800" cy="381000"/>
            </a:xfrm>
            <a:prstGeom prst="rect">
              <a:avLst/>
            </a:prstGeom>
            <a:solidFill>
              <a:srgbClr val="FFFF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Activity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600200" y="24384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3352800" y="914400"/>
              <a:ext cx="1447800" cy="533400"/>
            </a:xfrm>
            <a:prstGeom prst="roundRect">
              <a:avLst/>
            </a:prstGeom>
            <a:solidFill>
              <a:srgbClr val="CCFFCC"/>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Goal</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5181600" y="914400"/>
              <a:ext cx="1447800" cy="533400"/>
            </a:xfrm>
            <a:prstGeom prst="roundRect">
              <a:avLst/>
            </a:prstGeom>
            <a:solidFill>
              <a:srgbClr val="CCFFCC"/>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Goal</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ctangle 12"/>
            <p:cNvSpPr/>
            <p:nvPr/>
          </p:nvSpPr>
          <p:spPr bwMode="auto">
            <a:xfrm>
              <a:off x="3124200" y="1676400"/>
              <a:ext cx="1447800" cy="381000"/>
            </a:xfrm>
            <a:prstGeom prst="rect">
              <a:avLst/>
            </a:prstGeom>
            <a:solidFill>
              <a:srgbClr val="FFFF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Activity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4724400" y="1676400"/>
              <a:ext cx="1447800" cy="381000"/>
            </a:xfrm>
            <a:prstGeom prst="rect">
              <a:avLst/>
            </a:prstGeom>
            <a:solidFill>
              <a:srgbClr val="FFFF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Activity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ctangle 14"/>
            <p:cNvSpPr/>
            <p:nvPr/>
          </p:nvSpPr>
          <p:spPr bwMode="auto">
            <a:xfrm>
              <a:off x="6324600" y="1676400"/>
              <a:ext cx="1447800" cy="381000"/>
            </a:xfrm>
            <a:prstGeom prst="rect">
              <a:avLst/>
            </a:prstGeom>
            <a:solidFill>
              <a:srgbClr val="FFFF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Activity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1600200" y="30480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1600200" y="36576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1600200" y="44958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3276600" y="24384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3276600" y="30480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3276600" y="36576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3276600" y="44958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3276600" y="51816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Rectangle 23"/>
            <p:cNvSpPr/>
            <p:nvPr/>
          </p:nvSpPr>
          <p:spPr bwMode="auto">
            <a:xfrm>
              <a:off x="4800600" y="24384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5" name="Rectangle 24"/>
            <p:cNvSpPr/>
            <p:nvPr/>
          </p:nvSpPr>
          <p:spPr bwMode="auto">
            <a:xfrm>
              <a:off x="4800600" y="30480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Rectangle 25"/>
            <p:cNvSpPr/>
            <p:nvPr/>
          </p:nvSpPr>
          <p:spPr bwMode="auto">
            <a:xfrm>
              <a:off x="6400800" y="24384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Rectangle 26"/>
            <p:cNvSpPr/>
            <p:nvPr/>
          </p:nvSpPr>
          <p:spPr bwMode="auto">
            <a:xfrm>
              <a:off x="6400800" y="30480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Rectangle 27"/>
            <p:cNvSpPr/>
            <p:nvPr/>
          </p:nvSpPr>
          <p:spPr bwMode="auto">
            <a:xfrm>
              <a:off x="6400800" y="36576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0" name="Straight Connector 29"/>
            <p:cNvCxnSpPr/>
            <p:nvPr/>
          </p:nvCxnSpPr>
          <p:spPr bwMode="auto">
            <a:xfrm>
              <a:off x="1066800" y="4267200"/>
              <a:ext cx="7848600" cy="0"/>
            </a:xfrm>
            <a:prstGeom prst="line">
              <a:avLst/>
            </a:prstGeom>
            <a:solidFill>
              <a:schemeClr val="accent1"/>
            </a:solidFill>
            <a:ln w="25400"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TextBox 31"/>
            <p:cNvSpPr txBox="1"/>
            <p:nvPr/>
          </p:nvSpPr>
          <p:spPr>
            <a:xfrm>
              <a:off x="8382000" y="1752600"/>
              <a:ext cx="609600" cy="276999"/>
            </a:xfrm>
            <a:prstGeom prst="rect">
              <a:avLst/>
            </a:prstGeom>
            <a:noFill/>
          </p:spPr>
          <p:txBody>
            <a:bodyPr wrap="square" rtlCol="0">
              <a:spAutoFit/>
            </a:bodyPr>
            <a:lstStyle/>
            <a:p>
              <a:r>
                <a:rPr lang="en-US" sz="1200" b="1" dirty="0" smtClean="0"/>
                <a:t>Time</a:t>
              </a:r>
              <a:endParaRPr lang="en-US" sz="1200" b="1" dirty="0"/>
            </a:p>
          </p:txBody>
        </p:sp>
        <p:sp>
          <p:nvSpPr>
            <p:cNvPr id="33" name="TextBox 32"/>
            <p:cNvSpPr txBox="1"/>
            <p:nvPr/>
          </p:nvSpPr>
          <p:spPr>
            <a:xfrm rot="5400000">
              <a:off x="-90101" y="3138100"/>
              <a:ext cx="1828800" cy="276999"/>
            </a:xfrm>
            <a:prstGeom prst="rect">
              <a:avLst/>
            </a:prstGeom>
            <a:noFill/>
          </p:spPr>
          <p:txBody>
            <a:bodyPr wrap="square" rtlCol="0">
              <a:spAutoFit/>
            </a:bodyPr>
            <a:lstStyle/>
            <a:p>
              <a:r>
                <a:rPr lang="en-US" sz="1200" b="1" dirty="0" smtClean="0"/>
                <a:t>Necessity</a:t>
              </a:r>
              <a:endParaRPr lang="en-US" sz="1200" b="1" dirty="0"/>
            </a:p>
          </p:txBody>
        </p:sp>
        <p:sp>
          <p:nvSpPr>
            <p:cNvPr id="34" name="TextBox 33"/>
            <p:cNvSpPr txBox="1"/>
            <p:nvPr/>
          </p:nvSpPr>
          <p:spPr>
            <a:xfrm rot="5400000">
              <a:off x="7810499" y="3131151"/>
              <a:ext cx="1080702" cy="276999"/>
            </a:xfrm>
            <a:prstGeom prst="rect">
              <a:avLst/>
            </a:prstGeom>
            <a:noFill/>
          </p:spPr>
          <p:txBody>
            <a:bodyPr wrap="square" rtlCol="0">
              <a:spAutoFit/>
            </a:bodyPr>
            <a:lstStyle/>
            <a:p>
              <a:r>
                <a:rPr lang="en-US" sz="1200" b="1" dirty="0" smtClean="0"/>
                <a:t>MMF</a:t>
              </a:r>
              <a:endParaRPr lang="en-US" sz="1200" b="1" dirty="0"/>
            </a:p>
          </p:txBody>
        </p:sp>
      </p:grpSp>
    </p:spTree>
    <p:extLst>
      <p:ext uri="{BB962C8B-B14F-4D97-AF65-F5344CB8AC3E}">
        <p14:creationId xmlns:p14="http://schemas.microsoft.com/office/powerpoint/2010/main" val="422938668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Prioritize Your Stories</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Get back into your groups</a:t>
            </a:r>
          </a:p>
          <a:p>
            <a:r>
              <a:rPr lang="en-US" dirty="0" smtClean="0"/>
              <a:t>Sort your stories into priority order</a:t>
            </a:r>
          </a:p>
          <a:p>
            <a:r>
              <a:rPr lang="en-US" dirty="0" smtClean="0"/>
              <a:t>What is the MMF set of stories</a:t>
            </a:r>
          </a:p>
          <a:p>
            <a:r>
              <a:rPr lang="en-US" dirty="0" smtClean="0"/>
              <a:t>Can you do them all?</a:t>
            </a:r>
          </a:p>
          <a:p>
            <a:pPr marL="0" indent="0">
              <a:buNone/>
            </a:pPr>
            <a:endParaRPr lang="en-US" dirty="0"/>
          </a:p>
        </p:txBody>
      </p:sp>
    </p:spTree>
    <p:extLst>
      <p:ext uri="{BB962C8B-B14F-4D97-AF65-F5344CB8AC3E}">
        <p14:creationId xmlns:p14="http://schemas.microsoft.com/office/powerpoint/2010/main" val="650395075"/>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67544" y="26072"/>
            <a:ext cx="8229600" cy="1143000"/>
          </a:xfrm>
        </p:spPr>
        <p:txBody>
          <a:bodyPr/>
          <a:lstStyle/>
          <a:p>
            <a:r>
              <a:rPr lang="en-US" dirty="0" smtClean="0"/>
              <a:t>What Are Your Constraints?</a:t>
            </a:r>
            <a:endParaRPr lang="en-US" dirty="0"/>
          </a:p>
        </p:txBody>
      </p:sp>
      <p:pic>
        <p:nvPicPr>
          <p:cNvPr id="6" name="Picture 5"/>
          <p:cNvPicPr>
            <a:picLocks noChangeAspect="1"/>
          </p:cNvPicPr>
          <p:nvPr/>
        </p:nvPicPr>
        <p:blipFill>
          <a:blip r:embed="rId3"/>
          <a:stretch>
            <a:fillRect/>
          </a:stretch>
        </p:blipFill>
        <p:spPr>
          <a:xfrm>
            <a:off x="6468060" y="3390737"/>
            <a:ext cx="2212340" cy="3302000"/>
          </a:xfrm>
          <a:prstGeom prst="rect">
            <a:avLst/>
          </a:prstGeom>
        </p:spPr>
      </p:pic>
      <p:grpSp>
        <p:nvGrpSpPr>
          <p:cNvPr id="2" name="Group 1"/>
          <p:cNvGrpSpPr/>
          <p:nvPr/>
        </p:nvGrpSpPr>
        <p:grpSpPr>
          <a:xfrm>
            <a:off x="221007" y="998007"/>
            <a:ext cx="8964478" cy="5299365"/>
            <a:chOff x="221007" y="998007"/>
            <a:chExt cx="8964478" cy="5299365"/>
          </a:xfrm>
        </p:grpSpPr>
        <p:pic>
          <p:nvPicPr>
            <p:cNvPr id="5" name="Picture 4"/>
            <p:cNvPicPr>
              <a:picLocks noChangeAspect="1"/>
            </p:cNvPicPr>
            <p:nvPr/>
          </p:nvPicPr>
          <p:blipFill>
            <a:blip r:embed="rId4"/>
            <a:stretch>
              <a:fillRect/>
            </a:stretch>
          </p:blipFill>
          <p:spPr>
            <a:xfrm>
              <a:off x="268429" y="4570557"/>
              <a:ext cx="2836010" cy="1726815"/>
            </a:xfrm>
            <a:prstGeom prst="rect">
              <a:avLst/>
            </a:prstGeom>
          </p:spPr>
        </p:pic>
        <p:pic>
          <p:nvPicPr>
            <p:cNvPr id="7" name="Picture 6"/>
            <p:cNvPicPr>
              <a:picLocks noChangeAspect="1"/>
            </p:cNvPicPr>
            <p:nvPr/>
          </p:nvPicPr>
          <p:blipFill>
            <a:blip r:embed="rId5"/>
            <a:stretch>
              <a:fillRect/>
            </a:stretch>
          </p:blipFill>
          <p:spPr>
            <a:xfrm>
              <a:off x="3226954" y="998007"/>
              <a:ext cx="2366819" cy="2366819"/>
            </a:xfrm>
            <a:prstGeom prst="rect">
              <a:avLst/>
            </a:prstGeom>
          </p:spPr>
        </p:pic>
        <p:sp>
          <p:nvSpPr>
            <p:cNvPr id="17" name="TextBox 16"/>
            <p:cNvSpPr txBox="1"/>
            <p:nvPr/>
          </p:nvSpPr>
          <p:spPr>
            <a:xfrm>
              <a:off x="3710402" y="3211981"/>
              <a:ext cx="1493428"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Budget?</a:t>
              </a:r>
            </a:p>
          </p:txBody>
        </p:sp>
        <p:sp>
          <p:nvSpPr>
            <p:cNvPr id="8" name="TextBox 7"/>
            <p:cNvSpPr txBox="1"/>
            <p:nvPr/>
          </p:nvSpPr>
          <p:spPr>
            <a:xfrm>
              <a:off x="759083" y="4112356"/>
              <a:ext cx="1238281"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Time?</a:t>
              </a:r>
            </a:p>
          </p:txBody>
        </p:sp>
        <p:sp>
          <p:nvSpPr>
            <p:cNvPr id="9" name="TextBox 8"/>
            <p:cNvSpPr txBox="1"/>
            <p:nvPr/>
          </p:nvSpPr>
          <p:spPr>
            <a:xfrm>
              <a:off x="6630615" y="3017277"/>
              <a:ext cx="1988793"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Resources?</a:t>
              </a:r>
            </a:p>
          </p:txBody>
        </p:sp>
        <p:sp>
          <p:nvSpPr>
            <p:cNvPr id="10" name="TextBox 9"/>
            <p:cNvSpPr txBox="1"/>
            <p:nvPr/>
          </p:nvSpPr>
          <p:spPr>
            <a:xfrm>
              <a:off x="221007" y="2903161"/>
              <a:ext cx="1988793"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Scope?</a:t>
              </a:r>
            </a:p>
          </p:txBody>
        </p:sp>
        <p:sp>
          <p:nvSpPr>
            <p:cNvPr id="11" name="TextBox 10"/>
            <p:cNvSpPr txBox="1"/>
            <p:nvPr/>
          </p:nvSpPr>
          <p:spPr>
            <a:xfrm>
              <a:off x="7660292" y="1748831"/>
              <a:ext cx="1525193"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Quality?</a:t>
              </a:r>
            </a:p>
          </p:txBody>
        </p:sp>
        <p:sp>
          <p:nvSpPr>
            <p:cNvPr id="12" name="TextBox 11"/>
            <p:cNvSpPr txBox="1"/>
            <p:nvPr/>
          </p:nvSpPr>
          <p:spPr>
            <a:xfrm>
              <a:off x="3809845" y="5428126"/>
              <a:ext cx="2325972"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Scheduling?</a:t>
              </a:r>
              <a:endParaRPr lang="en-US" sz="2400" dirty="0">
                <a:latin typeface="Calibri" pitchFamily="34" charset="0"/>
                <a:cs typeface="Calibri" pitchFamily="34" charset="0"/>
              </a:endParaRPr>
            </a:p>
          </p:txBody>
        </p:sp>
        <p:pic>
          <p:nvPicPr>
            <p:cNvPr id="13" name="Picture 12"/>
            <p:cNvPicPr>
              <a:picLocks noChangeAspect="1"/>
            </p:cNvPicPr>
            <p:nvPr/>
          </p:nvPicPr>
          <p:blipFill>
            <a:blip r:embed="rId6"/>
            <a:stretch>
              <a:fillRect/>
            </a:stretch>
          </p:blipFill>
          <p:spPr>
            <a:xfrm>
              <a:off x="6122995" y="1032251"/>
              <a:ext cx="1607223" cy="1607223"/>
            </a:xfrm>
            <a:prstGeom prst="rect">
              <a:avLst/>
            </a:prstGeom>
          </p:spPr>
        </p:pic>
        <p:pic>
          <p:nvPicPr>
            <p:cNvPr id="14" name="Picture 13"/>
            <p:cNvPicPr>
              <a:picLocks noChangeAspect="1"/>
            </p:cNvPicPr>
            <p:nvPr/>
          </p:nvPicPr>
          <p:blipFill>
            <a:blip r:embed="rId7">
              <a:clrChange>
                <a:clrFrom>
                  <a:srgbClr val="F6F5FC"/>
                </a:clrFrom>
                <a:clrTo>
                  <a:srgbClr val="F6F5FC">
                    <a:alpha val="0"/>
                  </a:srgbClr>
                </a:clrTo>
              </a:clrChange>
            </a:blip>
            <a:stretch>
              <a:fillRect/>
            </a:stretch>
          </p:blipFill>
          <p:spPr>
            <a:xfrm>
              <a:off x="422864" y="998007"/>
              <a:ext cx="1511300" cy="1905000"/>
            </a:xfrm>
            <a:prstGeom prst="rect">
              <a:avLst/>
            </a:prstGeom>
          </p:spPr>
        </p:pic>
        <p:pic>
          <p:nvPicPr>
            <p:cNvPr id="15" name="Picture 14"/>
            <p:cNvPicPr>
              <a:picLocks noChangeAspect="1"/>
            </p:cNvPicPr>
            <p:nvPr/>
          </p:nvPicPr>
          <p:blipFill>
            <a:blip r:embed="rId8"/>
            <a:stretch>
              <a:fillRect/>
            </a:stretch>
          </p:blipFill>
          <p:spPr>
            <a:xfrm>
              <a:off x="3809845" y="4120976"/>
              <a:ext cx="1816100" cy="1358900"/>
            </a:xfrm>
            <a:prstGeom prst="rect">
              <a:avLst/>
            </a:prstGeom>
          </p:spPr>
        </p:pic>
      </p:grpSp>
    </p:spTree>
    <p:extLst>
      <p:ext uri="{BB962C8B-B14F-4D97-AF65-F5344CB8AC3E}">
        <p14:creationId xmlns:p14="http://schemas.microsoft.com/office/powerpoint/2010/main" val="948177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ncept map 4.jpg"/>
          <p:cNvPicPr>
            <a:picLocks noChangeAspect="1"/>
          </p:cNvPicPr>
          <p:nvPr/>
        </p:nvPicPr>
        <p:blipFill rotWithShape="1">
          <a:blip r:embed="rId3">
            <a:extLst>
              <a:ext uri="{28A0092B-C50C-407E-A947-70E740481C1C}">
                <a14:useLocalDpi xmlns:a14="http://schemas.microsoft.com/office/drawing/2010/main" val="0"/>
              </a:ext>
            </a:extLst>
          </a:blip>
          <a:srcRect t="-1" b="5347"/>
          <a:stretch/>
        </p:blipFill>
        <p:spPr>
          <a:xfrm>
            <a:off x="2552700" y="1066800"/>
            <a:ext cx="4018359" cy="5654675"/>
          </a:xfrm>
          <a:prstGeom prst="rect">
            <a:avLst/>
          </a:prstGeom>
        </p:spPr>
      </p:pic>
      <p:sp>
        <p:nvSpPr>
          <p:cNvPr id="4" name="Title 3"/>
          <p:cNvSpPr>
            <a:spLocks noGrp="1"/>
          </p:cNvSpPr>
          <p:nvPr>
            <p:ph type="title"/>
          </p:nvPr>
        </p:nvSpPr>
        <p:spPr/>
        <p:txBody>
          <a:bodyPr/>
          <a:lstStyle/>
          <a:p>
            <a:r>
              <a:rPr lang="en-US" dirty="0" smtClean="0"/>
              <a:t>Burger</a:t>
            </a:r>
            <a:endParaRPr lang="en-US" dirty="0"/>
          </a:p>
        </p:txBody>
      </p:sp>
    </p:spTree>
    <p:extLst>
      <p:ext uri="{BB962C8B-B14F-4D97-AF65-F5344CB8AC3E}">
        <p14:creationId xmlns:p14="http://schemas.microsoft.com/office/powerpoint/2010/main" val="1132892157"/>
      </p:ext>
    </p:extLst>
  </p:cSld>
  <p:clrMapOvr>
    <a:masterClrMapping/>
  </p:clrMapOvr>
  <p:transition xmlns:p14="http://schemas.microsoft.com/office/powerpoint/2010/main" spd="slow">
    <p:fade thruBlk="1"/>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Dependencies</a:t>
            </a:r>
            <a:endParaRPr lang="en-US" dirty="0"/>
          </a:p>
        </p:txBody>
      </p:sp>
      <p:sp>
        <p:nvSpPr>
          <p:cNvPr id="3" name="Content Placeholder 2"/>
          <p:cNvSpPr>
            <a:spLocks noGrp="1"/>
          </p:cNvSpPr>
          <p:nvPr>
            <p:ph idx="1"/>
          </p:nvPr>
        </p:nvSpPr>
        <p:spPr/>
        <p:txBody>
          <a:bodyPr/>
          <a:lstStyle/>
          <a:p>
            <a:endParaRPr lang="en-US" dirty="0" smtClean="0"/>
          </a:p>
          <a:p>
            <a:r>
              <a:rPr lang="en-US" dirty="0" smtClean="0"/>
              <a:t>Cross project dependencies</a:t>
            </a:r>
          </a:p>
          <a:p>
            <a:r>
              <a:rPr lang="en-US" dirty="0" smtClean="0"/>
              <a:t>Departmental dependencies</a:t>
            </a:r>
          </a:p>
          <a:p>
            <a:r>
              <a:rPr lang="en-US" dirty="0" smtClean="0"/>
              <a:t>Staffing dependencies</a:t>
            </a:r>
          </a:p>
          <a:p>
            <a:endParaRPr lang="en-US" dirty="0"/>
          </a:p>
        </p:txBody>
      </p:sp>
    </p:spTree>
    <p:extLst>
      <p:ext uri="{BB962C8B-B14F-4D97-AF65-F5344CB8AC3E}">
        <p14:creationId xmlns:p14="http://schemas.microsoft.com/office/powerpoint/2010/main" val="15208732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457200" y="228600"/>
            <a:ext cx="8229600" cy="655637"/>
          </a:xfrm>
        </p:spPr>
        <p:txBody>
          <a:bodyPr>
            <a:normAutofit fontScale="90000"/>
          </a:bodyPr>
          <a:lstStyle/>
          <a:p>
            <a:r>
              <a:rPr lang="en-US" dirty="0" smtClean="0"/>
              <a:t>Cross-Functional Requirements</a:t>
            </a:r>
            <a:endParaRPr lang="en-US" dirty="0"/>
          </a:p>
        </p:txBody>
      </p:sp>
      <p:sp>
        <p:nvSpPr>
          <p:cNvPr id="14" name="Content Placeholder 13"/>
          <p:cNvSpPr>
            <a:spLocks noGrp="1"/>
          </p:cNvSpPr>
          <p:nvPr>
            <p:ph idx="1"/>
          </p:nvPr>
        </p:nvSpPr>
        <p:spPr>
          <a:xfrm>
            <a:off x="4876800" y="2057400"/>
            <a:ext cx="3962400" cy="4172174"/>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normAutofit/>
          </a:bodyPr>
          <a:lstStyle/>
          <a:p>
            <a:r>
              <a:rPr lang="en-US" sz="2700" dirty="0">
                <a:latin typeface="+mn-lt"/>
                <a:cs typeface="+mn-cs"/>
              </a:rPr>
              <a:t>Portability</a:t>
            </a:r>
          </a:p>
          <a:p>
            <a:r>
              <a:rPr lang="en-US" sz="2700" dirty="0">
                <a:latin typeface="+mn-lt"/>
                <a:cs typeface="+mn-cs"/>
              </a:rPr>
              <a:t>Extensibility</a:t>
            </a:r>
          </a:p>
          <a:p>
            <a:r>
              <a:rPr lang="en-US" sz="2700" dirty="0">
                <a:latin typeface="+mn-lt"/>
                <a:cs typeface="+mn-cs"/>
              </a:rPr>
              <a:t>Localization</a:t>
            </a:r>
          </a:p>
          <a:p>
            <a:r>
              <a:rPr lang="en-US" sz="2700" dirty="0" smtClean="0">
                <a:latin typeface="+mn-lt"/>
                <a:cs typeface="+mn-cs"/>
              </a:rPr>
              <a:t>Scalability</a:t>
            </a:r>
          </a:p>
          <a:p>
            <a:r>
              <a:rPr lang="en-US" sz="2700" dirty="0" smtClean="0">
                <a:cs typeface="+mn-cs"/>
              </a:rPr>
              <a:t>Usability</a:t>
            </a:r>
            <a:endParaRPr lang="en-US" sz="2700" dirty="0">
              <a:latin typeface="+mn-lt"/>
              <a:cs typeface="+mn-cs"/>
            </a:endParaRPr>
          </a:p>
        </p:txBody>
      </p:sp>
      <p:sp>
        <p:nvSpPr>
          <p:cNvPr id="13" name="Content Placeholder 12"/>
          <p:cNvSpPr>
            <a:spLocks noGrp="1"/>
          </p:cNvSpPr>
          <p:nvPr>
            <p:ph type="body" sz="quarter" idx="4294967295"/>
          </p:nvPr>
        </p:nvSpPr>
        <p:spPr>
          <a:xfrm>
            <a:off x="0" y="2057400"/>
            <a:ext cx="3352800" cy="3962400"/>
          </a:xfrm>
        </p:spPr>
        <p:txBody>
          <a:bodyPr>
            <a:normAutofit lnSpcReduction="10000"/>
          </a:bodyPr>
          <a:lstStyle/>
          <a:p>
            <a:r>
              <a:rPr lang="en-US" dirty="0" smtClean="0"/>
              <a:t>Auditability</a:t>
            </a:r>
          </a:p>
          <a:p>
            <a:r>
              <a:rPr lang="en-US" dirty="0" smtClean="0"/>
              <a:t>Authentication</a:t>
            </a:r>
          </a:p>
          <a:p>
            <a:r>
              <a:rPr lang="en-US" dirty="0" smtClean="0"/>
              <a:t>Authorization</a:t>
            </a:r>
          </a:p>
          <a:p>
            <a:r>
              <a:rPr lang="en-US" dirty="0" smtClean="0"/>
              <a:t>Availability</a:t>
            </a:r>
          </a:p>
          <a:p>
            <a:r>
              <a:rPr lang="en-US" dirty="0" smtClean="0"/>
              <a:t>Performance</a:t>
            </a:r>
          </a:p>
          <a:p>
            <a:r>
              <a:rPr lang="en-US" dirty="0" smtClean="0"/>
              <a:t>Regulatory</a:t>
            </a:r>
          </a:p>
          <a:p>
            <a:r>
              <a:rPr lang="en-US" dirty="0" smtClean="0"/>
              <a:t>Security</a:t>
            </a:r>
          </a:p>
          <a:p>
            <a:pPr>
              <a:buNone/>
            </a:pPr>
            <a:endParaRPr lang="en-US" dirty="0" smtClean="0"/>
          </a:p>
        </p:txBody>
      </p:sp>
      <p:sp>
        <p:nvSpPr>
          <p:cNvPr id="15" name="TextBox 14"/>
          <p:cNvSpPr txBox="1"/>
          <p:nvPr/>
        </p:nvSpPr>
        <p:spPr>
          <a:xfrm>
            <a:off x="228600" y="1295400"/>
            <a:ext cx="2514600" cy="584775"/>
          </a:xfrm>
          <a:prstGeom prst="rect">
            <a:avLst/>
          </a:prstGeom>
          <a:noFill/>
        </p:spPr>
        <p:txBody>
          <a:bodyPr wrap="square" rtlCol="0">
            <a:spAutoFit/>
          </a:bodyPr>
          <a:lstStyle/>
          <a:p>
            <a:pPr>
              <a:buNone/>
            </a:pPr>
            <a:r>
              <a:rPr lang="en-US" sz="3200" dirty="0" smtClean="0"/>
              <a:t>Execution</a:t>
            </a:r>
            <a:endParaRPr lang="en-US" dirty="0"/>
          </a:p>
        </p:txBody>
      </p:sp>
      <p:sp>
        <p:nvSpPr>
          <p:cNvPr id="16" name="TextBox 15"/>
          <p:cNvSpPr txBox="1"/>
          <p:nvPr/>
        </p:nvSpPr>
        <p:spPr>
          <a:xfrm>
            <a:off x="4724400" y="1225550"/>
            <a:ext cx="2514600" cy="584775"/>
          </a:xfrm>
          <a:prstGeom prst="rect">
            <a:avLst/>
          </a:prstGeom>
          <a:noFill/>
        </p:spPr>
        <p:txBody>
          <a:bodyPr wrap="square" rtlCol="0">
            <a:spAutoFit/>
          </a:bodyPr>
          <a:lstStyle/>
          <a:p>
            <a:pPr>
              <a:buNone/>
            </a:pPr>
            <a:r>
              <a:rPr lang="en-US" sz="3200" dirty="0" smtClean="0"/>
              <a:t>Evolution</a:t>
            </a:r>
            <a:endParaRPr lang="en-US" dirty="0"/>
          </a:p>
        </p:txBody>
      </p:sp>
    </p:spTree>
    <p:extLst>
      <p:ext uri="{BB962C8B-B14F-4D97-AF65-F5344CB8AC3E}">
        <p14:creationId xmlns:p14="http://schemas.microsoft.com/office/powerpoint/2010/main" val="4069749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lstStyle/>
          <a:p>
            <a:r>
              <a:rPr lang="en-US" dirty="0" smtClean="0"/>
              <a:t>Prioritizing stories</a:t>
            </a:r>
          </a:p>
          <a:p>
            <a:r>
              <a:rPr lang="en-US" dirty="0" smtClean="0"/>
              <a:t>Minimally Marketable Features</a:t>
            </a:r>
          </a:p>
          <a:p>
            <a:r>
              <a:rPr lang="en-US" dirty="0" smtClean="0"/>
              <a:t>Span Planning</a:t>
            </a:r>
          </a:p>
          <a:p>
            <a:r>
              <a:rPr lang="en-US" dirty="0" smtClean="0"/>
              <a:t>Other activities</a:t>
            </a:r>
          </a:p>
          <a:p>
            <a:endParaRPr lang="en-US" dirty="0" smtClean="0"/>
          </a:p>
          <a:p>
            <a:endParaRPr lang="en-US" dirty="0" smtClean="0"/>
          </a:p>
          <a:p>
            <a:endParaRPr lang="en-US" dirty="0" smtClean="0"/>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goes into each release?</a:t>
            </a:r>
            <a:endParaRPr lang="en-US" dirty="0"/>
          </a:p>
        </p:txBody>
      </p:sp>
      <p:sp>
        <p:nvSpPr>
          <p:cNvPr id="5" name="Rounded Rectangle 4"/>
          <p:cNvSpPr/>
          <p:nvPr/>
        </p:nvSpPr>
        <p:spPr>
          <a:xfrm rot="404497">
            <a:off x="611560" y="18093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rot="404497">
            <a:off x="763960" y="19617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rot="404497">
            <a:off x="916360" y="21141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rot="404497">
            <a:off x="1068760" y="22665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rot="404497">
            <a:off x="1221160" y="24189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rot="404497">
            <a:off x="1373560" y="25713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rot="404497">
            <a:off x="1525960" y="27237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rot="404497">
            <a:off x="1678360" y="28761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rot="404497">
            <a:off x="1830760" y="30285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rot="404497">
            <a:off x="1983160" y="31809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rot="404497">
            <a:off x="2135560" y="33333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rot="404497">
            <a:off x="2287960" y="34857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rot="404497">
            <a:off x="2440360" y="36381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rot="404497">
            <a:off x="2592760" y="3790562"/>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rot="404497">
            <a:off x="562672" y="23839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rot="404497">
            <a:off x="715072" y="25363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rot="404497">
            <a:off x="867472" y="26887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rot="404497">
            <a:off x="1019872" y="28411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rot="404497">
            <a:off x="1172272" y="29935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rot="404497">
            <a:off x="1324672" y="31459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rot="404497">
            <a:off x="1477072" y="32983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p:cNvSpPr/>
          <p:nvPr/>
        </p:nvSpPr>
        <p:spPr>
          <a:xfrm rot="404497">
            <a:off x="1629472" y="34507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rot="404497">
            <a:off x="1781872" y="36031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rot="404497">
            <a:off x="1934272" y="37555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rot="404497">
            <a:off x="2086672" y="39079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rot="404497">
            <a:off x="2239072" y="40603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rot="404497">
            <a:off x="2391472" y="42127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rot="404497">
            <a:off x="2543872" y="436510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rot="404497">
            <a:off x="490664" y="30700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rot="404497">
            <a:off x="643064" y="32224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rot="404497">
            <a:off x="795464" y="33748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rot="404497">
            <a:off x="947864" y="35272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rot="404497">
            <a:off x="1100264" y="36796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rot="404497">
            <a:off x="1252664" y="38320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rot="404497">
            <a:off x="1405064" y="39844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rot="404497">
            <a:off x="1557464" y="41368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rot="404497">
            <a:off x="1709864" y="42892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rot="404497">
            <a:off x="1862264" y="44416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rot="404497">
            <a:off x="2014664" y="45940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ounded Rectangle 43"/>
          <p:cNvSpPr/>
          <p:nvPr/>
        </p:nvSpPr>
        <p:spPr>
          <a:xfrm rot="404497">
            <a:off x="2167064" y="47464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rot="404497">
            <a:off x="2319464" y="48988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rot="404497">
            <a:off x="2471864" y="5051244"/>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rot="404497">
            <a:off x="4019054" y="202538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rot="404497">
            <a:off x="4171454" y="217778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ounded Rectangle 48"/>
          <p:cNvSpPr/>
          <p:nvPr/>
        </p:nvSpPr>
        <p:spPr>
          <a:xfrm rot="404497">
            <a:off x="4323854" y="233018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ounded Rectangle 49"/>
          <p:cNvSpPr/>
          <p:nvPr/>
        </p:nvSpPr>
        <p:spPr>
          <a:xfrm rot="404497">
            <a:off x="4476254" y="248258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p:cNvSpPr/>
          <p:nvPr/>
        </p:nvSpPr>
        <p:spPr>
          <a:xfrm rot="404497">
            <a:off x="4628654" y="263498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ounded Rectangle 51"/>
          <p:cNvSpPr/>
          <p:nvPr/>
        </p:nvSpPr>
        <p:spPr>
          <a:xfrm rot="404497">
            <a:off x="4781054" y="278738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ounded Rectangle 52"/>
          <p:cNvSpPr/>
          <p:nvPr/>
        </p:nvSpPr>
        <p:spPr>
          <a:xfrm rot="404497">
            <a:off x="4933454" y="293978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p:cNvSpPr/>
          <p:nvPr/>
        </p:nvSpPr>
        <p:spPr>
          <a:xfrm rot="404497">
            <a:off x="5085854" y="309218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ed Rectangle 54"/>
          <p:cNvSpPr/>
          <p:nvPr/>
        </p:nvSpPr>
        <p:spPr>
          <a:xfrm rot="404497">
            <a:off x="5238254" y="324458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ounded Rectangle 55"/>
          <p:cNvSpPr/>
          <p:nvPr/>
        </p:nvSpPr>
        <p:spPr>
          <a:xfrm rot="404497">
            <a:off x="3905744" y="2605302"/>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rot="404497">
            <a:off x="4058144" y="2757702"/>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rot="404497">
            <a:off x="4210544" y="2910102"/>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rot="404497">
            <a:off x="4362944" y="3062502"/>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ounded Rectangle 59"/>
          <p:cNvSpPr/>
          <p:nvPr/>
        </p:nvSpPr>
        <p:spPr>
          <a:xfrm rot="404497">
            <a:off x="4515344" y="3214902"/>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ounded Rectangle 60"/>
          <p:cNvSpPr/>
          <p:nvPr/>
        </p:nvSpPr>
        <p:spPr>
          <a:xfrm rot="404497">
            <a:off x="4667744" y="3367302"/>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rot="404497">
            <a:off x="4820144" y="3519702"/>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rot="404497">
            <a:off x="4972544" y="3672102"/>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ounded Rectangle 63"/>
          <p:cNvSpPr/>
          <p:nvPr/>
        </p:nvSpPr>
        <p:spPr>
          <a:xfrm rot="404497">
            <a:off x="5124944" y="3824502"/>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ounded Rectangle 64"/>
          <p:cNvSpPr/>
          <p:nvPr/>
        </p:nvSpPr>
        <p:spPr>
          <a:xfrm rot="404497">
            <a:off x="3803032" y="318136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ounded Rectangle 65"/>
          <p:cNvSpPr/>
          <p:nvPr/>
        </p:nvSpPr>
        <p:spPr>
          <a:xfrm rot="404497">
            <a:off x="3955432" y="333376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ounded Rectangle 66"/>
          <p:cNvSpPr/>
          <p:nvPr/>
        </p:nvSpPr>
        <p:spPr>
          <a:xfrm rot="404497">
            <a:off x="4107832" y="348616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ounded Rectangle 67"/>
          <p:cNvSpPr/>
          <p:nvPr/>
        </p:nvSpPr>
        <p:spPr>
          <a:xfrm rot="404497">
            <a:off x="4260232" y="363856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ounded Rectangle 68"/>
          <p:cNvSpPr/>
          <p:nvPr/>
        </p:nvSpPr>
        <p:spPr>
          <a:xfrm rot="404497">
            <a:off x="4412632" y="379096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ounded Rectangle 69"/>
          <p:cNvSpPr/>
          <p:nvPr/>
        </p:nvSpPr>
        <p:spPr>
          <a:xfrm rot="404497">
            <a:off x="4565032" y="394336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ounded Rectangle 70"/>
          <p:cNvSpPr/>
          <p:nvPr/>
        </p:nvSpPr>
        <p:spPr>
          <a:xfrm rot="404497">
            <a:off x="4717432" y="409576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ounded Rectangle 71"/>
          <p:cNvSpPr/>
          <p:nvPr/>
        </p:nvSpPr>
        <p:spPr>
          <a:xfrm rot="404497">
            <a:off x="4869832" y="424816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ounded Rectangle 72"/>
          <p:cNvSpPr/>
          <p:nvPr/>
        </p:nvSpPr>
        <p:spPr>
          <a:xfrm rot="404497">
            <a:off x="5022232" y="4400566"/>
            <a:ext cx="648072" cy="432048"/>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rot="404497">
            <a:off x="6184230" y="2030321"/>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ed Rectangle 74"/>
          <p:cNvSpPr/>
          <p:nvPr/>
        </p:nvSpPr>
        <p:spPr>
          <a:xfrm rot="404497">
            <a:off x="6336630" y="2182721"/>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ounded Rectangle 75"/>
          <p:cNvSpPr/>
          <p:nvPr/>
        </p:nvSpPr>
        <p:spPr>
          <a:xfrm rot="404497">
            <a:off x="6489030" y="2335121"/>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ounded Rectangle 76"/>
          <p:cNvSpPr/>
          <p:nvPr/>
        </p:nvSpPr>
        <p:spPr>
          <a:xfrm rot="404497">
            <a:off x="6641430" y="2487521"/>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ounded Rectangle 77"/>
          <p:cNvSpPr/>
          <p:nvPr/>
        </p:nvSpPr>
        <p:spPr>
          <a:xfrm rot="404497">
            <a:off x="6793830" y="2639921"/>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ounded Rectangle 78"/>
          <p:cNvSpPr/>
          <p:nvPr/>
        </p:nvSpPr>
        <p:spPr>
          <a:xfrm rot="404497">
            <a:off x="6946230" y="2792321"/>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ounded Rectangle 79"/>
          <p:cNvSpPr/>
          <p:nvPr/>
        </p:nvSpPr>
        <p:spPr>
          <a:xfrm rot="404497">
            <a:off x="7098630" y="2944721"/>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ounded Rectangle 80"/>
          <p:cNvSpPr/>
          <p:nvPr/>
        </p:nvSpPr>
        <p:spPr>
          <a:xfrm rot="404497">
            <a:off x="7251030" y="3097121"/>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ed Rectangle 81"/>
          <p:cNvSpPr/>
          <p:nvPr/>
        </p:nvSpPr>
        <p:spPr>
          <a:xfrm rot="404497">
            <a:off x="7403430" y="3249521"/>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ounded Rectangle 82"/>
          <p:cNvSpPr/>
          <p:nvPr/>
        </p:nvSpPr>
        <p:spPr>
          <a:xfrm rot="404497">
            <a:off x="6210000" y="2749318"/>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rot="404497">
            <a:off x="6362400" y="2901718"/>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rot="404497">
            <a:off x="6514800" y="3054118"/>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rot="404497">
            <a:off x="6667200" y="3206518"/>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ounded Rectangle 86"/>
          <p:cNvSpPr/>
          <p:nvPr/>
        </p:nvSpPr>
        <p:spPr>
          <a:xfrm rot="404497">
            <a:off x="6819600" y="3358918"/>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ounded Rectangle 87"/>
          <p:cNvSpPr/>
          <p:nvPr/>
        </p:nvSpPr>
        <p:spPr>
          <a:xfrm rot="404497">
            <a:off x="6972000" y="3511318"/>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rot="404497">
            <a:off x="7124400" y="3663718"/>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ed Rectangle 89"/>
          <p:cNvSpPr/>
          <p:nvPr/>
        </p:nvSpPr>
        <p:spPr>
          <a:xfrm rot="404497">
            <a:off x="7276800" y="3816118"/>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rot="404497">
            <a:off x="7429200" y="3968518"/>
            <a:ext cx="648072" cy="432048"/>
          </a:xfrm>
          <a:prstGeom prst="round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395536" y="5373216"/>
            <a:ext cx="3096344" cy="400110"/>
          </a:xfrm>
          <a:prstGeom prst="rect">
            <a:avLst/>
          </a:prstGeom>
          <a:noFill/>
        </p:spPr>
        <p:txBody>
          <a:bodyPr wrap="square" rtlCol="0">
            <a:spAutoFit/>
          </a:bodyPr>
          <a:lstStyle/>
          <a:p>
            <a:r>
              <a:rPr lang="en-US" dirty="0" smtClean="0"/>
              <a:t>MMF = 1,297pts</a:t>
            </a:r>
            <a:endParaRPr lang="en-US" dirty="0"/>
          </a:p>
        </p:txBody>
      </p:sp>
      <p:sp>
        <p:nvSpPr>
          <p:cNvPr id="93" name="TextBox 92"/>
          <p:cNvSpPr txBox="1"/>
          <p:nvPr/>
        </p:nvSpPr>
        <p:spPr>
          <a:xfrm>
            <a:off x="3563888" y="5373216"/>
            <a:ext cx="2520280" cy="400110"/>
          </a:xfrm>
          <a:prstGeom prst="rect">
            <a:avLst/>
          </a:prstGeom>
          <a:noFill/>
        </p:spPr>
        <p:txBody>
          <a:bodyPr wrap="square" rtlCol="0">
            <a:spAutoFit/>
          </a:bodyPr>
          <a:lstStyle/>
          <a:p>
            <a:r>
              <a:rPr lang="en-US" dirty="0" smtClean="0"/>
              <a:t>Priority 2 – 873 </a:t>
            </a:r>
            <a:r>
              <a:rPr lang="en-US" dirty="0" err="1" smtClean="0"/>
              <a:t>pts</a:t>
            </a:r>
            <a:endParaRPr lang="en-US" dirty="0"/>
          </a:p>
        </p:txBody>
      </p:sp>
      <p:sp>
        <p:nvSpPr>
          <p:cNvPr id="94" name="TextBox 93"/>
          <p:cNvSpPr txBox="1"/>
          <p:nvPr/>
        </p:nvSpPr>
        <p:spPr>
          <a:xfrm>
            <a:off x="6479704" y="4869160"/>
            <a:ext cx="2664296" cy="400110"/>
          </a:xfrm>
          <a:prstGeom prst="rect">
            <a:avLst/>
          </a:prstGeom>
          <a:noFill/>
        </p:spPr>
        <p:txBody>
          <a:bodyPr wrap="square" rtlCol="0">
            <a:spAutoFit/>
          </a:bodyPr>
          <a:lstStyle/>
          <a:p>
            <a:r>
              <a:rPr lang="en-US" dirty="0" smtClean="0"/>
              <a:t>The rest – 520 </a:t>
            </a:r>
            <a:r>
              <a:rPr lang="en-US" dirty="0" err="1" smtClean="0"/>
              <a:t>pts</a:t>
            </a:r>
            <a:endParaRPr lang="en-US" dirty="0"/>
          </a:p>
        </p:txBody>
      </p:sp>
    </p:spTree>
    <p:extLst>
      <p:ext uri="{BB962C8B-B14F-4D97-AF65-F5344CB8AC3E}">
        <p14:creationId xmlns:p14="http://schemas.microsoft.com/office/powerpoint/2010/main" val="3063846900"/>
      </p:ext>
    </p:extLst>
  </p:cSld>
  <p:clrMapOvr>
    <a:masterClrMapping/>
  </p:clrMapOvr>
  <p:transition xmlns:p14="http://schemas.microsoft.com/office/powerpoint/2010/main" spd="slow">
    <p:fade thruBlk="1"/>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Iteration slotting</a:t>
            </a:r>
            <a:endParaRPr lang="en-US" dirty="0"/>
          </a:p>
        </p:txBody>
      </p:sp>
      <p:sp>
        <p:nvSpPr>
          <p:cNvPr id="4" name="Rectangle 3"/>
          <p:cNvSpPr/>
          <p:nvPr/>
        </p:nvSpPr>
        <p:spPr>
          <a:xfrm>
            <a:off x="395536" y="1412776"/>
            <a:ext cx="1152128" cy="403244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47664" y="1412776"/>
            <a:ext cx="1152128" cy="403244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699792" y="1412776"/>
            <a:ext cx="1152128" cy="403244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51920" y="1412776"/>
            <a:ext cx="1152128" cy="403244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rot="404497">
            <a:off x="5917032" y="17008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rot="404497">
            <a:off x="6069432" y="18532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rot="404497">
            <a:off x="6221832" y="20056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rot="404497">
            <a:off x="6374232" y="21580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rot="404497">
            <a:off x="6526632" y="23104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rot="404497">
            <a:off x="6679032" y="24628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rot="404497">
            <a:off x="6831432" y="26152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rot="404497">
            <a:off x="6983832" y="27676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rot="404497">
            <a:off x="7136232" y="29200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rot="404497">
            <a:off x="7288632" y="30724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rot="404497">
            <a:off x="7441032" y="32248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rot="404497">
            <a:off x="7593432" y="33772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rot="404497">
            <a:off x="7745832" y="35296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rot="404497">
            <a:off x="7898232" y="3682008"/>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rot="404497">
            <a:off x="5868144" y="22753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rot="404497">
            <a:off x="6020544" y="24277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rot="404497">
            <a:off x="6172944" y="25801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rot="404497">
            <a:off x="6325344" y="27325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p:cNvSpPr/>
          <p:nvPr/>
        </p:nvSpPr>
        <p:spPr>
          <a:xfrm rot="404497">
            <a:off x="6477744" y="28849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rot="404497">
            <a:off x="6630144" y="30373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rot="404497">
            <a:off x="6782544" y="31897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rot="404497">
            <a:off x="6934944" y="33421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rot="404497">
            <a:off x="7087344" y="34945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rot="404497">
            <a:off x="7239744" y="36469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rot="404497">
            <a:off x="7392144" y="37993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rot="404497">
            <a:off x="7544544" y="39517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rot="404497">
            <a:off x="7696944" y="41041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rot="404497">
            <a:off x="7849344" y="425655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rot="404497">
            <a:off x="5796136" y="29614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rot="404497">
            <a:off x="5948536" y="31138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rot="404497">
            <a:off x="6100936" y="32662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rot="404497">
            <a:off x="6253336" y="34186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rot="404497">
            <a:off x="6405736" y="35710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rot="404497">
            <a:off x="6558136" y="37234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rot="404497">
            <a:off x="6710536" y="38758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rot="404497">
            <a:off x="6862936" y="40282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ounded Rectangle 43"/>
          <p:cNvSpPr/>
          <p:nvPr/>
        </p:nvSpPr>
        <p:spPr>
          <a:xfrm rot="404497">
            <a:off x="7015336" y="41806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rot="404497">
            <a:off x="7167736" y="43330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rot="404497">
            <a:off x="7320136" y="44854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rot="404497">
            <a:off x="7472536" y="46378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rot="404497">
            <a:off x="7624936" y="47902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ounded Rectangle 48"/>
          <p:cNvSpPr/>
          <p:nvPr/>
        </p:nvSpPr>
        <p:spPr>
          <a:xfrm rot="404497">
            <a:off x="7777336" y="4942690"/>
            <a:ext cx="648072" cy="432048"/>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71879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21465E-8 4.85549E-6 L -0.57592 -0.01041 " pathEditMode="relative" rAng="0" ptsTypes="AA">
                                      <p:cBhvr>
                                        <p:cTn id="6" dur="2000" fill="hold"/>
                                        <p:tgtEl>
                                          <p:spTgt spid="8"/>
                                        </p:tgtEl>
                                        <p:attrNameLst>
                                          <p:attrName>ppt_x</p:attrName>
                                          <p:attrName>ppt_y</p:attrName>
                                        </p:attrNameLst>
                                      </p:cBhvr>
                                      <p:rCtr x="-28804" y="-532"/>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4.55318E-6 5.31792E-6 L -0.57452 -0.0104 " pathEditMode="relative" ptsTypes="AA">
                                      <p:cBhvr>
                                        <p:cTn id="10" dur="2000" fill="hold"/>
                                        <p:tgtEl>
                                          <p:spTgt spid="23"/>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98404E-6 -4.73988E-6 L -0.62589 0.11191 " pathEditMode="relative" rAng="0" ptsTypes="AA">
                                      <p:cBhvr>
                                        <p:cTn id="14" dur="2000" fill="hold"/>
                                        <p:tgtEl>
                                          <p:spTgt spid="11"/>
                                        </p:tgtEl>
                                        <p:attrNameLst>
                                          <p:attrName>ppt_x</p:attrName>
                                          <p:attrName>ppt_y</p:attrName>
                                        </p:attrNameLst>
                                      </p:cBhvr>
                                      <p:rCtr x="-31303" y="5595"/>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7.37463E-7 3.46821E-6 L -0.67691 0.15746 " pathEditMode="relative" ptsTypes="AA">
                                      <p:cBhvr>
                                        <p:cTn id="18" dur="2000" fill="hold"/>
                                        <p:tgtEl>
                                          <p:spTgt spid="14"/>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3.19799E-6 3.12139E-6 L -0.7399 0.19907 " pathEditMode="relative" ptsTypes="AA">
                                      <p:cBhvr>
                                        <p:cTn id="22" dur="2000" fill="hold"/>
                                        <p:tgtEl>
                                          <p:spTgt spid="1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9.49158E-7 3.46821E-7 L -0.51952 -0.15723 " pathEditMode="relative" ptsTypes="AA">
                                      <p:cBhvr>
                                        <p:cTn id="26" dur="2000" fill="hold"/>
                                        <p:tgtEl>
                                          <p:spTgt spid="27"/>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1.44716E-6 2.13873E-6 L -0.5275 -0.16786 " pathEditMode="relative" ptsTypes="AA">
                                      <p:cBhvr>
                                        <p:cTn id="30" dur="2000" fill="hold"/>
                                        <p:tgtEl>
                                          <p:spTgt spid="4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2.48829E-6 -2.71676E-6 L -0.5983 -0.03144 " pathEditMode="relative" ptsTypes="AA">
                                      <p:cBhvr>
                                        <p:cTn id="34" dur="2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8" grpId="0" animBg="1"/>
      <p:bldP spid="23" grpId="0" animBg="1"/>
      <p:bldP spid="27" grpId="0" animBg="1"/>
      <p:bldP spid="32" grpId="0" animBg="1"/>
      <p:bldP spid="4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Iteration Planning</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buNone/>
            </a:pPr>
            <a:endParaRPr lang="en-US" dirty="0" smtClean="0"/>
          </a:p>
          <a:p>
            <a:r>
              <a:rPr lang="en-US" dirty="0" smtClean="0"/>
              <a:t>Using the iteration length you decided upon earlier.</a:t>
            </a:r>
          </a:p>
          <a:p>
            <a:r>
              <a:rPr lang="en-US" dirty="0" smtClean="0"/>
              <a:t>Use your stories, their estimates, estimated velocity, and prioritization</a:t>
            </a:r>
          </a:p>
          <a:p>
            <a:r>
              <a:rPr lang="en-US" dirty="0" smtClean="0"/>
              <a:t>Arrange the stories in priority order in iterations</a:t>
            </a:r>
          </a:p>
          <a:p>
            <a:endParaRPr lang="en-US" dirty="0" smtClean="0"/>
          </a:p>
          <a:p>
            <a:pPr marL="0" indent="0">
              <a:buNone/>
            </a:pPr>
            <a:endParaRPr lang="en-US" dirty="0"/>
          </a:p>
        </p:txBody>
      </p:sp>
    </p:spTree>
    <p:extLst>
      <p:ext uri="{BB962C8B-B14F-4D97-AF65-F5344CB8AC3E}">
        <p14:creationId xmlns:p14="http://schemas.microsoft.com/office/powerpoint/2010/main" val="142032448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39555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Visibility and</a:t>
            </a:r>
            <a:br>
              <a:rPr lang="en-US" dirty="0" smtClean="0"/>
            </a:br>
            <a:r>
              <a:rPr lang="en-US" dirty="0" smtClean="0"/>
              <a:t>Communication</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227165032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457200" y="228600"/>
            <a:ext cx="8229600" cy="655638"/>
          </a:xfrm>
        </p:spPr>
        <p:txBody>
          <a:bodyPr>
            <a:normAutofit fontScale="90000"/>
          </a:bodyPr>
          <a:lstStyle/>
          <a:p>
            <a:pPr>
              <a:defRPr/>
            </a:pPr>
            <a:r>
              <a:rPr lang="en-US" dirty="0">
                <a:latin typeface="Arial" charset="0"/>
                <a:ea typeface="ＭＳ Ｐゴシック" charset="0"/>
              </a:rPr>
              <a:t>Four </a:t>
            </a:r>
            <a:r>
              <a:rPr lang="en-US" dirty="0" smtClean="0">
                <a:latin typeface="Arial" charset="0"/>
                <a:ea typeface="ＭＳ Ｐゴシック" charset="0"/>
              </a:rPr>
              <a:t>Key Agile </a:t>
            </a:r>
            <a:r>
              <a:rPr lang="en-US" dirty="0">
                <a:latin typeface="Arial" charset="0"/>
                <a:ea typeface="ＭＳ Ｐゴシック" charset="0"/>
              </a:rPr>
              <a:t>Meetings</a:t>
            </a:r>
          </a:p>
        </p:txBody>
      </p:sp>
      <p:pic>
        <p:nvPicPr>
          <p:cNvPr id="5" name="Picture 6"/>
          <p:cNvPicPr>
            <a:picLocks noChangeAspect="1" noChangeArrowheads="1"/>
          </p:cNvPicPr>
          <p:nvPr/>
        </p:nvPicPr>
        <p:blipFill>
          <a:blip r:embed="rId3" cstate="print"/>
          <a:srcRect/>
          <a:stretch>
            <a:fillRect/>
          </a:stretch>
        </p:blipFill>
        <p:spPr bwMode="auto">
          <a:xfrm>
            <a:off x="500065" y="1571613"/>
            <a:ext cx="3067082" cy="2009788"/>
          </a:xfrm>
          <a:prstGeom prst="rect">
            <a:avLst/>
          </a:prstGeom>
          <a:noFill/>
          <a:ln w="9525">
            <a:noFill/>
            <a:miter lim="800000"/>
            <a:headEnd/>
            <a:tailEnd/>
          </a:ln>
          <a:scene3d>
            <a:camera prst="perspectiveHeroicExtremeRightFacing"/>
            <a:lightRig rig="threePt" dir="t"/>
          </a:scene3d>
        </p:spPr>
      </p:pic>
      <p:sp>
        <p:nvSpPr>
          <p:cNvPr id="12" name="TextBox 11"/>
          <p:cNvSpPr txBox="1"/>
          <p:nvPr/>
        </p:nvSpPr>
        <p:spPr>
          <a:xfrm>
            <a:off x="1355010" y="3717032"/>
            <a:ext cx="2928958" cy="400110"/>
          </a:xfrm>
          <a:prstGeom prst="rect">
            <a:avLst/>
          </a:prstGeom>
          <a:noFill/>
        </p:spPr>
        <p:txBody>
          <a:bodyPr>
            <a:spAutoFit/>
            <a:scene3d>
              <a:camera prst="perspectiveHeroicExtremeRightFacing">
                <a:rot lat="1200000" lon="19200000" rev="174516"/>
              </a:camera>
              <a:lightRig rig="threePt" dir="t"/>
            </a:scene3d>
          </a:bodyPr>
          <a:lstStyle/>
          <a:p>
            <a:pPr>
              <a:buNone/>
              <a:defRPr/>
            </a:pPr>
            <a:r>
              <a:rPr lang="en-US" dirty="0" smtClean="0">
                <a:ea typeface="ＭＳ Ｐゴシック" pitchFamily="1" charset="-128"/>
                <a:cs typeface="+mn-cs"/>
              </a:rPr>
              <a:t>Showcase</a:t>
            </a:r>
            <a:endParaRPr lang="en-US" dirty="0">
              <a:ea typeface="ＭＳ Ｐゴシック" pitchFamily="1" charset="-128"/>
              <a:cs typeface="+mn-cs"/>
            </a:endParaRPr>
          </a:p>
        </p:txBody>
      </p:sp>
      <p:pic>
        <p:nvPicPr>
          <p:cNvPr id="13" name="Picture 4" descr="107_0757"/>
          <p:cNvPicPr>
            <a:picLocks noChangeAspect="1" noChangeArrowheads="1"/>
          </p:cNvPicPr>
          <p:nvPr/>
        </p:nvPicPr>
        <p:blipFill>
          <a:blip r:embed="rId4" cstate="email"/>
          <a:srcRect/>
          <a:stretch>
            <a:fillRect/>
          </a:stretch>
        </p:blipFill>
        <p:spPr bwMode="auto">
          <a:xfrm>
            <a:off x="4343400" y="1379824"/>
            <a:ext cx="2452710" cy="1977168"/>
          </a:xfrm>
          <a:prstGeom prst="rect">
            <a:avLst/>
          </a:prstGeom>
          <a:noFill/>
          <a:ln w="9525">
            <a:noFill/>
            <a:miter lim="800000"/>
            <a:headEnd/>
            <a:tailEnd/>
          </a:ln>
          <a:scene3d>
            <a:camera prst="perspectiveHeroicExtremeRightFacing"/>
            <a:lightRig rig="threePt" dir="t"/>
          </a:scene3d>
        </p:spPr>
      </p:pic>
      <p:sp>
        <p:nvSpPr>
          <p:cNvPr id="14" name="TextBox 13"/>
          <p:cNvSpPr txBox="1"/>
          <p:nvPr/>
        </p:nvSpPr>
        <p:spPr>
          <a:xfrm>
            <a:off x="6588224" y="2060848"/>
            <a:ext cx="3505200" cy="400110"/>
          </a:xfrm>
          <a:prstGeom prst="rect">
            <a:avLst/>
          </a:prstGeom>
          <a:noFill/>
        </p:spPr>
        <p:txBody>
          <a:bodyPr>
            <a:spAutoFit/>
            <a:scene3d>
              <a:camera prst="perspectiveHeroicExtremeRightFacing">
                <a:rot lat="1200000" lon="19200000" rev="174516"/>
              </a:camera>
              <a:lightRig rig="threePt" dir="t"/>
            </a:scene3d>
          </a:bodyPr>
          <a:lstStyle/>
          <a:p>
            <a:pPr>
              <a:buNone/>
              <a:defRPr/>
            </a:pPr>
            <a:r>
              <a:rPr lang="en-US" dirty="0">
                <a:ea typeface="ＭＳ Ｐゴシック" pitchFamily="1" charset="-128"/>
                <a:cs typeface="+mn-cs"/>
              </a:rPr>
              <a:t>Iteration Planning</a:t>
            </a:r>
          </a:p>
        </p:txBody>
      </p:sp>
      <p:pic>
        <p:nvPicPr>
          <p:cNvPr id="15" name="Picture 3" descr="standingup"/>
          <p:cNvPicPr>
            <a:picLocks noChangeAspect="1" noChangeArrowheads="1"/>
          </p:cNvPicPr>
          <p:nvPr/>
        </p:nvPicPr>
        <p:blipFill>
          <a:blip r:embed="rId5" cstate="email"/>
          <a:srcRect/>
          <a:stretch>
            <a:fillRect/>
          </a:stretch>
        </p:blipFill>
        <p:spPr bwMode="auto">
          <a:xfrm>
            <a:off x="6172200" y="3886200"/>
            <a:ext cx="2390148" cy="1591851"/>
          </a:xfrm>
          <a:prstGeom prst="rect">
            <a:avLst/>
          </a:prstGeom>
          <a:noFill/>
          <a:ln w="9525">
            <a:noFill/>
            <a:miter lim="800000"/>
            <a:headEnd/>
            <a:tailEnd/>
          </a:ln>
          <a:scene3d>
            <a:camera prst="perspectiveHeroicExtremeRightFacing"/>
            <a:lightRig rig="threePt" dir="t"/>
          </a:scene3d>
        </p:spPr>
      </p:pic>
      <p:sp>
        <p:nvSpPr>
          <p:cNvPr id="16" name="TextBox 15"/>
          <p:cNvSpPr txBox="1"/>
          <p:nvPr/>
        </p:nvSpPr>
        <p:spPr>
          <a:xfrm>
            <a:off x="7239000" y="5492732"/>
            <a:ext cx="1600199" cy="400110"/>
          </a:xfrm>
          <a:prstGeom prst="rect">
            <a:avLst/>
          </a:prstGeom>
          <a:noFill/>
        </p:spPr>
        <p:txBody>
          <a:bodyPr>
            <a:spAutoFit/>
            <a:scene3d>
              <a:camera prst="perspectiveHeroicExtremeRightFacing">
                <a:rot lat="1200000" lon="19200000" rev="174516"/>
              </a:camera>
              <a:lightRig rig="threePt" dir="t"/>
            </a:scene3d>
          </a:bodyPr>
          <a:lstStyle/>
          <a:p>
            <a:pPr>
              <a:buNone/>
              <a:defRPr/>
            </a:pPr>
            <a:r>
              <a:rPr lang="en-US" dirty="0">
                <a:ea typeface="ＭＳ Ｐゴシック" pitchFamily="1" charset="-128"/>
                <a:cs typeface="+mn-cs"/>
              </a:rPr>
              <a:t>Stand Ups</a:t>
            </a:r>
          </a:p>
        </p:txBody>
      </p:sp>
      <p:grpSp>
        <p:nvGrpSpPr>
          <p:cNvPr id="19" name="Group 20"/>
          <p:cNvGrpSpPr/>
          <p:nvPr/>
        </p:nvGrpSpPr>
        <p:grpSpPr>
          <a:xfrm>
            <a:off x="3048000" y="3962400"/>
            <a:ext cx="2590800" cy="1466722"/>
            <a:chOff x="5357818" y="3929066"/>
            <a:chExt cx="2357228" cy="1676266"/>
          </a:xfrm>
          <a:scene3d>
            <a:camera prst="perspectiveHeroicExtremeRightFacing"/>
            <a:lightRig rig="threePt" dir="t"/>
          </a:scene3d>
        </p:grpSpPr>
        <p:pic>
          <p:nvPicPr>
            <p:cNvPr id="20" name="Picture 19" descr="index-card.png"/>
            <p:cNvPicPr>
              <a:picLocks noChangeAspect="1"/>
            </p:cNvPicPr>
            <p:nvPr/>
          </p:nvPicPr>
          <p:blipFill>
            <a:blip r:embed="rId6" cstate="print">
              <a:lum bright="-10000" contrast="-10000"/>
            </a:blip>
            <a:stretch>
              <a:fillRect/>
            </a:stretch>
          </p:blipFill>
          <p:spPr>
            <a:xfrm>
              <a:off x="5357818" y="4143380"/>
              <a:ext cx="1714286" cy="1104762"/>
            </a:xfrm>
            <a:prstGeom prst="rect">
              <a:avLst/>
            </a:prstGeom>
          </p:spPr>
        </p:pic>
        <p:pic>
          <p:nvPicPr>
            <p:cNvPr id="21" name="Picture 20" descr="index-card.png"/>
            <p:cNvPicPr>
              <a:picLocks noChangeAspect="1"/>
            </p:cNvPicPr>
            <p:nvPr/>
          </p:nvPicPr>
          <p:blipFill>
            <a:blip r:embed="rId6" cstate="print">
              <a:lum bright="-10000" contrast="-10000"/>
            </a:blip>
            <a:stretch>
              <a:fillRect/>
            </a:stretch>
          </p:blipFill>
          <p:spPr>
            <a:xfrm>
              <a:off x="6000760" y="3929066"/>
              <a:ext cx="1714286" cy="1104762"/>
            </a:xfrm>
            <a:prstGeom prst="rect">
              <a:avLst/>
            </a:prstGeom>
          </p:spPr>
        </p:pic>
        <p:pic>
          <p:nvPicPr>
            <p:cNvPr id="22" name="Picture 21" descr="index-card.png"/>
            <p:cNvPicPr>
              <a:picLocks noChangeAspect="1"/>
            </p:cNvPicPr>
            <p:nvPr/>
          </p:nvPicPr>
          <p:blipFill>
            <a:blip r:embed="rId6" cstate="print">
              <a:lum bright="-10000" contrast="-10000"/>
            </a:blip>
            <a:stretch>
              <a:fillRect/>
            </a:stretch>
          </p:blipFill>
          <p:spPr>
            <a:xfrm>
              <a:off x="5643570" y="4500570"/>
              <a:ext cx="1714286" cy="1104762"/>
            </a:xfrm>
            <a:prstGeom prst="rect">
              <a:avLst/>
            </a:prstGeom>
          </p:spPr>
        </p:pic>
      </p:grpSp>
      <p:sp>
        <p:nvSpPr>
          <p:cNvPr id="23" name="TextBox 22"/>
          <p:cNvSpPr txBox="1"/>
          <p:nvPr/>
        </p:nvSpPr>
        <p:spPr>
          <a:xfrm>
            <a:off x="3203848" y="5733256"/>
            <a:ext cx="2304256" cy="400110"/>
          </a:xfrm>
          <a:prstGeom prst="rect">
            <a:avLst/>
          </a:prstGeom>
          <a:noFill/>
        </p:spPr>
        <p:txBody>
          <a:bodyPr wrap="square">
            <a:spAutoFit/>
            <a:scene3d>
              <a:camera prst="perspectiveHeroicExtremeRightFacing">
                <a:rot lat="1200000" lon="19200000" rev="174516"/>
              </a:camera>
              <a:lightRig rig="threePt" dir="t"/>
            </a:scene3d>
          </a:bodyPr>
          <a:lstStyle/>
          <a:p>
            <a:pPr>
              <a:buNone/>
              <a:defRPr/>
            </a:pPr>
            <a:r>
              <a:rPr lang="en-US" dirty="0">
                <a:ea typeface="ＭＳ Ｐゴシック" pitchFamily="1" charset="-128"/>
                <a:cs typeface="+mn-cs"/>
              </a:rPr>
              <a:t>Retrospectives</a:t>
            </a:r>
          </a:p>
        </p:txBody>
      </p:sp>
    </p:spTree>
    <p:extLst>
      <p:ext uri="{BB962C8B-B14F-4D97-AF65-F5344CB8AC3E}">
        <p14:creationId xmlns:p14="http://schemas.microsoft.com/office/powerpoint/2010/main" val="146655249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143000"/>
          </a:xfrm>
        </p:spPr>
        <p:txBody>
          <a:bodyPr/>
          <a:lstStyle/>
          <a:p>
            <a:r>
              <a:rPr lang="en-US" dirty="0" smtClean="0"/>
              <a:t>Daily Stand-Up</a:t>
            </a:r>
            <a:endParaRPr lang="en-US" dirty="0"/>
          </a:p>
        </p:txBody>
      </p:sp>
      <p:pic>
        <p:nvPicPr>
          <p:cNvPr id="6" name="Picture 5" descr="5b.jpg"/>
          <p:cNvPicPr>
            <a:picLocks noChangeAspect="1"/>
          </p:cNvPicPr>
          <p:nvPr/>
        </p:nvPicPr>
        <p:blipFill>
          <a:blip r:embed="rId3">
            <a:clrChange>
              <a:clrFrom>
                <a:srgbClr val="FFFFFF"/>
              </a:clrFrom>
              <a:clrTo>
                <a:srgbClr val="FFFFFF">
                  <a:alpha val="0"/>
                </a:srgbClr>
              </a:clrTo>
            </a:clrChange>
          </a:blip>
          <a:stretch>
            <a:fillRect/>
          </a:stretch>
        </p:blipFill>
        <p:spPr>
          <a:xfrm>
            <a:off x="0" y="609600"/>
            <a:ext cx="9144000" cy="6263816"/>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Fishbone</a:t>
            </a:r>
            <a:endParaRPr lang="en-US" dirty="0"/>
          </a:p>
        </p:txBody>
      </p:sp>
      <p:pic>
        <p:nvPicPr>
          <p:cNvPr id="3" name="Picture 2" descr="concept map 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69632" y="235710"/>
            <a:ext cx="4724401" cy="8062978"/>
          </a:xfrm>
          <a:prstGeom prst="rect">
            <a:avLst/>
          </a:prstGeom>
        </p:spPr>
      </p:pic>
    </p:spTree>
    <p:extLst>
      <p:ext uri="{BB962C8B-B14F-4D97-AF65-F5344CB8AC3E}">
        <p14:creationId xmlns:p14="http://schemas.microsoft.com/office/powerpoint/2010/main" val="2441096122"/>
      </p:ext>
    </p:extLst>
  </p:cSld>
  <p:clrMapOvr>
    <a:masterClrMapping/>
  </p:clrMapOvr>
  <p:transition xmlns:p14="http://schemas.microsoft.com/office/powerpoint/2010/main" spd="slow">
    <p:fade thruBlk="1"/>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_scene.jpg"/>
          <p:cNvPicPr>
            <a:picLocks noChangeAspect="1"/>
          </p:cNvPicPr>
          <p:nvPr/>
        </p:nvPicPr>
        <p:blipFill>
          <a:blip r:embed="rId3">
            <a:clrChange>
              <a:clrFrom>
                <a:srgbClr val="FEFEFE"/>
              </a:clrFrom>
              <a:clrTo>
                <a:srgbClr val="FEFEFE">
                  <a:alpha val="0"/>
                </a:srgbClr>
              </a:clrTo>
            </a:clrChange>
          </a:blip>
          <a:stretch>
            <a:fillRect/>
          </a:stretch>
        </p:blipFill>
        <p:spPr>
          <a:xfrm>
            <a:off x="0" y="351169"/>
            <a:ext cx="9144000" cy="6506831"/>
          </a:xfrm>
          <a:prstGeom prst="rect">
            <a:avLst/>
          </a:prstGeom>
        </p:spPr>
      </p:pic>
      <p:sp>
        <p:nvSpPr>
          <p:cNvPr id="2" name="Title 1"/>
          <p:cNvSpPr>
            <a:spLocks noGrp="1"/>
          </p:cNvSpPr>
          <p:nvPr>
            <p:ph type="title"/>
          </p:nvPr>
        </p:nvSpPr>
        <p:spPr>
          <a:xfrm>
            <a:off x="467544" y="0"/>
            <a:ext cx="8229600" cy="1143000"/>
          </a:xfrm>
        </p:spPr>
        <p:txBody>
          <a:bodyPr>
            <a:normAutofit/>
          </a:bodyPr>
          <a:lstStyle/>
          <a:p>
            <a:r>
              <a:rPr lang="en-US" dirty="0" smtClean="0"/>
              <a:t>Team Room: Open Conversations</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43408"/>
            <a:ext cx="8229600" cy="1143000"/>
          </a:xfrm>
        </p:spPr>
        <p:txBody>
          <a:bodyPr/>
          <a:lstStyle/>
          <a:p>
            <a:r>
              <a:rPr lang="en-US" dirty="0" smtClean="0"/>
              <a:t>Showcases</a:t>
            </a:r>
            <a:endParaRPr lang="en-US" dirty="0"/>
          </a:p>
        </p:txBody>
      </p:sp>
      <p:pic>
        <p:nvPicPr>
          <p:cNvPr id="5" name="Picture 4" descr="20a.jpg"/>
          <p:cNvPicPr>
            <a:picLocks noChangeAspect="1"/>
          </p:cNvPicPr>
          <p:nvPr/>
        </p:nvPicPr>
        <p:blipFill>
          <a:blip r:embed="rId3">
            <a:clrChange>
              <a:clrFrom>
                <a:srgbClr val="FFFFFF"/>
              </a:clrFrom>
              <a:clrTo>
                <a:srgbClr val="FFFFFF">
                  <a:alpha val="0"/>
                </a:srgbClr>
              </a:clrTo>
            </a:clrChange>
          </a:blip>
          <a:stretch>
            <a:fillRect/>
          </a:stretch>
        </p:blipFill>
        <p:spPr>
          <a:xfrm>
            <a:off x="-396552" y="503634"/>
            <a:ext cx="9144000" cy="638175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6138446"/>
            <a:ext cx="7620000" cy="338554"/>
          </a:xfrm>
          <a:prstGeom prst="rect">
            <a:avLst/>
          </a:prstGeom>
        </p:spPr>
        <p:txBody>
          <a:bodyPr wrap="square">
            <a:spAutoFit/>
          </a:bodyPr>
          <a:lstStyle/>
          <a:p>
            <a:pPr algn="ctr">
              <a:buNone/>
            </a:pPr>
            <a:r>
              <a:rPr lang="en-US" sz="1600" i="1" dirty="0" smtClean="0">
                <a:solidFill>
                  <a:schemeClr val="bg1">
                    <a:lumMod val="50000"/>
                  </a:schemeClr>
                </a:solidFill>
              </a:rPr>
              <a:t>http://www.thekua.com/rant/wp-content/uploads/2006/03/StarTechnique.gif</a:t>
            </a:r>
            <a:endParaRPr lang="en-US" sz="1600" i="1" dirty="0">
              <a:solidFill>
                <a:schemeClr val="bg1">
                  <a:lumMod val="50000"/>
                </a:schemeClr>
              </a:solidFill>
            </a:endParaRPr>
          </a:p>
        </p:txBody>
      </p:sp>
      <p:pic>
        <p:nvPicPr>
          <p:cNvPr id="6" name="Picture 5" descr="18a.jpg"/>
          <p:cNvPicPr>
            <a:picLocks noChangeAspect="1"/>
          </p:cNvPicPr>
          <p:nvPr/>
        </p:nvPicPr>
        <p:blipFill>
          <a:blip r:embed="rId3"/>
          <a:stretch>
            <a:fillRect/>
          </a:stretch>
        </p:blipFill>
        <p:spPr>
          <a:xfrm>
            <a:off x="1219200" y="762000"/>
            <a:ext cx="6858000" cy="5264727"/>
          </a:xfrm>
          <a:prstGeom prst="rect">
            <a:avLst/>
          </a:prstGeom>
        </p:spPr>
      </p:pic>
      <p:sp>
        <p:nvSpPr>
          <p:cNvPr id="7" name="Rectangle 6"/>
          <p:cNvSpPr/>
          <p:nvPr/>
        </p:nvSpPr>
        <p:spPr>
          <a:xfrm>
            <a:off x="1828800" y="1676400"/>
            <a:ext cx="5715000" cy="3711786"/>
          </a:xfrm>
          <a:prstGeom prst="rect">
            <a:avLst/>
          </a:prstGeom>
          <a:solidFill>
            <a:srgbClr val="FFFFFF"/>
          </a:solidFill>
          <a:effectLst>
            <a:glow rad="228600">
              <a:schemeClr val="accent5">
                <a:alpha val="75000"/>
              </a:schemeClr>
            </a:glow>
          </a:effectLst>
        </p:spPr>
        <p:txBody>
          <a:bodyPr wrap="square">
            <a:spAutoFit/>
          </a:bodyPr>
          <a:lstStyle/>
          <a:p>
            <a:pPr>
              <a:buNone/>
            </a:pPr>
            <a:r>
              <a:rPr lang="en-US" sz="2800" dirty="0" smtClean="0"/>
              <a:t>“…a well-run retrospective can help members of a community understand the need for improvement, and motivate them to change how they go about their work.”</a:t>
            </a:r>
          </a:p>
          <a:p>
            <a:pPr>
              <a:buNone/>
            </a:pPr>
            <a:endParaRPr lang="en-US" sz="2800" dirty="0" smtClean="0"/>
          </a:p>
          <a:p>
            <a:pPr algn="r">
              <a:buNone/>
            </a:pPr>
            <a:r>
              <a:rPr lang="en-US" sz="2800" dirty="0" smtClean="0"/>
              <a:t>Norm </a:t>
            </a:r>
            <a:r>
              <a:rPr lang="en-US" sz="2800" dirty="0" err="1" smtClean="0"/>
              <a:t>Kerth</a:t>
            </a:r>
            <a:endParaRPr lang="en-US" sz="2800" dirty="0"/>
          </a:p>
        </p:txBody>
      </p:sp>
      <p:sp>
        <p:nvSpPr>
          <p:cNvPr id="8" name="Rectangle 7"/>
          <p:cNvSpPr/>
          <p:nvPr/>
        </p:nvSpPr>
        <p:spPr>
          <a:xfrm>
            <a:off x="1295400" y="1371600"/>
            <a:ext cx="6629400" cy="4339650"/>
          </a:xfrm>
          <a:prstGeom prst="rect">
            <a:avLst/>
          </a:prstGeom>
          <a:solidFill>
            <a:srgbClr val="FFFFFF"/>
          </a:solidFill>
          <a:effectLst>
            <a:glow rad="228600">
              <a:schemeClr val="accent5">
                <a:alpha val="75000"/>
              </a:schemeClr>
            </a:glow>
          </a:effectLst>
        </p:spPr>
        <p:txBody>
          <a:bodyPr wrap="square">
            <a:spAutoFit/>
          </a:bodyPr>
          <a:lstStyle/>
          <a:p>
            <a:pPr>
              <a:buNone/>
            </a:pPr>
            <a:r>
              <a:rPr lang="en-US" sz="3000" dirty="0" smtClean="0">
                <a:latin typeface="Calibri" pitchFamily="34" charset="0"/>
                <a:cs typeface="Calibri" pitchFamily="34" charset="0"/>
              </a:rPr>
              <a:t>“Whether you are using Agile methods or more traditional incremental or iterative development, your team has an opportunity to reflect at the end of every increment and identify changes and improvements that will increase the quality of the product and the work life of team members.”</a:t>
            </a:r>
          </a:p>
          <a:p>
            <a:pPr algn="r">
              <a:buNone/>
            </a:pPr>
            <a:r>
              <a:rPr lang="en-US" sz="3000" dirty="0" smtClean="0">
                <a:latin typeface="Calibri" pitchFamily="34" charset="0"/>
                <a:cs typeface="Calibri" pitchFamily="34" charset="0"/>
              </a:rPr>
              <a:t>Esther Derby and Diana Larsen</a:t>
            </a:r>
            <a:endParaRPr lang="en-US" sz="3000" dirty="0">
              <a:latin typeface="Calibri" pitchFamily="34" charset="0"/>
              <a:cs typeface="Calibri" pitchFamily="34" charset="0"/>
            </a:endParaRPr>
          </a:p>
        </p:txBody>
      </p:sp>
      <p:sp>
        <p:nvSpPr>
          <p:cNvPr id="5" name="Title 4"/>
          <p:cNvSpPr>
            <a:spLocks noGrp="1"/>
          </p:cNvSpPr>
          <p:nvPr>
            <p:ph type="title"/>
          </p:nvPr>
        </p:nvSpPr>
        <p:spPr>
          <a:xfrm>
            <a:off x="467544" y="-315416"/>
            <a:ext cx="8229600" cy="1143000"/>
          </a:xfrm>
        </p:spPr>
        <p:txBody>
          <a:bodyPr/>
          <a:lstStyle/>
          <a:p>
            <a:r>
              <a:rPr lang="en-US" dirty="0"/>
              <a:t>Retrospectives</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1000"/>
                                        <p:tgtEl>
                                          <p:spTgt spid="8"/>
                                        </p:tgtEl>
                                      </p:cBhvr>
                                    </p:animEffect>
                                    <p:set>
                                      <p:cBhvr>
                                        <p:cTn id="20"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Maintaining Visibility and Communications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71400"/>
            <a:ext cx="8229600" cy="1143000"/>
          </a:xfrm>
        </p:spPr>
        <p:txBody>
          <a:bodyPr/>
          <a:lstStyle/>
          <a:p>
            <a:pPr algn="l"/>
            <a:r>
              <a:rPr lang="en-US" dirty="0" smtClean="0"/>
              <a:t>Information Radiators</a:t>
            </a:r>
            <a:endParaRPr lang="en-US" dirty="0"/>
          </a:p>
        </p:txBody>
      </p:sp>
      <p:pic>
        <p:nvPicPr>
          <p:cNvPr id="5" name="Picture 4" descr="19a.jpg"/>
          <p:cNvPicPr>
            <a:picLocks noChangeAspect="1"/>
          </p:cNvPicPr>
          <p:nvPr/>
        </p:nvPicPr>
        <p:blipFill>
          <a:blip r:embed="rId3">
            <a:clrChange>
              <a:clrFrom>
                <a:srgbClr val="FFFFFF"/>
              </a:clrFrom>
              <a:clrTo>
                <a:srgbClr val="FFFFFF">
                  <a:alpha val="0"/>
                </a:srgbClr>
              </a:clrTo>
            </a:clrChange>
          </a:blip>
          <a:stretch>
            <a:fillRect/>
          </a:stretch>
        </p:blipFill>
        <p:spPr>
          <a:xfrm>
            <a:off x="1720158" y="0"/>
            <a:ext cx="7423842" cy="6858000"/>
          </a:xfrm>
          <a:prstGeom prst="rect">
            <a:avLst/>
          </a:prstGeom>
        </p:spPr>
      </p:pic>
      <p:pic>
        <p:nvPicPr>
          <p:cNvPr id="6" name="Picture 5" descr="11_scene.jpg"/>
          <p:cNvPicPr>
            <a:picLocks noChangeAspect="1"/>
          </p:cNvPicPr>
          <p:nvPr/>
        </p:nvPicPr>
        <p:blipFill>
          <a:blip r:embed="rId4">
            <a:clrChange>
              <a:clrFrom>
                <a:srgbClr val="FEFEFE"/>
              </a:clrFrom>
              <a:clrTo>
                <a:srgbClr val="FEFEFE">
                  <a:alpha val="0"/>
                </a:srgbClr>
              </a:clrTo>
            </a:clrChange>
          </a:blip>
          <a:stretch>
            <a:fillRect/>
          </a:stretch>
        </p:blipFill>
        <p:spPr>
          <a:xfrm>
            <a:off x="0" y="762001"/>
            <a:ext cx="3319582" cy="2362200"/>
          </a:xfrm>
          <a:prstGeom prst="rect">
            <a:avLst/>
          </a:prstGeom>
        </p:spPr>
      </p:pic>
      <p:graphicFrame>
        <p:nvGraphicFramePr>
          <p:cNvPr id="7" name="Chart 6"/>
          <p:cNvGraphicFramePr/>
          <p:nvPr/>
        </p:nvGraphicFramePr>
        <p:xfrm>
          <a:off x="1" y="3733800"/>
          <a:ext cx="3909848" cy="24384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smtClean="0"/>
              <a:t>The Card Wall</a:t>
            </a:r>
            <a:endParaRPr lang="en-US" dirty="0"/>
          </a:p>
        </p:txBody>
      </p:sp>
      <p:pic>
        <p:nvPicPr>
          <p:cNvPr id="4" name="Picture 3" descr="mingle-kanban.jpg"/>
          <p:cNvPicPr>
            <a:picLocks noChangeAspect="1"/>
          </p:cNvPicPr>
          <p:nvPr/>
        </p:nvPicPr>
        <p:blipFill>
          <a:blip r:embed="rId3"/>
          <a:stretch>
            <a:fillRect/>
          </a:stretch>
        </p:blipFill>
        <p:spPr>
          <a:xfrm>
            <a:off x="0" y="1103415"/>
            <a:ext cx="9144000" cy="4651169"/>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Card Wall</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Develop the outline of your card wall</a:t>
            </a:r>
          </a:p>
          <a:p>
            <a:r>
              <a:rPr lang="en-US" dirty="0" smtClean="0"/>
              <a:t>Put the cards for iteration 1 onto the wall</a:t>
            </a:r>
          </a:p>
          <a:p>
            <a:pPr marL="0" indent="0">
              <a:buNone/>
            </a:pPr>
            <a:endParaRPr lang="en-US" dirty="0"/>
          </a:p>
        </p:txBody>
      </p:sp>
    </p:spTree>
    <p:extLst>
      <p:ext uri="{BB962C8B-B14F-4D97-AF65-F5344CB8AC3E}">
        <p14:creationId xmlns:p14="http://schemas.microsoft.com/office/powerpoint/2010/main" val="3279775871"/>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384"/>
            <a:ext cx="8229600" cy="1143000"/>
          </a:xfrm>
        </p:spPr>
        <p:txBody>
          <a:bodyPr/>
          <a:lstStyle/>
          <a:p>
            <a:r>
              <a:rPr lang="en-US" dirty="0" smtClean="0"/>
              <a:t>Daily Stand-Up</a:t>
            </a:r>
            <a:endParaRPr lang="en-US" dirty="0"/>
          </a:p>
        </p:txBody>
      </p:sp>
      <p:pic>
        <p:nvPicPr>
          <p:cNvPr id="5" name="Picture 4" descr="5b.jpg"/>
          <p:cNvPicPr>
            <a:picLocks noChangeAspect="1"/>
          </p:cNvPicPr>
          <p:nvPr/>
        </p:nvPicPr>
        <p:blipFill>
          <a:blip r:embed="rId3"/>
          <a:stretch>
            <a:fillRect/>
          </a:stretch>
        </p:blipFill>
        <p:spPr>
          <a:xfrm>
            <a:off x="1147572" y="996696"/>
            <a:ext cx="6848856" cy="4864608"/>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a:bodyPr>
          <a:lstStyle/>
          <a:p>
            <a:r>
              <a:rPr lang="en-US" dirty="0" smtClean="0"/>
              <a:t>Reporting Progress – Burn Down</a:t>
            </a:r>
            <a:endParaRPr lang="en-US" dirty="0"/>
          </a:p>
        </p:txBody>
      </p:sp>
      <p:pic>
        <p:nvPicPr>
          <p:cNvPr id="5" name="Picture 4"/>
          <p:cNvPicPr>
            <a:picLocks noChangeAspect="1"/>
          </p:cNvPicPr>
          <p:nvPr/>
        </p:nvPicPr>
        <p:blipFill>
          <a:blip r:embed="rId3"/>
          <a:stretch>
            <a:fillRect/>
          </a:stretch>
        </p:blipFill>
        <p:spPr>
          <a:xfrm>
            <a:off x="152400" y="1200150"/>
            <a:ext cx="8786265" cy="4819650"/>
          </a:xfrm>
          <a:prstGeom prst="rect">
            <a:avLst/>
          </a:prstGeom>
        </p:spPr>
      </p:pic>
      <p:sp>
        <p:nvSpPr>
          <p:cNvPr id="6" name="Left Arrow 5"/>
          <p:cNvSpPr/>
          <p:nvPr/>
        </p:nvSpPr>
        <p:spPr bwMode="auto">
          <a:xfrm>
            <a:off x="1371600" y="1600200"/>
            <a:ext cx="2362200" cy="533400"/>
          </a:xfrm>
          <a:prstGeom prst="leftArrow">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7" name="Left Arrow 6"/>
          <p:cNvSpPr/>
          <p:nvPr/>
        </p:nvSpPr>
        <p:spPr bwMode="auto">
          <a:xfrm flipH="1">
            <a:off x="5715000" y="5257800"/>
            <a:ext cx="2209800" cy="533400"/>
          </a:xfrm>
          <a:prstGeom prst="leftArrow">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203" name="Rectangle 11"/>
          <p:cNvSpPr>
            <a:spLocks noGrp="1" noChangeArrowheads="1"/>
          </p:cNvSpPr>
          <p:nvPr>
            <p:ph type="title"/>
          </p:nvPr>
        </p:nvSpPr>
        <p:spPr>
          <a:xfrm>
            <a:off x="395536" y="27060"/>
            <a:ext cx="8229600" cy="1143000"/>
          </a:xfrm>
          <a:ln/>
        </p:spPr>
        <p:txBody>
          <a:bodyPr/>
          <a:lstStyle/>
          <a:p>
            <a:r>
              <a:rPr lang="en-US" dirty="0" smtClean="0"/>
              <a:t>Project Burn</a:t>
            </a:r>
            <a:r>
              <a:rPr lang="en-US" dirty="0"/>
              <a:t>-Up</a:t>
            </a:r>
          </a:p>
        </p:txBody>
      </p:sp>
      <p:pic>
        <p:nvPicPr>
          <p:cNvPr id="392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939800"/>
            <a:ext cx="78232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2204" name="AutoShape 12"/>
          <p:cNvSpPr>
            <a:spLocks/>
          </p:cNvSpPr>
          <p:nvPr/>
        </p:nvSpPr>
        <p:spPr bwMode="auto">
          <a:xfrm>
            <a:off x="571500" y="2032000"/>
            <a:ext cx="1270000" cy="533400"/>
          </a:xfrm>
          <a:prstGeom prst="rightArrow">
            <a:avLst>
              <a:gd name="adj1" fmla="val 47620"/>
              <a:gd name="adj2" fmla="val 73810"/>
            </a:avLst>
          </a:prstGeom>
          <a:gradFill rotWithShape="0">
            <a:gsLst>
              <a:gs pos="0">
                <a:srgbClr val="FFFFFF"/>
              </a:gs>
              <a:gs pos="100000">
                <a:srgbClr val="F27B00"/>
              </a:gs>
            </a:gsLst>
            <a:lin ang="120000" scaled="1"/>
          </a:gradFill>
          <a:ln w="25400" cap="flat">
            <a:solidFill>
              <a:schemeClr val="tx1"/>
            </a:solidFill>
            <a:prstDash val="solid"/>
            <a:miter lim="800000"/>
            <a:headEnd type="none" w="med" len="med"/>
            <a:tailEnd type="none" w="med" len="med"/>
          </a:ln>
        </p:spPr>
        <p:txBody>
          <a:bodyPr lIns="0" tIns="0" rIns="0" bIns="0"/>
          <a:lstStyle/>
          <a:p>
            <a:pPr>
              <a:spcBef>
                <a:spcPts val="475"/>
              </a:spcBef>
              <a:buNone/>
            </a:pPr>
            <a:r>
              <a:rPr lang="en-US" sz="1000" dirty="0">
                <a:solidFill>
                  <a:srgbClr val="292929"/>
                </a:solidFill>
                <a:latin typeface="Arial Bold" charset="0"/>
                <a:ea typeface="ＭＳ Ｐゴシック" charset="0"/>
                <a:cs typeface="Arial Bold" charset="0"/>
                <a:sym typeface="Arial Bold" charset="0"/>
              </a:rPr>
              <a:t>Scope</a:t>
            </a:r>
          </a:p>
        </p:txBody>
      </p:sp>
      <p:sp>
        <p:nvSpPr>
          <p:cNvPr id="392205" name="AutoShape 13"/>
          <p:cNvSpPr>
            <a:spLocks/>
          </p:cNvSpPr>
          <p:nvPr/>
        </p:nvSpPr>
        <p:spPr bwMode="auto">
          <a:xfrm rot="5400000">
            <a:off x="2565400" y="11938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06" name="Line 14"/>
          <p:cNvSpPr>
            <a:spLocks noChangeShapeType="1"/>
          </p:cNvSpPr>
          <p:nvPr/>
        </p:nvSpPr>
        <p:spPr bwMode="auto">
          <a:xfrm rot="10800000" flipH="1">
            <a:off x="1955800" y="3949700"/>
            <a:ext cx="6057900" cy="1270000"/>
          </a:xfrm>
          <a:prstGeom prst="line">
            <a:avLst/>
          </a:prstGeom>
          <a:noFill/>
          <a:ln w="63500" cap="rnd">
            <a:solidFill>
              <a:srgbClr val="F53F00"/>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7" name="Line 15"/>
          <p:cNvSpPr>
            <a:spLocks noChangeShapeType="1"/>
          </p:cNvSpPr>
          <p:nvPr/>
        </p:nvSpPr>
        <p:spPr bwMode="auto">
          <a:xfrm rot="10800000" flipH="1">
            <a:off x="3683000" y="2030413"/>
            <a:ext cx="5053013" cy="2643187"/>
          </a:xfrm>
          <a:prstGeom prst="line">
            <a:avLst/>
          </a:prstGeom>
          <a:noFill/>
          <a:ln w="63500" cap="rnd">
            <a:solidFill>
              <a:srgbClr val="4A99B7"/>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8" name="Line 16"/>
          <p:cNvSpPr>
            <a:spLocks noChangeShapeType="1"/>
          </p:cNvSpPr>
          <p:nvPr/>
        </p:nvSpPr>
        <p:spPr bwMode="auto">
          <a:xfrm rot="10800000" flipH="1">
            <a:off x="6235700" y="1968500"/>
            <a:ext cx="1917700" cy="1090613"/>
          </a:xfrm>
          <a:prstGeom prst="line">
            <a:avLst/>
          </a:prstGeom>
          <a:noFill/>
          <a:ln w="63500" cap="rnd">
            <a:solidFill>
              <a:srgbClr val="46D062"/>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9" name="Line 17"/>
          <p:cNvSpPr>
            <a:spLocks noChangeShapeType="1"/>
          </p:cNvSpPr>
          <p:nvPr/>
        </p:nvSpPr>
        <p:spPr bwMode="auto">
          <a:xfrm rot="10800000" flipH="1">
            <a:off x="6388100" y="2030413"/>
            <a:ext cx="2667000" cy="1587"/>
          </a:xfrm>
          <a:prstGeom prst="line">
            <a:avLst/>
          </a:prstGeom>
          <a:noFill/>
          <a:ln w="63500" cap="rnd">
            <a:solidFill>
              <a:srgbClr val="D0CD59"/>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0" name="Oval 18"/>
          <p:cNvSpPr>
            <a:spLocks/>
          </p:cNvSpPr>
          <p:nvPr/>
        </p:nvSpPr>
        <p:spPr bwMode="auto">
          <a:xfrm>
            <a:off x="8356600" y="1752600"/>
            <a:ext cx="558800" cy="558800"/>
          </a:xfrm>
          <a:prstGeom prst="ellipse">
            <a:avLst/>
          </a:prstGeom>
          <a:noFill/>
          <a:ln w="63500" cap="flat">
            <a:solidFill>
              <a:srgbClr val="F53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1" name="Oval 19"/>
          <p:cNvSpPr>
            <a:spLocks/>
          </p:cNvSpPr>
          <p:nvPr/>
        </p:nvSpPr>
        <p:spPr bwMode="auto">
          <a:xfrm>
            <a:off x="7874000" y="1739900"/>
            <a:ext cx="558800" cy="558800"/>
          </a:xfrm>
          <a:prstGeom prst="ellipse">
            <a:avLst/>
          </a:prstGeom>
          <a:noFill/>
          <a:ln w="63500" cap="flat">
            <a:solidFill>
              <a:srgbClr val="F53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2" name="AutoShape 20"/>
          <p:cNvSpPr>
            <a:spLocks/>
          </p:cNvSpPr>
          <p:nvPr/>
        </p:nvSpPr>
        <p:spPr bwMode="auto">
          <a:xfrm rot="5400000">
            <a:off x="5118100" y="10795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3" name="AutoShape 21"/>
          <p:cNvSpPr>
            <a:spLocks/>
          </p:cNvSpPr>
          <p:nvPr/>
        </p:nvSpPr>
        <p:spPr bwMode="auto">
          <a:xfrm>
            <a:off x="571500" y="4953000"/>
            <a:ext cx="1270000" cy="533400"/>
          </a:xfrm>
          <a:prstGeom prst="rightArrow">
            <a:avLst>
              <a:gd name="adj1" fmla="val 47620"/>
              <a:gd name="adj2" fmla="val 73810"/>
            </a:avLst>
          </a:prstGeom>
          <a:gradFill rotWithShape="0">
            <a:gsLst>
              <a:gs pos="0">
                <a:srgbClr val="FFFFFF"/>
              </a:gs>
              <a:gs pos="100000">
                <a:srgbClr val="F27B00"/>
              </a:gs>
            </a:gsLst>
            <a:lin ang="120000" scaled="1"/>
          </a:gradFill>
          <a:ln w="25400" cap="flat">
            <a:solidFill>
              <a:schemeClr val="tx1"/>
            </a:solidFill>
            <a:prstDash val="solid"/>
            <a:miter lim="800000"/>
            <a:headEnd type="none" w="med" len="med"/>
            <a:tailEnd type="none" w="med" len="med"/>
          </a:ln>
        </p:spPr>
        <p:txBody>
          <a:bodyPr lIns="0" tIns="0" rIns="0" bIns="0"/>
          <a:lstStyle/>
          <a:p>
            <a:pPr>
              <a:spcBef>
                <a:spcPts val="475"/>
              </a:spcBef>
              <a:buNone/>
            </a:pPr>
            <a:r>
              <a:rPr lang="en-US" sz="1000">
                <a:solidFill>
                  <a:srgbClr val="292929"/>
                </a:solidFill>
                <a:latin typeface="Arial Bold" charset="0"/>
                <a:ea typeface="ＭＳ Ｐゴシック" charset="0"/>
                <a:cs typeface="Arial Bold" charset="0"/>
                <a:sym typeface="Arial Bold" charset="0"/>
              </a:rPr>
              <a:t>Velocity</a:t>
            </a:r>
          </a:p>
        </p:txBody>
      </p:sp>
      <p:sp>
        <p:nvSpPr>
          <p:cNvPr id="392214" name="AutoShape 22"/>
          <p:cNvSpPr>
            <a:spLocks/>
          </p:cNvSpPr>
          <p:nvPr/>
        </p:nvSpPr>
        <p:spPr bwMode="auto">
          <a:xfrm rot="5400000">
            <a:off x="2565400" y="39370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5" name="AutoShape 23"/>
          <p:cNvSpPr>
            <a:spLocks/>
          </p:cNvSpPr>
          <p:nvPr/>
        </p:nvSpPr>
        <p:spPr bwMode="auto">
          <a:xfrm rot="5400000">
            <a:off x="4419724" y="2789188"/>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6" name="Line 24"/>
          <p:cNvSpPr>
            <a:spLocks noChangeShapeType="1"/>
          </p:cNvSpPr>
          <p:nvPr/>
        </p:nvSpPr>
        <p:spPr bwMode="auto">
          <a:xfrm>
            <a:off x="8102600" y="990600"/>
            <a:ext cx="0" cy="48799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5509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2204"/>
                                        </p:tgtEl>
                                        <p:attrNameLst>
                                          <p:attrName>style.visibility</p:attrName>
                                        </p:attrNameLst>
                                      </p:cBhvr>
                                      <p:to>
                                        <p:strVal val="visible"/>
                                      </p:to>
                                    </p:set>
                                    <p:animEffect transition="in" filter="wipe(left)">
                                      <p:cBhvr>
                                        <p:cTn id="7" dur="500"/>
                                        <p:tgtEl>
                                          <p:spTgt spid="3922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92205"/>
                                        </p:tgtEl>
                                        <p:attrNameLst>
                                          <p:attrName>style.visibility</p:attrName>
                                        </p:attrNameLst>
                                      </p:cBhvr>
                                      <p:to>
                                        <p:strVal val="visible"/>
                                      </p:to>
                                    </p:set>
                                    <p:animEffect transition="in" filter="wipe(up)">
                                      <p:cBhvr>
                                        <p:cTn id="12" dur="500"/>
                                        <p:tgtEl>
                                          <p:spTgt spid="3922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2212"/>
                                        </p:tgtEl>
                                        <p:attrNameLst>
                                          <p:attrName>style.visibility</p:attrName>
                                        </p:attrNameLst>
                                      </p:cBhvr>
                                      <p:to>
                                        <p:strVal val="visible"/>
                                      </p:to>
                                    </p:set>
                                    <p:animEffect transition="in" filter="wipe(up)">
                                      <p:cBhvr>
                                        <p:cTn id="17" dur="500"/>
                                        <p:tgtEl>
                                          <p:spTgt spid="3922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2209"/>
                                        </p:tgtEl>
                                        <p:attrNameLst>
                                          <p:attrName>style.visibility</p:attrName>
                                        </p:attrNameLst>
                                      </p:cBhvr>
                                      <p:to>
                                        <p:strVal val="visible"/>
                                      </p:to>
                                    </p:set>
                                    <p:animEffect transition="in" filter="wipe(left)">
                                      <p:cBhvr>
                                        <p:cTn id="22" dur="500"/>
                                        <p:tgtEl>
                                          <p:spTgt spid="3922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2213"/>
                                        </p:tgtEl>
                                        <p:attrNameLst>
                                          <p:attrName>style.visibility</p:attrName>
                                        </p:attrNameLst>
                                      </p:cBhvr>
                                      <p:to>
                                        <p:strVal val="visible"/>
                                      </p:to>
                                    </p:set>
                                    <p:animEffect transition="in" filter="wipe(left)">
                                      <p:cBhvr>
                                        <p:cTn id="27" dur="500"/>
                                        <p:tgtEl>
                                          <p:spTgt spid="392213"/>
                                        </p:tgtEl>
                                      </p:cBhvr>
                                    </p:animEffect>
                                  </p:childTnLst>
                                </p:cTn>
                              </p:par>
                            </p:childTnLst>
                          </p:cTn>
                        </p:par>
                        <p:par>
                          <p:cTn id="28" fill="hold" nodeType="afterGroup">
                            <p:stCondLst>
                              <p:cond delay="500"/>
                            </p:stCondLst>
                            <p:childTnLst>
                              <p:par>
                                <p:cTn id="29" presetID="22" presetClass="exit" presetSubtype="4" fill="hold" grpId="1" nodeType="afterEffect">
                                  <p:stCondLst>
                                    <p:cond delay="0"/>
                                  </p:stCondLst>
                                  <p:childTnLst>
                                    <p:animEffect transition="out" filter="wipe(down)">
                                      <p:cBhvr>
                                        <p:cTn id="30" dur="500"/>
                                        <p:tgtEl>
                                          <p:spTgt spid="392204"/>
                                        </p:tgtEl>
                                      </p:cBhvr>
                                    </p:animEffect>
                                    <p:set>
                                      <p:cBhvr>
                                        <p:cTn id="31" dur="1" fill="hold">
                                          <p:stCondLst>
                                            <p:cond delay="499"/>
                                          </p:stCondLst>
                                        </p:cTn>
                                        <p:tgtEl>
                                          <p:spTgt spid="392204"/>
                                        </p:tgtEl>
                                        <p:attrNameLst>
                                          <p:attrName>style.visibility</p:attrName>
                                        </p:attrNameLst>
                                      </p:cBhvr>
                                      <p:to>
                                        <p:strVal val="hidden"/>
                                      </p:to>
                                    </p:set>
                                  </p:childTnLst>
                                </p:cTn>
                              </p:par>
                            </p:childTnLst>
                          </p:cTn>
                        </p:par>
                        <p:par>
                          <p:cTn id="32" fill="hold" nodeType="afterGroup">
                            <p:stCondLst>
                              <p:cond delay="1000"/>
                            </p:stCondLst>
                            <p:childTnLst>
                              <p:par>
                                <p:cTn id="33" presetID="22" presetClass="exit" presetSubtype="4" fill="hold" grpId="1" nodeType="afterEffect">
                                  <p:stCondLst>
                                    <p:cond delay="0"/>
                                  </p:stCondLst>
                                  <p:childTnLst>
                                    <p:animEffect transition="out" filter="wipe(down)">
                                      <p:cBhvr>
                                        <p:cTn id="34" dur="500"/>
                                        <p:tgtEl>
                                          <p:spTgt spid="392205"/>
                                        </p:tgtEl>
                                      </p:cBhvr>
                                    </p:animEffect>
                                    <p:set>
                                      <p:cBhvr>
                                        <p:cTn id="35" dur="1" fill="hold">
                                          <p:stCondLst>
                                            <p:cond delay="499"/>
                                          </p:stCondLst>
                                        </p:cTn>
                                        <p:tgtEl>
                                          <p:spTgt spid="392205"/>
                                        </p:tgtEl>
                                        <p:attrNameLst>
                                          <p:attrName>style.visibility</p:attrName>
                                        </p:attrNameLst>
                                      </p:cBhvr>
                                      <p:to>
                                        <p:strVal val="hidden"/>
                                      </p:to>
                                    </p:set>
                                  </p:childTnLst>
                                </p:cTn>
                              </p:par>
                            </p:childTnLst>
                          </p:cTn>
                        </p:par>
                        <p:par>
                          <p:cTn id="36" fill="hold" nodeType="afterGroup">
                            <p:stCondLst>
                              <p:cond delay="1500"/>
                            </p:stCondLst>
                            <p:childTnLst>
                              <p:par>
                                <p:cTn id="37" presetID="22" presetClass="exit" presetSubtype="4" fill="hold" grpId="1" nodeType="afterEffect">
                                  <p:stCondLst>
                                    <p:cond delay="0"/>
                                  </p:stCondLst>
                                  <p:childTnLst>
                                    <p:animEffect transition="out" filter="wipe(down)">
                                      <p:cBhvr>
                                        <p:cTn id="38" dur="500"/>
                                        <p:tgtEl>
                                          <p:spTgt spid="392212"/>
                                        </p:tgtEl>
                                      </p:cBhvr>
                                    </p:animEffect>
                                    <p:set>
                                      <p:cBhvr>
                                        <p:cTn id="39" dur="1" fill="hold">
                                          <p:stCondLst>
                                            <p:cond delay="499"/>
                                          </p:stCondLst>
                                        </p:cTn>
                                        <p:tgtEl>
                                          <p:spTgt spid="392212"/>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92214"/>
                                        </p:tgtEl>
                                        <p:attrNameLst>
                                          <p:attrName>style.visibility</p:attrName>
                                        </p:attrNameLst>
                                      </p:cBhvr>
                                      <p:to>
                                        <p:strVal val="visible"/>
                                      </p:to>
                                    </p:set>
                                    <p:animEffect transition="in" filter="wipe(up)">
                                      <p:cBhvr>
                                        <p:cTn id="44" dur="500"/>
                                        <p:tgtEl>
                                          <p:spTgt spid="392214"/>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92206"/>
                                        </p:tgtEl>
                                        <p:attrNameLst>
                                          <p:attrName>style.visibility</p:attrName>
                                        </p:attrNameLst>
                                      </p:cBhvr>
                                      <p:to>
                                        <p:strVal val="visible"/>
                                      </p:to>
                                    </p:set>
                                    <p:animEffect transition="in" filter="wipe(left)">
                                      <p:cBhvr>
                                        <p:cTn id="48" dur="500"/>
                                        <p:tgtEl>
                                          <p:spTgt spid="39220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92215"/>
                                        </p:tgtEl>
                                        <p:attrNameLst>
                                          <p:attrName>style.visibility</p:attrName>
                                        </p:attrNameLst>
                                      </p:cBhvr>
                                      <p:to>
                                        <p:strVal val="visible"/>
                                      </p:to>
                                    </p:set>
                                    <p:animEffect transition="in" filter="wipe(up)">
                                      <p:cBhvr>
                                        <p:cTn id="53" dur="500"/>
                                        <p:tgtEl>
                                          <p:spTgt spid="392215"/>
                                        </p:tgtEl>
                                      </p:cBhvr>
                                    </p:animEffect>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392207"/>
                                        </p:tgtEl>
                                        <p:attrNameLst>
                                          <p:attrName>style.visibility</p:attrName>
                                        </p:attrNameLst>
                                      </p:cBhvr>
                                      <p:to>
                                        <p:strVal val="visible"/>
                                      </p:to>
                                    </p:set>
                                    <p:animEffect transition="in" filter="wipe(left)">
                                      <p:cBhvr>
                                        <p:cTn id="57" dur="500"/>
                                        <p:tgtEl>
                                          <p:spTgt spid="392207"/>
                                        </p:tgtEl>
                                      </p:cBhvr>
                                    </p:animEffect>
                                  </p:childTnLst>
                                </p:cTn>
                              </p:par>
                            </p:childTnLst>
                          </p:cTn>
                        </p:par>
                        <p:par>
                          <p:cTn id="58" fill="hold" nodeType="afterGroup">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392210"/>
                                        </p:tgtEl>
                                        <p:attrNameLst>
                                          <p:attrName>style.visibility</p:attrName>
                                        </p:attrNameLst>
                                      </p:cBhvr>
                                      <p:to>
                                        <p:strVal val="visible"/>
                                      </p:to>
                                    </p:set>
                                    <p:animEffect transition="in" filter="wipe(down)">
                                      <p:cBhvr>
                                        <p:cTn id="61" dur="500"/>
                                        <p:tgtEl>
                                          <p:spTgt spid="39221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92208"/>
                                        </p:tgtEl>
                                        <p:attrNameLst>
                                          <p:attrName>style.visibility</p:attrName>
                                        </p:attrNameLst>
                                      </p:cBhvr>
                                      <p:to>
                                        <p:strVal val="visible"/>
                                      </p:to>
                                    </p:set>
                                    <p:animEffect transition="in" filter="wipe(left)">
                                      <p:cBhvr>
                                        <p:cTn id="66" dur="500"/>
                                        <p:tgtEl>
                                          <p:spTgt spid="392208"/>
                                        </p:tgtEl>
                                      </p:cBhvr>
                                    </p:animEffect>
                                  </p:childTnLst>
                                </p:cTn>
                              </p:par>
                            </p:childTnLst>
                          </p:cTn>
                        </p:par>
                        <p:par>
                          <p:cTn id="67" fill="hold" nodeType="afterGroup">
                            <p:stCondLst>
                              <p:cond delay="500"/>
                            </p:stCondLst>
                            <p:childTnLst>
                              <p:par>
                                <p:cTn id="68" presetID="22" presetClass="exit" presetSubtype="4" fill="hold" grpId="1" nodeType="afterEffect">
                                  <p:stCondLst>
                                    <p:cond delay="0"/>
                                  </p:stCondLst>
                                  <p:childTnLst>
                                    <p:animEffect transition="out" filter="wipe(down)">
                                      <p:cBhvr>
                                        <p:cTn id="69" dur="500"/>
                                        <p:tgtEl>
                                          <p:spTgt spid="392210"/>
                                        </p:tgtEl>
                                      </p:cBhvr>
                                    </p:animEffect>
                                    <p:set>
                                      <p:cBhvr>
                                        <p:cTn id="70" dur="1" fill="hold">
                                          <p:stCondLst>
                                            <p:cond delay="499"/>
                                          </p:stCondLst>
                                        </p:cTn>
                                        <p:tgtEl>
                                          <p:spTgt spid="392210"/>
                                        </p:tgtEl>
                                        <p:attrNameLst>
                                          <p:attrName>style.visibility</p:attrName>
                                        </p:attrNameLst>
                                      </p:cBhvr>
                                      <p:to>
                                        <p:strVal val="hidden"/>
                                      </p:to>
                                    </p:set>
                                  </p:childTnLst>
                                </p:cTn>
                              </p:par>
                            </p:childTnLst>
                          </p:cTn>
                        </p:par>
                        <p:par>
                          <p:cTn id="71" fill="hold" nodeType="afterGroup">
                            <p:stCondLst>
                              <p:cond delay="1000"/>
                            </p:stCondLst>
                            <p:childTnLst>
                              <p:par>
                                <p:cTn id="72" presetID="22" presetClass="entr" presetSubtype="4" fill="hold" grpId="0" nodeType="afterEffect">
                                  <p:stCondLst>
                                    <p:cond delay="0"/>
                                  </p:stCondLst>
                                  <p:childTnLst>
                                    <p:set>
                                      <p:cBhvr>
                                        <p:cTn id="73" dur="1" fill="hold">
                                          <p:stCondLst>
                                            <p:cond delay="0"/>
                                          </p:stCondLst>
                                        </p:cTn>
                                        <p:tgtEl>
                                          <p:spTgt spid="392211"/>
                                        </p:tgtEl>
                                        <p:attrNameLst>
                                          <p:attrName>style.visibility</p:attrName>
                                        </p:attrNameLst>
                                      </p:cBhvr>
                                      <p:to>
                                        <p:strVal val="visible"/>
                                      </p:to>
                                    </p:set>
                                    <p:animEffect transition="in" filter="wipe(down)">
                                      <p:cBhvr>
                                        <p:cTn id="74" dur="500"/>
                                        <p:tgtEl>
                                          <p:spTgt spid="392211"/>
                                        </p:tgtEl>
                                      </p:cBhvr>
                                    </p:animEffect>
                                  </p:childTnLst>
                                </p:cTn>
                              </p:par>
                            </p:childTnLst>
                          </p:cTn>
                        </p:par>
                        <p:par>
                          <p:cTn id="75" fill="hold" nodeType="afterGroup">
                            <p:stCondLst>
                              <p:cond delay="1500"/>
                            </p:stCondLst>
                            <p:childTnLst>
                              <p:par>
                                <p:cTn id="76" presetID="22" presetClass="entr" presetSubtype="4" fill="hold" grpId="0" nodeType="afterEffect">
                                  <p:stCondLst>
                                    <p:cond delay="0"/>
                                  </p:stCondLst>
                                  <p:childTnLst>
                                    <p:set>
                                      <p:cBhvr>
                                        <p:cTn id="77" dur="1" fill="hold">
                                          <p:stCondLst>
                                            <p:cond delay="0"/>
                                          </p:stCondLst>
                                        </p:cTn>
                                        <p:tgtEl>
                                          <p:spTgt spid="392216"/>
                                        </p:tgtEl>
                                        <p:attrNameLst>
                                          <p:attrName>style.visibility</p:attrName>
                                        </p:attrNameLst>
                                      </p:cBhvr>
                                      <p:to>
                                        <p:strVal val="visible"/>
                                      </p:to>
                                    </p:set>
                                    <p:animEffect transition="in" filter="wipe(down)">
                                      <p:cBhvr>
                                        <p:cTn id="78" dur="500"/>
                                        <p:tgtEl>
                                          <p:spTgt spid="392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04" grpId="0" animBg="1" autoUpdateAnimBg="0"/>
      <p:bldP spid="392204" grpId="1" animBg="1" autoUpdateAnimBg="0"/>
      <p:bldP spid="392205" grpId="0" animBg="1"/>
      <p:bldP spid="392205" grpId="1" animBg="1"/>
      <p:bldP spid="392206" grpId="0" animBg="1"/>
      <p:bldP spid="392207" grpId="0" animBg="1"/>
      <p:bldP spid="392208" grpId="0" animBg="1"/>
      <p:bldP spid="392209" grpId="0" animBg="1"/>
      <p:bldP spid="392210" grpId="0" animBg="1"/>
      <p:bldP spid="392210" grpId="1" animBg="1"/>
      <p:bldP spid="392211" grpId="0" animBg="1"/>
      <p:bldP spid="392212" grpId="0" animBg="1"/>
      <p:bldP spid="392212" grpId="1" animBg="1"/>
      <p:bldP spid="392213" grpId="0" animBg="1" autoUpdateAnimBg="0"/>
      <p:bldP spid="392214" grpId="0" animBg="1"/>
      <p:bldP spid="392215" grpId="0" animBg="1"/>
      <p:bldP spid="3922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lstStyle/>
          <a:p>
            <a:r>
              <a:rPr lang="en-US" smtClean="0">
                <a:latin typeface="Calibri" pitchFamily="34" charset="0"/>
                <a:cs typeface="Calibri" pitchFamily="34" charset="0"/>
              </a:rPr>
              <a:t>Questions?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0390587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a:t>
            </a:r>
            <a:r>
              <a:rPr lang="en-US" dirty="0" err="1" smtClean="0"/>
              <a:t>Burndown</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Develop an outline of a release </a:t>
            </a:r>
            <a:r>
              <a:rPr lang="en-US" dirty="0" err="1" smtClean="0"/>
              <a:t>burnupchart</a:t>
            </a:r>
            <a:endParaRPr lang="en-US" dirty="0" smtClean="0"/>
          </a:p>
          <a:p>
            <a:r>
              <a:rPr lang="en-US" dirty="0" smtClean="0"/>
              <a:t>What is the total number of points in your MMF?</a:t>
            </a:r>
          </a:p>
          <a:p>
            <a:r>
              <a:rPr lang="en-US" dirty="0" smtClean="0"/>
              <a:t>How many iterations do you think you need?</a:t>
            </a:r>
          </a:p>
          <a:p>
            <a:pPr marL="0" indent="0">
              <a:buNone/>
            </a:pPr>
            <a:endParaRPr lang="en-US" dirty="0"/>
          </a:p>
        </p:txBody>
      </p:sp>
    </p:spTree>
    <p:extLst>
      <p:ext uri="{BB962C8B-B14F-4D97-AF65-F5344CB8AC3E}">
        <p14:creationId xmlns:p14="http://schemas.microsoft.com/office/powerpoint/2010/main" val="327977587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39555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Agile </a:t>
            </a:r>
            <a:r>
              <a:rPr lang="en-US" dirty="0" smtClean="0"/>
              <a:t>Engineering Practices</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638391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Introduction</a:t>
            </a:r>
            <a:endParaRPr lang="en-US" dirty="0"/>
          </a:p>
        </p:txBody>
      </p:sp>
      <p:pic>
        <p:nvPicPr>
          <p:cNvPr id="4" name="Picture 3" descr="1_introduction.jp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We Will Cover</a:t>
            </a:r>
            <a:endParaRPr lang="en-US" dirty="0"/>
          </a:p>
        </p:txBody>
      </p:sp>
      <p:sp>
        <p:nvSpPr>
          <p:cNvPr id="5" name="Content Placeholder 4"/>
          <p:cNvSpPr>
            <a:spLocks noGrp="1"/>
          </p:cNvSpPr>
          <p:nvPr>
            <p:ph idx="1"/>
          </p:nvPr>
        </p:nvSpPr>
        <p:spPr/>
        <p:txBody>
          <a:bodyPr/>
          <a:lstStyle/>
          <a:p>
            <a:r>
              <a:rPr lang="en-US" dirty="0" smtClean="0"/>
              <a:t>Unit Testing and Test Driven Development</a:t>
            </a:r>
          </a:p>
          <a:p>
            <a:r>
              <a:rPr lang="en-US" dirty="0" smtClean="0"/>
              <a:t>Pairing</a:t>
            </a:r>
          </a:p>
          <a:p>
            <a:r>
              <a:rPr lang="en-US" dirty="0" smtClean="0"/>
              <a:t>Smells</a:t>
            </a:r>
          </a:p>
          <a:p>
            <a:r>
              <a:rPr lang="en-US" dirty="0" smtClean="0"/>
              <a:t>Refactoring</a:t>
            </a:r>
          </a:p>
          <a:p>
            <a:r>
              <a:rPr lang="en-US" dirty="0" smtClean="0"/>
              <a:t>Generalization and Specialization</a:t>
            </a:r>
          </a:p>
          <a:p>
            <a:r>
              <a:rPr lang="en-US" smtClean="0"/>
              <a:t>Continuous </a:t>
            </a:r>
            <a:r>
              <a:rPr lang="en-US" dirty="0" smtClean="0"/>
              <a:t>Integration</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Hobo Std"/>
                <a:cs typeface="Hobo Std"/>
              </a:rPr>
              <a:t>Unit Testing</a:t>
            </a:r>
            <a:endParaRPr lang="en-US" dirty="0">
              <a:latin typeface="Hobo Std"/>
              <a:cs typeface="Hobo Std"/>
            </a:endParaRPr>
          </a:p>
        </p:txBody>
      </p:sp>
    </p:spTree>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Unit Test</a:t>
            </a:r>
          </a:p>
        </p:txBody>
      </p:sp>
      <p:sp>
        <p:nvSpPr>
          <p:cNvPr id="14339" name="Rectangle 3"/>
          <p:cNvSpPr>
            <a:spLocks noGrp="1" noChangeArrowheads="1"/>
          </p:cNvSpPr>
          <p:nvPr>
            <p:ph idx="1"/>
          </p:nvPr>
        </p:nvSpPr>
        <p:spPr>
          <a:xfrm>
            <a:off x="674688" y="2538412"/>
            <a:ext cx="8229600" cy="3709988"/>
          </a:xfrm>
        </p:spPr>
        <p:txBody>
          <a:bodyPr>
            <a:normAutofit fontScale="92500" lnSpcReduction="10000"/>
          </a:bodyPr>
          <a:lstStyle/>
          <a:p>
            <a:r>
              <a:rPr lang="en-US" dirty="0" smtClean="0"/>
              <a:t>Is </a:t>
            </a:r>
            <a:r>
              <a:rPr lang="en-US" dirty="0"/>
              <a:t>usually done by developers</a:t>
            </a:r>
          </a:p>
          <a:p>
            <a:r>
              <a:rPr lang="en-US" dirty="0"/>
              <a:t>Improves quality</a:t>
            </a:r>
          </a:p>
          <a:p>
            <a:r>
              <a:rPr lang="en-US" dirty="0"/>
              <a:t>Facilitates </a:t>
            </a:r>
            <a:r>
              <a:rPr lang="en-US" dirty="0" smtClean="0"/>
              <a:t>changes</a:t>
            </a:r>
          </a:p>
          <a:p>
            <a:r>
              <a:rPr lang="en-US" dirty="0"/>
              <a:t>Simplifies integration</a:t>
            </a:r>
          </a:p>
          <a:p>
            <a:r>
              <a:rPr lang="en-US" dirty="0"/>
              <a:t>Enables automation</a:t>
            </a:r>
          </a:p>
          <a:p>
            <a:r>
              <a:rPr lang="en-US" dirty="0"/>
              <a:t>Provides effective system </a:t>
            </a:r>
            <a:r>
              <a:rPr lang="en-US" dirty="0" smtClean="0"/>
              <a:t>documentation</a:t>
            </a:r>
            <a:endParaRPr lang="en-US" dirty="0"/>
          </a:p>
          <a:p>
            <a:r>
              <a:rPr lang="en-US" dirty="0"/>
              <a:t>Makes your life simpler</a:t>
            </a:r>
          </a:p>
          <a:p>
            <a:endParaRPr lang="en-US" dirty="0"/>
          </a:p>
          <a:p>
            <a:endParaRPr lang="en-US" dirty="0"/>
          </a:p>
          <a:p>
            <a:endParaRPr lang="en-US" dirty="0"/>
          </a:p>
        </p:txBody>
      </p:sp>
      <p:sp>
        <p:nvSpPr>
          <p:cNvPr id="4" name="TextBox 3"/>
          <p:cNvSpPr txBox="1"/>
          <p:nvPr/>
        </p:nvSpPr>
        <p:spPr>
          <a:xfrm>
            <a:off x="685800" y="1219200"/>
            <a:ext cx="7696200" cy="1200328"/>
          </a:xfrm>
          <a:prstGeom prst="rect">
            <a:avLst/>
          </a:prstGeom>
          <a:noFill/>
        </p:spPr>
        <p:txBody>
          <a:bodyPr wrap="square" rtlCol="0">
            <a:spAutoFit/>
          </a:bodyPr>
          <a:lstStyle/>
          <a:p>
            <a:pPr>
              <a:buNone/>
            </a:pPr>
            <a:r>
              <a:rPr lang="en-US" sz="2400" b="1" dirty="0" smtClean="0">
                <a:solidFill>
                  <a:schemeClr val="accent1">
                    <a:lumMod val="50000"/>
                  </a:schemeClr>
                </a:solidFill>
              </a:rPr>
              <a:t>“A Unit Test is a procedure used to validate that individual units of functional code are working properly. “</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Hobo Std"/>
                <a:cs typeface="Hobo Std"/>
              </a:rPr>
              <a:t>Unit Testing </a:t>
            </a:r>
            <a:br>
              <a:rPr lang="en-US" dirty="0" smtClean="0">
                <a:latin typeface="Hobo Std"/>
                <a:cs typeface="Hobo Std"/>
              </a:rPr>
            </a:br>
            <a:r>
              <a:rPr lang="en-US" sz="4000" dirty="0" smtClean="0">
                <a:latin typeface="Hobo Std"/>
                <a:cs typeface="Hobo Std"/>
              </a:rPr>
              <a:t>The Agile Way: Test First</a:t>
            </a:r>
            <a:endParaRPr lang="en-US" dirty="0">
              <a:latin typeface="Hobo Std"/>
              <a:cs typeface="Hobo Std"/>
            </a:endParaRPr>
          </a:p>
        </p:txBody>
      </p:sp>
    </p:spTree>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a:t>Test Driven Development</a:t>
            </a:r>
          </a:p>
        </p:txBody>
      </p:sp>
      <p:sp>
        <p:nvSpPr>
          <p:cNvPr id="96259" name="Rectangle 3"/>
          <p:cNvSpPr>
            <a:spLocks noGrp="1" noChangeArrowheads="1"/>
          </p:cNvSpPr>
          <p:nvPr>
            <p:ph idx="1"/>
          </p:nvPr>
        </p:nvSpPr>
        <p:spPr/>
        <p:txBody>
          <a:bodyPr>
            <a:normAutofit fontScale="92500"/>
          </a:bodyPr>
          <a:lstStyle/>
          <a:p>
            <a:pPr>
              <a:buFontTx/>
              <a:buNone/>
            </a:pPr>
            <a:r>
              <a:rPr lang="en-US" b="1" dirty="0">
                <a:solidFill>
                  <a:schemeClr val="accent1">
                    <a:lumMod val="50000"/>
                  </a:schemeClr>
                </a:solidFill>
              </a:rPr>
              <a:t>	“Test-Driven Development (TDD) is an evolutionary approach to development which instructs you to have test-first development intent. Basically, you start by writing a test and then you code to elegantly fulfill the test requirements.”</a:t>
            </a:r>
          </a:p>
          <a:p>
            <a:endParaRPr lang="en-US" dirty="0"/>
          </a:p>
          <a:p>
            <a:r>
              <a:rPr lang="en-US" dirty="0"/>
              <a:t>Small successful, tested steps.</a:t>
            </a:r>
          </a:p>
          <a:p>
            <a:r>
              <a:rPr lang="en-US" dirty="0"/>
              <a:t>Do the simplest thing that could possibly work.</a:t>
            </a:r>
          </a:p>
          <a:p>
            <a:endParaRPr lang="en-US" dirty="0"/>
          </a:p>
          <a:p>
            <a:endParaRPr lang="en-US" dirty="0"/>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di.jpg"/>
          <p:cNvPicPr>
            <a:picLocks noChangeAspect="1"/>
          </p:cNvPicPr>
          <p:nvPr/>
        </p:nvPicPr>
        <p:blipFill>
          <a:blip r:embed="rId3">
            <a:clrChange>
              <a:clrFrom>
                <a:srgbClr val="FFFFFF"/>
              </a:clrFrom>
              <a:clrTo>
                <a:srgbClr val="FFFFFF">
                  <a:alpha val="0"/>
                </a:srgbClr>
              </a:clrTo>
            </a:clrChange>
          </a:blip>
          <a:stretch>
            <a:fillRect/>
          </a:stretch>
        </p:blipFill>
        <p:spPr>
          <a:xfrm>
            <a:off x="0" y="152400"/>
            <a:ext cx="5620871" cy="4343400"/>
          </a:xfrm>
          <a:prstGeom prst="rect">
            <a:avLst/>
          </a:prstGeom>
        </p:spPr>
      </p:pic>
      <p:sp>
        <p:nvSpPr>
          <p:cNvPr id="2" name="Title 1"/>
          <p:cNvSpPr>
            <a:spLocks noGrp="1"/>
          </p:cNvSpPr>
          <p:nvPr>
            <p:ph type="title"/>
          </p:nvPr>
        </p:nvSpPr>
        <p:spPr/>
        <p:txBody>
          <a:bodyPr>
            <a:normAutofit fontScale="90000"/>
          </a:bodyPr>
          <a:lstStyle/>
          <a:p>
            <a:r>
              <a:rPr lang="en-US" dirty="0" smtClean="0"/>
              <a:t>A User Story</a:t>
            </a:r>
            <a:endParaRPr lang="en-US" dirty="0"/>
          </a:p>
        </p:txBody>
      </p:sp>
      <p:pic>
        <p:nvPicPr>
          <p:cNvPr id="5" name="Picture 4" descr="2b.i.jpg"/>
          <p:cNvPicPr>
            <a:picLocks noChangeAspect="1"/>
          </p:cNvPicPr>
          <p:nvPr/>
        </p:nvPicPr>
        <p:blipFill>
          <a:blip r:embed="rId4">
            <a:clrChange>
              <a:clrFrom>
                <a:srgbClr val="FFFFFF"/>
              </a:clrFrom>
              <a:clrTo>
                <a:srgbClr val="FFFFFF">
                  <a:alpha val="0"/>
                </a:srgbClr>
              </a:clrTo>
            </a:clrChange>
          </a:blip>
          <a:stretch>
            <a:fillRect/>
          </a:stretch>
        </p:blipFill>
        <p:spPr>
          <a:xfrm>
            <a:off x="3657600" y="1219200"/>
            <a:ext cx="7297270" cy="5638799"/>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 Methodologies and Culture</a:t>
            </a:r>
            <a:endParaRPr lang="en-US" dirty="0"/>
          </a:p>
        </p:txBody>
      </p:sp>
      <p:sp>
        <p:nvSpPr>
          <p:cNvPr id="3" name="Subtitle 2"/>
          <p:cNvSpPr>
            <a:spLocks noGrp="1"/>
          </p:cNvSpPr>
          <p:nvPr>
            <p:ph type="subTitle" idx="1"/>
          </p:nvPr>
        </p:nvSpPr>
        <p:spPr/>
        <p:txBody>
          <a:bodyPr/>
          <a:lstStyle/>
          <a:p>
            <a:r>
              <a:rPr lang="en-US" dirty="0"/>
              <a:t>A Module in Agile </a:t>
            </a:r>
            <a:r>
              <a:rPr lang="en-US" dirty="0" smtClean="0"/>
              <a:t>Fundamentals</a:t>
            </a:r>
            <a:endParaRPr lang="en-US" dirty="0"/>
          </a:p>
        </p:txBody>
      </p:sp>
    </p:spTree>
    <p:extLst>
      <p:ext uri="{BB962C8B-B14F-4D97-AF65-F5344CB8AC3E}">
        <p14:creationId xmlns:p14="http://schemas.microsoft.com/office/powerpoint/2010/main" val="3804864792"/>
      </p:ext>
    </p:extLst>
  </p:cSld>
  <p:clrMapOvr>
    <a:masterClrMapping/>
  </p:clrMapOvr>
  <p:transition xmlns:p14="http://schemas.microsoft.com/office/powerpoint/2010/main" spd="slow">
    <p:fade thruBlk="1"/>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d.ii.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pPr algn="r"/>
            <a:r>
              <a:rPr lang="en-US" sz="3200" dirty="0" smtClean="0"/>
              <a:t>Test First</a:t>
            </a:r>
            <a:endParaRPr lang="en-US" sz="3200"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d.iii.jpg"/>
          <p:cNvPicPr>
            <a:picLocks noChangeAspect="1"/>
          </p:cNvPicPr>
          <p:nvPr/>
        </p:nvPicPr>
        <p:blipFill>
          <a:blip r:embed="rId3"/>
          <a:stretch>
            <a:fillRect/>
          </a:stretch>
        </p:blipFill>
        <p:spPr>
          <a:xfrm>
            <a:off x="152400" y="-2"/>
            <a:ext cx="8915400" cy="6889173"/>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d.iv.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d.v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Uncle Bob Martin’s Three Laws of TDD</a:t>
            </a:r>
          </a:p>
        </p:txBody>
      </p:sp>
      <p:sp>
        <p:nvSpPr>
          <p:cNvPr id="4" name="Content Placeholder 3"/>
          <p:cNvSpPr>
            <a:spLocks noGrp="1"/>
          </p:cNvSpPr>
          <p:nvPr>
            <p:ph idx="1"/>
          </p:nvPr>
        </p:nvSpPr>
        <p:spPr/>
        <p:txBody>
          <a:bodyPr/>
          <a:lstStyle/>
          <a:p>
            <a:pPr marL="514350" indent="-514350">
              <a:buFont typeface="+mj-lt"/>
              <a:buAutoNum type="arabicPeriod"/>
            </a:pPr>
            <a:r>
              <a:rPr lang="en-US" dirty="0" smtClean="0"/>
              <a:t>You are not allowed to write any production code unless it is to make a failing unit test pass.</a:t>
            </a:r>
          </a:p>
          <a:p>
            <a:pPr marL="514350" indent="-514350">
              <a:buFont typeface="+mj-lt"/>
              <a:buAutoNum type="arabicPeriod"/>
            </a:pPr>
            <a:r>
              <a:rPr lang="en-US" dirty="0" smtClean="0"/>
              <a:t>You are not allowed to write any more of a unit test than is sufficient to fail; and compilation failures are failures.</a:t>
            </a:r>
          </a:p>
          <a:p>
            <a:pPr marL="514350" indent="-514350">
              <a:buFont typeface="+mj-lt"/>
              <a:buAutoNum type="arabicPeriod"/>
            </a:pPr>
            <a:r>
              <a:rPr lang="en-US" dirty="0" smtClean="0"/>
              <a:t>You are not allowed to write any more production code than is sufficient to pass the one failing unit test.</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Pairing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smtClean="0">
                <a:solidFill>
                  <a:srgbClr val="FF0000"/>
                </a:solidFill>
              </a:rPr>
              <a:t>Pairing</a:t>
            </a:r>
            <a:endParaRPr lang="en-US" sz="6600" dirty="0">
              <a:solidFill>
                <a:srgbClr val="FF0000"/>
              </a:solidFill>
            </a:endParaRPr>
          </a:p>
        </p:txBody>
      </p:sp>
      <p:sp>
        <p:nvSpPr>
          <p:cNvPr id="3" name="Subtitle 2"/>
          <p:cNvSpPr>
            <a:spLocks noGrp="1"/>
          </p:cNvSpPr>
          <p:nvPr>
            <p:ph type="subTitle" idx="1"/>
          </p:nvPr>
        </p:nvSpPr>
        <p:spPr/>
        <p:txBody>
          <a:bodyPr/>
          <a:lstStyle/>
          <a:p>
            <a:r>
              <a:rPr lang="en-US" dirty="0" smtClean="0"/>
              <a:t>Why it sucks, and why you should hate it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It’s distracting!</a:t>
            </a:r>
            <a:endParaRPr lang="en-US" sz="7200" dirty="0"/>
          </a:p>
        </p:txBody>
      </p:sp>
      <p:sp>
        <p:nvSpPr>
          <p:cNvPr id="3" name="Subtitle 2"/>
          <p:cNvSpPr>
            <a:spLocks noGrp="1"/>
          </p:cNvSpPr>
          <p:nvPr>
            <p:ph type="subTitle" idx="1"/>
          </p:nvPr>
        </p:nvSpPr>
        <p:spPr/>
        <p:txBody>
          <a:bodyPr/>
          <a:lstStyle/>
          <a:p>
            <a:r>
              <a:rPr lang="en-US" dirty="0" smtClean="0"/>
              <a:t>Hard to focus on the problem at hand when your pair is sitting next to you talking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smtClean="0"/>
              <a:t>Costly</a:t>
            </a:r>
            <a:endParaRPr lang="en-US" sz="8000" dirty="0"/>
          </a:p>
        </p:txBody>
      </p:sp>
      <p:sp>
        <p:nvSpPr>
          <p:cNvPr id="3" name="Subtitle 2"/>
          <p:cNvSpPr>
            <a:spLocks noGrp="1"/>
          </p:cNvSpPr>
          <p:nvPr>
            <p:ph type="subTitle" idx="1"/>
          </p:nvPr>
        </p:nvSpPr>
        <p:spPr/>
        <p:txBody>
          <a:bodyPr/>
          <a:lstStyle/>
          <a:p>
            <a:r>
              <a:rPr lang="en-US" dirty="0" smtClean="0"/>
              <a:t>Two people doing the work of one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smtClean="0"/>
              <a:t>Low morale</a:t>
            </a:r>
            <a:endParaRPr lang="en-US" sz="8000" dirty="0"/>
          </a:p>
        </p:txBody>
      </p:sp>
      <p:sp>
        <p:nvSpPr>
          <p:cNvPr id="3" name="Subtitle 2"/>
          <p:cNvSpPr>
            <a:spLocks noGrp="1"/>
          </p:cNvSpPr>
          <p:nvPr>
            <p:ph type="subTitle" idx="1"/>
          </p:nvPr>
        </p:nvSpPr>
        <p:spPr/>
        <p:txBody>
          <a:bodyPr/>
          <a:lstStyle/>
          <a:p>
            <a:r>
              <a:rPr lang="en-US" dirty="0" smtClean="0"/>
              <a:t>Only spend 50% of your time doing any actual work</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Agile Methodologies</a:t>
            </a:r>
            <a:endParaRPr lang="en-US" dirty="0"/>
          </a:p>
        </p:txBody>
      </p:sp>
      <p:pic>
        <p:nvPicPr>
          <p:cNvPr id="4" name="Picture 3" descr="1_scene.jpg"/>
          <p:cNvPicPr>
            <a:picLocks noChangeAspect="1"/>
          </p:cNvPicPr>
          <p:nvPr>
            <p:custDataLst>
              <p:tags r:id="rId1"/>
            </p:custDataLst>
          </p:nvPr>
        </p:nvPicPr>
        <p:blipFill>
          <a:blip r:embed="rId5"/>
          <a:stretch>
            <a:fillRect/>
          </a:stretch>
        </p:blipFill>
        <p:spPr>
          <a:xfrm>
            <a:off x="5543600" y="862745"/>
            <a:ext cx="3359299" cy="2401882"/>
          </a:xfrm>
          <a:prstGeom prst="rect">
            <a:avLst/>
          </a:prstGeom>
        </p:spPr>
      </p:pic>
      <p:pic>
        <p:nvPicPr>
          <p:cNvPr id="5" name="Picture 4"/>
          <p:cNvPicPr>
            <a:picLocks noChangeAspect="1"/>
          </p:cNvPicPr>
          <p:nvPr/>
        </p:nvPicPr>
        <p:blipFill>
          <a:blip r:embed="rId6"/>
          <a:stretch>
            <a:fillRect/>
          </a:stretch>
        </p:blipFill>
        <p:spPr>
          <a:xfrm>
            <a:off x="251520" y="1483578"/>
            <a:ext cx="3521968" cy="2465378"/>
          </a:xfrm>
          <a:prstGeom prst="rect">
            <a:avLst/>
          </a:prstGeom>
        </p:spPr>
      </p:pic>
      <p:pic>
        <p:nvPicPr>
          <p:cNvPr id="6" name="Picture 5" descr="11_scene.jpg"/>
          <p:cNvPicPr>
            <a:picLocks noChangeAspect="1"/>
          </p:cNvPicPr>
          <p:nvPr>
            <p:custDataLst>
              <p:tags r:id="rId2"/>
            </p:custDataLst>
          </p:nvPr>
        </p:nvPicPr>
        <p:blipFill>
          <a:blip r:embed="rId7"/>
          <a:stretch>
            <a:fillRect/>
          </a:stretch>
        </p:blipFill>
        <p:spPr>
          <a:xfrm>
            <a:off x="3203848" y="3850478"/>
            <a:ext cx="3923928" cy="2792250"/>
          </a:xfrm>
          <a:prstGeom prst="rect">
            <a:avLst/>
          </a:prstGeom>
        </p:spPr>
      </p:pic>
    </p:spTree>
    <p:extLst>
      <p:ext uri="{BB962C8B-B14F-4D97-AF65-F5344CB8AC3E}">
        <p14:creationId xmlns:p14="http://schemas.microsoft.com/office/powerpoint/2010/main" val="2720430815"/>
      </p:ext>
    </p:extLst>
  </p:cSld>
  <p:clrMapOvr>
    <a:masterClrMapping/>
  </p:clrMapOvr>
  <p:transition xmlns:p14="http://schemas.microsoft.com/office/powerpoint/2010/main" spd="slow">
    <p:fade thruBlk="1"/>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smtClean="0"/>
              <a:t>Hygiene</a:t>
            </a:r>
            <a:endParaRPr lang="en-US" sz="8000" dirty="0"/>
          </a:p>
        </p:txBody>
      </p:sp>
      <p:sp>
        <p:nvSpPr>
          <p:cNvPr id="3" name="Subtitle 2"/>
          <p:cNvSpPr>
            <a:spLocks noGrp="1"/>
          </p:cNvSpPr>
          <p:nvPr>
            <p:ph type="subTitle" idx="1"/>
          </p:nvPr>
        </p:nvSpPr>
        <p:spPr/>
        <p:txBody>
          <a:bodyPr/>
          <a:lstStyle/>
          <a:p>
            <a:r>
              <a:rPr lang="en-US" dirty="0" smtClean="0"/>
              <a:t>What?! I have to shower every day?!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8000" dirty="0" smtClean="0"/>
              <a:t>Stop slowing me down!</a:t>
            </a:r>
            <a:endParaRPr lang="en-US" sz="8000" dirty="0"/>
          </a:p>
        </p:txBody>
      </p:sp>
      <p:sp>
        <p:nvSpPr>
          <p:cNvPr id="3" name="Subtitle 2"/>
          <p:cNvSpPr>
            <a:spLocks noGrp="1"/>
          </p:cNvSpPr>
          <p:nvPr>
            <p:ph type="subTitle" idx="1"/>
          </p:nvPr>
        </p:nvSpPr>
        <p:spPr/>
        <p:txBody>
          <a:bodyPr/>
          <a:lstStyle/>
          <a:p>
            <a:r>
              <a:rPr lang="en-US" dirty="0" smtClean="0"/>
              <a:t>Explaining thoughts to my pair will slow me down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smtClean="0">
                <a:solidFill>
                  <a:srgbClr val="13C112"/>
                </a:solidFill>
              </a:rPr>
              <a:t>Pair Programming</a:t>
            </a:r>
            <a:endParaRPr lang="en-US" sz="6600" dirty="0">
              <a:solidFill>
                <a:srgbClr val="13C112"/>
              </a:solidFill>
            </a:endParaRPr>
          </a:p>
        </p:txBody>
      </p:sp>
      <p:sp>
        <p:nvSpPr>
          <p:cNvPr id="3" name="Subtitle 2"/>
          <p:cNvSpPr>
            <a:spLocks noGrp="1"/>
          </p:cNvSpPr>
          <p:nvPr>
            <p:ph type="subTitle" idx="1"/>
          </p:nvPr>
        </p:nvSpPr>
        <p:spPr/>
        <p:txBody>
          <a:bodyPr/>
          <a:lstStyle/>
          <a:p>
            <a:r>
              <a:rPr lang="en-US" dirty="0" smtClean="0"/>
              <a:t>Now let’s talk about the reasons you should do it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Development</a:t>
            </a:r>
            <a:br>
              <a:rPr lang="en-US" dirty="0" smtClean="0"/>
            </a:br>
            <a:r>
              <a:rPr lang="en-US" dirty="0" smtClean="0"/>
              <a:t>The Waterfall Way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1</a:t>
            </a:r>
            <a:endParaRPr lang="en-US" dirty="0"/>
          </a:p>
        </p:txBody>
      </p:sp>
      <p:pic>
        <p:nvPicPr>
          <p:cNvPr id="4" name="Picture 3" descr="3b.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2</a:t>
            </a:r>
            <a:endParaRPr lang="en-US" dirty="0"/>
          </a:p>
        </p:txBody>
      </p:sp>
      <p:pic>
        <p:nvPicPr>
          <p:cNvPr id="4" name="Picture 3" descr="3c.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Agile Way: Pairing</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3</a:t>
            </a:r>
            <a:endParaRPr lang="en-US" dirty="0"/>
          </a:p>
        </p:txBody>
      </p:sp>
      <p:pic>
        <p:nvPicPr>
          <p:cNvPr id="4" name="Picture 3" descr="3e.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4</a:t>
            </a:r>
            <a:endParaRPr lang="en-US" dirty="0"/>
          </a:p>
        </p:txBody>
      </p:sp>
      <p:pic>
        <p:nvPicPr>
          <p:cNvPr id="4" name="Picture 3" descr="3f.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5</a:t>
            </a:r>
            <a:endParaRPr lang="en-US" dirty="0"/>
          </a:p>
        </p:txBody>
      </p:sp>
      <p:pic>
        <p:nvPicPr>
          <p:cNvPr id="4" name="Picture 3" descr="3g.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5696" y="1085835"/>
            <a:ext cx="5760640" cy="830997"/>
          </a:xfrm>
          <a:prstGeom prst="rect">
            <a:avLst/>
          </a:prstGeom>
          <a:noFill/>
        </p:spPr>
        <p:txBody>
          <a:bodyPr wrap="square" rtlCol="0">
            <a:spAutoFit/>
          </a:bodyPr>
          <a:lstStyle/>
          <a:p>
            <a:r>
              <a:rPr lang="en-US" sz="2400" dirty="0" smtClean="0"/>
              <a:t>Or, how we get things done around here</a:t>
            </a:r>
          </a:p>
          <a:p>
            <a:endParaRPr lang="en-US" sz="2400" dirty="0"/>
          </a:p>
        </p:txBody>
      </p:sp>
      <p:sp>
        <p:nvSpPr>
          <p:cNvPr id="4" name="Title 3"/>
          <p:cNvSpPr>
            <a:spLocks noGrp="1"/>
          </p:cNvSpPr>
          <p:nvPr>
            <p:ph type="title"/>
          </p:nvPr>
        </p:nvSpPr>
        <p:spPr/>
        <p:txBody>
          <a:bodyPr/>
          <a:lstStyle/>
          <a:p>
            <a:r>
              <a:rPr lang="en-US" dirty="0" smtClean="0"/>
              <a:t>Culture</a:t>
            </a:r>
            <a:endParaRPr lang="en-US" dirty="0"/>
          </a:p>
        </p:txBody>
      </p:sp>
      <p:pic>
        <p:nvPicPr>
          <p:cNvPr id="7" name="Picture 6" descr="culture ma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039093" y="-276584"/>
            <a:ext cx="5230377" cy="8949539"/>
          </a:xfrm>
          <a:prstGeom prst="rect">
            <a:avLst/>
          </a:prstGeom>
        </p:spPr>
      </p:pic>
      <p:sp>
        <p:nvSpPr>
          <p:cNvPr id="5" name="TextBox 4"/>
          <p:cNvSpPr txBox="1"/>
          <p:nvPr/>
        </p:nvSpPr>
        <p:spPr>
          <a:xfrm>
            <a:off x="6526419" y="6290156"/>
            <a:ext cx="2602632" cy="523220"/>
          </a:xfrm>
          <a:prstGeom prst="rect">
            <a:avLst/>
          </a:prstGeom>
          <a:noFill/>
        </p:spPr>
        <p:txBody>
          <a:bodyPr wrap="square" rtlCol="0">
            <a:spAutoFit/>
          </a:bodyPr>
          <a:lstStyle/>
          <a:p>
            <a:r>
              <a:rPr lang="en-US" sz="1400" dirty="0" smtClean="0">
                <a:solidFill>
                  <a:schemeClr val="tx2">
                    <a:lumMod val="60000"/>
                    <a:lumOff val="40000"/>
                  </a:schemeClr>
                </a:solidFill>
              </a:rPr>
              <a:t>“The </a:t>
            </a:r>
            <a:r>
              <a:rPr lang="en-US" sz="1400" smtClean="0">
                <a:solidFill>
                  <a:schemeClr val="tx2">
                    <a:lumMod val="60000"/>
                    <a:lumOff val="40000"/>
                  </a:schemeClr>
                </a:solidFill>
              </a:rPr>
              <a:t>Reengineering Alternative” </a:t>
            </a:r>
            <a:r>
              <a:rPr lang="en-US" sz="1400" dirty="0" smtClean="0">
                <a:solidFill>
                  <a:schemeClr val="tx2">
                    <a:lumMod val="60000"/>
                    <a:lumOff val="40000"/>
                  </a:schemeClr>
                </a:solidFill>
              </a:rPr>
              <a:t>by William Schneider</a:t>
            </a:r>
            <a:endParaRPr lang="en-US" sz="1400" dirty="0">
              <a:solidFill>
                <a:schemeClr val="tx2">
                  <a:lumMod val="60000"/>
                  <a:lumOff val="40000"/>
                </a:schemeClr>
              </a:solidFill>
            </a:endParaRPr>
          </a:p>
        </p:txBody>
      </p:sp>
      <p:sp>
        <p:nvSpPr>
          <p:cNvPr id="8" name="TextBox 7"/>
          <p:cNvSpPr txBox="1"/>
          <p:nvPr/>
        </p:nvSpPr>
        <p:spPr>
          <a:xfrm>
            <a:off x="179511" y="1907540"/>
            <a:ext cx="3456385" cy="369332"/>
          </a:xfrm>
          <a:prstGeom prst="rect">
            <a:avLst/>
          </a:prstGeom>
          <a:noFill/>
        </p:spPr>
        <p:txBody>
          <a:bodyPr wrap="square" rtlCol="0">
            <a:spAutoFit/>
          </a:bodyPr>
          <a:lstStyle/>
          <a:p>
            <a:r>
              <a:rPr lang="en-US" b="1" dirty="0" smtClean="0">
                <a:solidFill>
                  <a:srgbClr val="FF6600"/>
                </a:solidFill>
              </a:rPr>
              <a:t>We succeed by working together</a:t>
            </a:r>
            <a:endParaRPr lang="en-US" b="1" dirty="0">
              <a:solidFill>
                <a:srgbClr val="FF6600"/>
              </a:solidFill>
            </a:endParaRPr>
          </a:p>
        </p:txBody>
      </p:sp>
      <p:sp>
        <p:nvSpPr>
          <p:cNvPr id="9" name="TextBox 8"/>
          <p:cNvSpPr txBox="1"/>
          <p:nvPr/>
        </p:nvSpPr>
        <p:spPr>
          <a:xfrm>
            <a:off x="5646522" y="1938760"/>
            <a:ext cx="3456385" cy="369332"/>
          </a:xfrm>
          <a:prstGeom prst="rect">
            <a:avLst/>
          </a:prstGeom>
          <a:noFill/>
        </p:spPr>
        <p:txBody>
          <a:bodyPr wrap="square" rtlCol="0">
            <a:spAutoFit/>
          </a:bodyPr>
          <a:lstStyle/>
          <a:p>
            <a:r>
              <a:rPr lang="en-US" b="1" dirty="0" smtClean="0">
                <a:solidFill>
                  <a:schemeClr val="accent1">
                    <a:lumMod val="75000"/>
                  </a:schemeClr>
                </a:solidFill>
              </a:rPr>
              <a:t>We succeed by keeping control</a:t>
            </a:r>
            <a:endParaRPr lang="en-US" b="1" dirty="0">
              <a:solidFill>
                <a:schemeClr val="accent1">
                  <a:lumMod val="75000"/>
                </a:schemeClr>
              </a:solidFill>
            </a:endParaRPr>
          </a:p>
        </p:txBody>
      </p:sp>
      <p:sp>
        <p:nvSpPr>
          <p:cNvPr id="10" name="TextBox 9"/>
          <p:cNvSpPr txBox="1"/>
          <p:nvPr/>
        </p:nvSpPr>
        <p:spPr>
          <a:xfrm>
            <a:off x="107503" y="5923364"/>
            <a:ext cx="3456385" cy="646331"/>
          </a:xfrm>
          <a:prstGeom prst="rect">
            <a:avLst/>
          </a:prstGeom>
          <a:noFill/>
        </p:spPr>
        <p:txBody>
          <a:bodyPr wrap="square" rtlCol="0">
            <a:spAutoFit/>
          </a:bodyPr>
          <a:lstStyle/>
          <a:p>
            <a:r>
              <a:rPr lang="en-US" b="1" dirty="0" smtClean="0">
                <a:solidFill>
                  <a:schemeClr val="accent3">
                    <a:lumMod val="50000"/>
                  </a:schemeClr>
                </a:solidFill>
              </a:rPr>
              <a:t>We succeed by growing people who fulfill our vision</a:t>
            </a:r>
            <a:endParaRPr lang="en-US" b="1" dirty="0">
              <a:solidFill>
                <a:schemeClr val="accent3">
                  <a:lumMod val="50000"/>
                </a:schemeClr>
              </a:solidFill>
            </a:endParaRPr>
          </a:p>
        </p:txBody>
      </p:sp>
      <p:sp>
        <p:nvSpPr>
          <p:cNvPr id="11" name="TextBox 10"/>
          <p:cNvSpPr txBox="1"/>
          <p:nvPr/>
        </p:nvSpPr>
        <p:spPr>
          <a:xfrm>
            <a:off x="6156175" y="5795972"/>
            <a:ext cx="3456385" cy="369332"/>
          </a:xfrm>
          <a:prstGeom prst="rect">
            <a:avLst/>
          </a:prstGeom>
          <a:noFill/>
        </p:spPr>
        <p:txBody>
          <a:bodyPr wrap="square" rtlCol="0">
            <a:spAutoFit/>
          </a:bodyPr>
          <a:lstStyle/>
          <a:p>
            <a:r>
              <a:rPr lang="en-US" b="1" dirty="0" smtClean="0">
                <a:solidFill>
                  <a:schemeClr val="accent4">
                    <a:lumMod val="75000"/>
                  </a:schemeClr>
                </a:solidFill>
              </a:rPr>
              <a:t>We succeed by being the best</a:t>
            </a:r>
            <a:endParaRPr lang="en-US" b="1" dirty="0">
              <a:solidFill>
                <a:schemeClr val="accent4">
                  <a:lumMod val="75000"/>
                </a:schemeClr>
              </a:solidFill>
            </a:endParaRPr>
          </a:p>
        </p:txBody>
      </p:sp>
      <p:sp>
        <p:nvSpPr>
          <p:cNvPr id="12" name="TextBox 11"/>
          <p:cNvSpPr txBox="1"/>
          <p:nvPr/>
        </p:nvSpPr>
        <p:spPr>
          <a:xfrm>
            <a:off x="1259632" y="2924944"/>
            <a:ext cx="2376264" cy="523220"/>
          </a:xfrm>
          <a:prstGeom prst="rect">
            <a:avLst/>
          </a:prstGeom>
          <a:noFill/>
        </p:spPr>
        <p:txBody>
          <a:bodyPr wrap="square" rtlCol="0">
            <a:spAutoFit/>
          </a:bodyPr>
          <a:lstStyle/>
          <a:p>
            <a:r>
              <a:rPr lang="en-US" sz="2800" b="1" dirty="0" smtClean="0">
                <a:solidFill>
                  <a:srgbClr val="FF6600"/>
                </a:solidFill>
              </a:rPr>
              <a:t>Collaboration</a:t>
            </a:r>
            <a:endParaRPr lang="en-US" sz="2800" b="1" dirty="0">
              <a:solidFill>
                <a:srgbClr val="FF6600"/>
              </a:solidFill>
            </a:endParaRPr>
          </a:p>
        </p:txBody>
      </p:sp>
      <p:sp>
        <p:nvSpPr>
          <p:cNvPr id="13" name="TextBox 12"/>
          <p:cNvSpPr txBox="1"/>
          <p:nvPr/>
        </p:nvSpPr>
        <p:spPr>
          <a:xfrm>
            <a:off x="5508104" y="2852936"/>
            <a:ext cx="2376264" cy="523220"/>
          </a:xfrm>
          <a:prstGeom prst="rect">
            <a:avLst/>
          </a:prstGeom>
          <a:noFill/>
        </p:spPr>
        <p:txBody>
          <a:bodyPr wrap="square" rtlCol="0">
            <a:spAutoFit/>
          </a:bodyPr>
          <a:lstStyle/>
          <a:p>
            <a:r>
              <a:rPr lang="en-US" sz="2800" b="1" dirty="0" smtClean="0">
                <a:solidFill>
                  <a:srgbClr val="376092"/>
                </a:solidFill>
              </a:rPr>
              <a:t>Control</a:t>
            </a:r>
            <a:endParaRPr lang="en-US" sz="2800" b="1" dirty="0">
              <a:solidFill>
                <a:srgbClr val="376092"/>
              </a:solidFill>
            </a:endParaRPr>
          </a:p>
        </p:txBody>
      </p:sp>
      <p:sp>
        <p:nvSpPr>
          <p:cNvPr id="14" name="TextBox 13"/>
          <p:cNvSpPr txBox="1"/>
          <p:nvPr/>
        </p:nvSpPr>
        <p:spPr>
          <a:xfrm>
            <a:off x="1475656" y="4911551"/>
            <a:ext cx="2376264" cy="523220"/>
          </a:xfrm>
          <a:prstGeom prst="rect">
            <a:avLst/>
          </a:prstGeom>
          <a:noFill/>
        </p:spPr>
        <p:txBody>
          <a:bodyPr wrap="square" rtlCol="0">
            <a:spAutoFit/>
          </a:bodyPr>
          <a:lstStyle/>
          <a:p>
            <a:r>
              <a:rPr lang="en-US" sz="2800" b="1" dirty="0" smtClean="0">
                <a:solidFill>
                  <a:schemeClr val="accent3">
                    <a:lumMod val="50000"/>
                  </a:schemeClr>
                </a:solidFill>
              </a:rPr>
              <a:t>Cultivation</a:t>
            </a:r>
            <a:endParaRPr lang="en-US" sz="2800" b="1" dirty="0">
              <a:solidFill>
                <a:schemeClr val="accent3">
                  <a:lumMod val="50000"/>
                </a:schemeClr>
              </a:solidFill>
            </a:endParaRPr>
          </a:p>
        </p:txBody>
      </p:sp>
      <p:sp>
        <p:nvSpPr>
          <p:cNvPr id="15" name="TextBox 14"/>
          <p:cNvSpPr txBox="1"/>
          <p:nvPr/>
        </p:nvSpPr>
        <p:spPr>
          <a:xfrm>
            <a:off x="5230415" y="4983559"/>
            <a:ext cx="2376264" cy="523220"/>
          </a:xfrm>
          <a:prstGeom prst="rect">
            <a:avLst/>
          </a:prstGeom>
          <a:noFill/>
        </p:spPr>
        <p:txBody>
          <a:bodyPr wrap="square" rtlCol="0">
            <a:spAutoFit/>
          </a:bodyPr>
          <a:lstStyle/>
          <a:p>
            <a:r>
              <a:rPr lang="en-US" sz="2800" b="1" dirty="0" smtClean="0">
                <a:solidFill>
                  <a:schemeClr val="accent4">
                    <a:lumMod val="75000"/>
                  </a:schemeClr>
                </a:solidFill>
              </a:rPr>
              <a:t>Competence</a:t>
            </a:r>
            <a:endParaRPr lang="en-US" sz="2800" b="1" dirty="0">
              <a:solidFill>
                <a:schemeClr val="accent4">
                  <a:lumMod val="75000"/>
                </a:schemeClr>
              </a:solidFill>
            </a:endParaRPr>
          </a:p>
        </p:txBody>
      </p:sp>
      <p:sp>
        <p:nvSpPr>
          <p:cNvPr id="16" name="TextBox 15"/>
          <p:cNvSpPr txBox="1"/>
          <p:nvPr/>
        </p:nvSpPr>
        <p:spPr>
          <a:xfrm>
            <a:off x="107503" y="2474476"/>
            <a:ext cx="1656184" cy="307777"/>
          </a:xfrm>
          <a:prstGeom prst="rect">
            <a:avLst/>
          </a:prstGeom>
          <a:noFill/>
        </p:spPr>
        <p:txBody>
          <a:bodyPr wrap="square" rtlCol="0">
            <a:spAutoFit/>
          </a:bodyPr>
          <a:lstStyle/>
          <a:p>
            <a:r>
              <a:rPr lang="en-US" sz="1400" dirty="0" smtClean="0">
                <a:solidFill>
                  <a:schemeClr val="accent6">
                    <a:lumMod val="75000"/>
                  </a:schemeClr>
                </a:solidFill>
              </a:rPr>
              <a:t>Partnership</a:t>
            </a:r>
            <a:endParaRPr lang="en-US" sz="1400" dirty="0">
              <a:solidFill>
                <a:schemeClr val="accent6">
                  <a:lumMod val="75000"/>
                </a:schemeClr>
              </a:solidFill>
            </a:endParaRPr>
          </a:p>
        </p:txBody>
      </p:sp>
      <p:sp>
        <p:nvSpPr>
          <p:cNvPr id="17" name="TextBox 16"/>
          <p:cNvSpPr txBox="1"/>
          <p:nvPr/>
        </p:nvSpPr>
        <p:spPr>
          <a:xfrm>
            <a:off x="395536" y="3121223"/>
            <a:ext cx="1656184" cy="307777"/>
          </a:xfrm>
          <a:prstGeom prst="rect">
            <a:avLst/>
          </a:prstGeom>
          <a:noFill/>
        </p:spPr>
        <p:txBody>
          <a:bodyPr wrap="square" rtlCol="0">
            <a:spAutoFit/>
          </a:bodyPr>
          <a:lstStyle/>
          <a:p>
            <a:r>
              <a:rPr lang="en-US" sz="1400" dirty="0" smtClean="0">
                <a:solidFill>
                  <a:schemeClr val="accent6">
                    <a:lumMod val="75000"/>
                  </a:schemeClr>
                </a:solidFill>
              </a:rPr>
              <a:t>Diversity</a:t>
            </a:r>
            <a:endParaRPr lang="en-US" sz="1400" dirty="0">
              <a:solidFill>
                <a:schemeClr val="accent6">
                  <a:lumMod val="75000"/>
                </a:schemeClr>
              </a:solidFill>
            </a:endParaRPr>
          </a:p>
        </p:txBody>
      </p:sp>
      <p:sp>
        <p:nvSpPr>
          <p:cNvPr id="18" name="TextBox 17"/>
          <p:cNvSpPr txBox="1"/>
          <p:nvPr/>
        </p:nvSpPr>
        <p:spPr>
          <a:xfrm>
            <a:off x="1763688" y="2401143"/>
            <a:ext cx="1656184" cy="307777"/>
          </a:xfrm>
          <a:prstGeom prst="rect">
            <a:avLst/>
          </a:prstGeom>
          <a:noFill/>
        </p:spPr>
        <p:txBody>
          <a:bodyPr wrap="square" rtlCol="0">
            <a:spAutoFit/>
          </a:bodyPr>
          <a:lstStyle/>
          <a:p>
            <a:r>
              <a:rPr lang="en-US" sz="1400" dirty="0" smtClean="0">
                <a:solidFill>
                  <a:schemeClr val="accent6">
                    <a:lumMod val="75000"/>
                  </a:schemeClr>
                </a:solidFill>
              </a:rPr>
              <a:t>Trust</a:t>
            </a:r>
            <a:endParaRPr lang="en-US" sz="1400" dirty="0">
              <a:solidFill>
                <a:schemeClr val="accent6">
                  <a:lumMod val="75000"/>
                </a:schemeClr>
              </a:solidFill>
            </a:endParaRPr>
          </a:p>
        </p:txBody>
      </p:sp>
      <p:sp>
        <p:nvSpPr>
          <p:cNvPr id="19" name="TextBox 18"/>
          <p:cNvSpPr txBox="1"/>
          <p:nvPr/>
        </p:nvSpPr>
        <p:spPr>
          <a:xfrm>
            <a:off x="2807804" y="3458344"/>
            <a:ext cx="1656184" cy="307777"/>
          </a:xfrm>
          <a:prstGeom prst="rect">
            <a:avLst/>
          </a:prstGeom>
          <a:noFill/>
        </p:spPr>
        <p:txBody>
          <a:bodyPr wrap="square" rtlCol="0">
            <a:spAutoFit/>
          </a:bodyPr>
          <a:lstStyle/>
          <a:p>
            <a:r>
              <a:rPr lang="en-US" sz="1400" dirty="0" smtClean="0">
                <a:solidFill>
                  <a:schemeClr val="accent6">
                    <a:lumMod val="75000"/>
                  </a:schemeClr>
                </a:solidFill>
              </a:rPr>
              <a:t>Partnership</a:t>
            </a:r>
            <a:endParaRPr lang="en-US" sz="1400" dirty="0">
              <a:solidFill>
                <a:schemeClr val="accent6">
                  <a:lumMod val="75000"/>
                </a:schemeClr>
              </a:solidFill>
            </a:endParaRPr>
          </a:p>
        </p:txBody>
      </p:sp>
      <p:sp>
        <p:nvSpPr>
          <p:cNvPr id="20" name="TextBox 19"/>
          <p:cNvSpPr txBox="1"/>
          <p:nvPr/>
        </p:nvSpPr>
        <p:spPr>
          <a:xfrm>
            <a:off x="2807804" y="2699047"/>
            <a:ext cx="1656184" cy="307777"/>
          </a:xfrm>
          <a:prstGeom prst="rect">
            <a:avLst/>
          </a:prstGeom>
          <a:noFill/>
        </p:spPr>
        <p:txBody>
          <a:bodyPr wrap="square" rtlCol="0">
            <a:spAutoFit/>
          </a:bodyPr>
          <a:lstStyle/>
          <a:p>
            <a:r>
              <a:rPr lang="en-US" sz="1400" dirty="0" smtClean="0">
                <a:solidFill>
                  <a:schemeClr val="accent6">
                    <a:lumMod val="75000"/>
                  </a:schemeClr>
                </a:solidFill>
              </a:rPr>
              <a:t>Synergy</a:t>
            </a:r>
            <a:endParaRPr lang="en-US" sz="1400" dirty="0">
              <a:solidFill>
                <a:schemeClr val="accent6">
                  <a:lumMod val="75000"/>
                </a:schemeClr>
              </a:solidFill>
            </a:endParaRPr>
          </a:p>
        </p:txBody>
      </p:sp>
      <p:sp>
        <p:nvSpPr>
          <p:cNvPr id="21" name="TextBox 20"/>
          <p:cNvSpPr txBox="1"/>
          <p:nvPr/>
        </p:nvSpPr>
        <p:spPr>
          <a:xfrm>
            <a:off x="4870235" y="2555031"/>
            <a:ext cx="1656184" cy="307777"/>
          </a:xfrm>
          <a:prstGeom prst="rect">
            <a:avLst/>
          </a:prstGeom>
          <a:noFill/>
        </p:spPr>
        <p:txBody>
          <a:bodyPr wrap="square" rtlCol="0">
            <a:spAutoFit/>
          </a:bodyPr>
          <a:lstStyle/>
          <a:p>
            <a:r>
              <a:rPr lang="en-US" sz="1400" dirty="0" smtClean="0">
                <a:solidFill>
                  <a:schemeClr val="accent1">
                    <a:lumMod val="75000"/>
                  </a:schemeClr>
                </a:solidFill>
              </a:rPr>
              <a:t>Power</a:t>
            </a:r>
            <a:endParaRPr lang="en-US" sz="1400" dirty="0">
              <a:solidFill>
                <a:schemeClr val="accent1">
                  <a:lumMod val="75000"/>
                </a:schemeClr>
              </a:solidFill>
            </a:endParaRPr>
          </a:p>
        </p:txBody>
      </p:sp>
      <p:sp>
        <p:nvSpPr>
          <p:cNvPr id="22" name="TextBox 21"/>
          <p:cNvSpPr txBox="1"/>
          <p:nvPr/>
        </p:nvSpPr>
        <p:spPr>
          <a:xfrm>
            <a:off x="4919050" y="3349625"/>
            <a:ext cx="1656184" cy="307777"/>
          </a:xfrm>
          <a:prstGeom prst="rect">
            <a:avLst/>
          </a:prstGeom>
          <a:noFill/>
        </p:spPr>
        <p:txBody>
          <a:bodyPr wrap="square" rtlCol="0">
            <a:spAutoFit/>
          </a:bodyPr>
          <a:lstStyle/>
          <a:p>
            <a:r>
              <a:rPr lang="en-US" sz="1400" dirty="0" smtClean="0">
                <a:solidFill>
                  <a:schemeClr val="accent1">
                    <a:lumMod val="75000"/>
                  </a:schemeClr>
                </a:solidFill>
              </a:rPr>
              <a:t>Predictability</a:t>
            </a:r>
            <a:endParaRPr lang="en-US" sz="1400" dirty="0">
              <a:solidFill>
                <a:schemeClr val="accent1">
                  <a:lumMod val="75000"/>
                </a:schemeClr>
              </a:solidFill>
            </a:endParaRPr>
          </a:p>
        </p:txBody>
      </p:sp>
      <p:sp>
        <p:nvSpPr>
          <p:cNvPr id="23" name="TextBox 22"/>
          <p:cNvSpPr txBox="1"/>
          <p:nvPr/>
        </p:nvSpPr>
        <p:spPr>
          <a:xfrm>
            <a:off x="6156175" y="2474476"/>
            <a:ext cx="1656184" cy="307777"/>
          </a:xfrm>
          <a:prstGeom prst="rect">
            <a:avLst/>
          </a:prstGeom>
          <a:noFill/>
        </p:spPr>
        <p:txBody>
          <a:bodyPr wrap="square" rtlCol="0">
            <a:spAutoFit/>
          </a:bodyPr>
          <a:lstStyle/>
          <a:p>
            <a:r>
              <a:rPr lang="en-US" sz="1400" dirty="0" smtClean="0">
                <a:solidFill>
                  <a:schemeClr val="accent1">
                    <a:lumMod val="75000"/>
                  </a:schemeClr>
                </a:solidFill>
              </a:rPr>
              <a:t>Process</a:t>
            </a:r>
            <a:endParaRPr lang="en-US" sz="1400" dirty="0">
              <a:solidFill>
                <a:schemeClr val="accent1">
                  <a:lumMod val="75000"/>
                </a:schemeClr>
              </a:solidFill>
            </a:endParaRPr>
          </a:p>
        </p:txBody>
      </p:sp>
      <p:sp>
        <p:nvSpPr>
          <p:cNvPr id="24" name="TextBox 23"/>
          <p:cNvSpPr txBox="1"/>
          <p:nvPr/>
        </p:nvSpPr>
        <p:spPr>
          <a:xfrm>
            <a:off x="6984267" y="2707431"/>
            <a:ext cx="1656184" cy="307777"/>
          </a:xfrm>
          <a:prstGeom prst="rect">
            <a:avLst/>
          </a:prstGeom>
          <a:noFill/>
        </p:spPr>
        <p:txBody>
          <a:bodyPr wrap="square" rtlCol="0">
            <a:spAutoFit/>
          </a:bodyPr>
          <a:lstStyle/>
          <a:p>
            <a:r>
              <a:rPr lang="en-US" sz="1400" dirty="0" smtClean="0">
                <a:solidFill>
                  <a:schemeClr val="accent1">
                    <a:lumMod val="75000"/>
                  </a:schemeClr>
                </a:solidFill>
              </a:rPr>
              <a:t>Standardization</a:t>
            </a:r>
            <a:endParaRPr lang="en-US" sz="1400" dirty="0">
              <a:solidFill>
                <a:schemeClr val="accent1">
                  <a:lumMod val="75000"/>
                </a:schemeClr>
              </a:solidFill>
            </a:endParaRPr>
          </a:p>
        </p:txBody>
      </p:sp>
      <p:sp>
        <p:nvSpPr>
          <p:cNvPr id="25" name="TextBox 24"/>
          <p:cNvSpPr txBox="1"/>
          <p:nvPr/>
        </p:nvSpPr>
        <p:spPr>
          <a:xfrm>
            <a:off x="6598923" y="3232720"/>
            <a:ext cx="1656184" cy="307777"/>
          </a:xfrm>
          <a:prstGeom prst="rect">
            <a:avLst/>
          </a:prstGeom>
          <a:noFill/>
        </p:spPr>
        <p:txBody>
          <a:bodyPr wrap="square" rtlCol="0">
            <a:spAutoFit/>
          </a:bodyPr>
          <a:lstStyle/>
          <a:p>
            <a:r>
              <a:rPr lang="en-US" sz="1400" dirty="0" smtClean="0">
                <a:solidFill>
                  <a:schemeClr val="accent1">
                    <a:lumMod val="75000"/>
                  </a:schemeClr>
                </a:solidFill>
              </a:rPr>
              <a:t>Security</a:t>
            </a:r>
            <a:endParaRPr lang="en-US" sz="1400" dirty="0">
              <a:solidFill>
                <a:schemeClr val="accent1">
                  <a:lumMod val="75000"/>
                </a:schemeClr>
              </a:solidFill>
            </a:endParaRPr>
          </a:p>
        </p:txBody>
      </p:sp>
      <p:sp>
        <p:nvSpPr>
          <p:cNvPr id="26" name="TextBox 25"/>
          <p:cNvSpPr txBox="1"/>
          <p:nvPr/>
        </p:nvSpPr>
        <p:spPr>
          <a:xfrm>
            <a:off x="457200" y="4603774"/>
            <a:ext cx="1656184" cy="307777"/>
          </a:xfrm>
          <a:prstGeom prst="rect">
            <a:avLst/>
          </a:prstGeom>
          <a:noFill/>
        </p:spPr>
        <p:txBody>
          <a:bodyPr wrap="square" rtlCol="0">
            <a:spAutoFit/>
          </a:bodyPr>
          <a:lstStyle/>
          <a:p>
            <a:r>
              <a:rPr lang="en-US" sz="1400" dirty="0" smtClean="0">
                <a:solidFill>
                  <a:schemeClr val="accent3">
                    <a:lumMod val="50000"/>
                  </a:schemeClr>
                </a:solidFill>
              </a:rPr>
              <a:t>Dedication</a:t>
            </a:r>
            <a:endParaRPr lang="en-US" sz="1400" dirty="0">
              <a:solidFill>
                <a:schemeClr val="accent3">
                  <a:lumMod val="50000"/>
                </a:schemeClr>
              </a:solidFill>
            </a:endParaRPr>
          </a:p>
        </p:txBody>
      </p:sp>
      <p:sp>
        <p:nvSpPr>
          <p:cNvPr id="27" name="TextBox 26"/>
          <p:cNvSpPr txBox="1"/>
          <p:nvPr/>
        </p:nvSpPr>
        <p:spPr>
          <a:xfrm>
            <a:off x="376536" y="5373216"/>
            <a:ext cx="1656184" cy="307777"/>
          </a:xfrm>
          <a:prstGeom prst="rect">
            <a:avLst/>
          </a:prstGeom>
          <a:noFill/>
        </p:spPr>
        <p:txBody>
          <a:bodyPr wrap="square" rtlCol="0">
            <a:spAutoFit/>
          </a:bodyPr>
          <a:lstStyle/>
          <a:p>
            <a:r>
              <a:rPr lang="en-US" sz="1400" dirty="0" smtClean="0">
                <a:solidFill>
                  <a:schemeClr val="accent3">
                    <a:lumMod val="50000"/>
                  </a:schemeClr>
                </a:solidFill>
              </a:rPr>
              <a:t>Subjectivity</a:t>
            </a:r>
            <a:endParaRPr lang="en-US" sz="1400" dirty="0">
              <a:solidFill>
                <a:schemeClr val="accent3">
                  <a:lumMod val="50000"/>
                </a:schemeClr>
              </a:solidFill>
            </a:endParaRPr>
          </a:p>
        </p:txBody>
      </p:sp>
      <p:sp>
        <p:nvSpPr>
          <p:cNvPr id="28" name="TextBox 27"/>
          <p:cNvSpPr txBox="1"/>
          <p:nvPr/>
        </p:nvSpPr>
        <p:spPr>
          <a:xfrm>
            <a:off x="2265784" y="4587725"/>
            <a:ext cx="1656184" cy="307777"/>
          </a:xfrm>
          <a:prstGeom prst="rect">
            <a:avLst/>
          </a:prstGeom>
          <a:noFill/>
        </p:spPr>
        <p:txBody>
          <a:bodyPr wrap="square" rtlCol="0">
            <a:spAutoFit/>
          </a:bodyPr>
          <a:lstStyle/>
          <a:p>
            <a:r>
              <a:rPr lang="en-US" sz="1400" dirty="0" smtClean="0">
                <a:solidFill>
                  <a:schemeClr val="accent3">
                    <a:lumMod val="50000"/>
                  </a:schemeClr>
                </a:solidFill>
              </a:rPr>
              <a:t>Creativity</a:t>
            </a:r>
            <a:endParaRPr lang="en-US" sz="1400" dirty="0">
              <a:solidFill>
                <a:schemeClr val="accent3">
                  <a:lumMod val="50000"/>
                </a:schemeClr>
              </a:solidFill>
            </a:endParaRPr>
          </a:p>
        </p:txBody>
      </p:sp>
      <p:sp>
        <p:nvSpPr>
          <p:cNvPr id="29" name="TextBox 28"/>
          <p:cNvSpPr txBox="1"/>
          <p:nvPr/>
        </p:nvSpPr>
        <p:spPr>
          <a:xfrm>
            <a:off x="3093876" y="4895502"/>
            <a:ext cx="1656184" cy="307777"/>
          </a:xfrm>
          <a:prstGeom prst="rect">
            <a:avLst/>
          </a:prstGeom>
          <a:noFill/>
        </p:spPr>
        <p:txBody>
          <a:bodyPr wrap="square" rtlCol="0">
            <a:spAutoFit/>
          </a:bodyPr>
          <a:lstStyle/>
          <a:p>
            <a:r>
              <a:rPr lang="en-US" sz="1400" dirty="0" smtClean="0">
                <a:solidFill>
                  <a:schemeClr val="accent3">
                    <a:lumMod val="50000"/>
                  </a:schemeClr>
                </a:solidFill>
              </a:rPr>
              <a:t>Growth</a:t>
            </a:r>
            <a:endParaRPr lang="en-US" sz="1400" dirty="0">
              <a:solidFill>
                <a:schemeClr val="accent3">
                  <a:lumMod val="50000"/>
                </a:schemeClr>
              </a:solidFill>
            </a:endParaRPr>
          </a:p>
        </p:txBody>
      </p:sp>
      <p:sp>
        <p:nvSpPr>
          <p:cNvPr id="30" name="TextBox 29"/>
          <p:cNvSpPr txBox="1"/>
          <p:nvPr/>
        </p:nvSpPr>
        <p:spPr>
          <a:xfrm>
            <a:off x="2735796" y="5488195"/>
            <a:ext cx="1656184" cy="307777"/>
          </a:xfrm>
          <a:prstGeom prst="rect">
            <a:avLst/>
          </a:prstGeom>
          <a:noFill/>
        </p:spPr>
        <p:txBody>
          <a:bodyPr wrap="square" rtlCol="0">
            <a:spAutoFit/>
          </a:bodyPr>
          <a:lstStyle/>
          <a:p>
            <a:r>
              <a:rPr lang="en-US" sz="1400" dirty="0" smtClean="0">
                <a:solidFill>
                  <a:schemeClr val="accent3">
                    <a:lumMod val="50000"/>
                  </a:schemeClr>
                </a:solidFill>
              </a:rPr>
              <a:t>Purpose / faith</a:t>
            </a:r>
            <a:endParaRPr lang="en-US" sz="1400" dirty="0">
              <a:solidFill>
                <a:schemeClr val="accent3">
                  <a:lumMod val="50000"/>
                </a:schemeClr>
              </a:solidFill>
            </a:endParaRPr>
          </a:p>
        </p:txBody>
      </p:sp>
      <p:sp>
        <p:nvSpPr>
          <p:cNvPr id="31" name="TextBox 30"/>
          <p:cNvSpPr txBox="1"/>
          <p:nvPr/>
        </p:nvSpPr>
        <p:spPr>
          <a:xfrm>
            <a:off x="4750060" y="4449885"/>
            <a:ext cx="1656184" cy="307777"/>
          </a:xfrm>
          <a:prstGeom prst="rect">
            <a:avLst/>
          </a:prstGeom>
          <a:noFill/>
        </p:spPr>
        <p:txBody>
          <a:bodyPr wrap="square" rtlCol="0">
            <a:spAutoFit/>
          </a:bodyPr>
          <a:lstStyle/>
          <a:p>
            <a:r>
              <a:rPr lang="en-US" sz="1400" dirty="0" smtClean="0">
                <a:solidFill>
                  <a:schemeClr val="accent4">
                    <a:lumMod val="75000"/>
                  </a:schemeClr>
                </a:solidFill>
              </a:rPr>
              <a:t>Efficiency</a:t>
            </a:r>
            <a:endParaRPr lang="en-US" sz="1400" dirty="0">
              <a:solidFill>
                <a:schemeClr val="accent4">
                  <a:lumMod val="75000"/>
                </a:schemeClr>
              </a:solidFill>
            </a:endParaRPr>
          </a:p>
        </p:txBody>
      </p:sp>
      <p:sp>
        <p:nvSpPr>
          <p:cNvPr id="32" name="TextBox 31"/>
          <p:cNvSpPr txBox="1"/>
          <p:nvPr/>
        </p:nvSpPr>
        <p:spPr>
          <a:xfrm>
            <a:off x="6768244" y="4587725"/>
            <a:ext cx="1656184" cy="307777"/>
          </a:xfrm>
          <a:prstGeom prst="rect">
            <a:avLst/>
          </a:prstGeom>
          <a:noFill/>
        </p:spPr>
        <p:txBody>
          <a:bodyPr wrap="square" rtlCol="0">
            <a:spAutoFit/>
          </a:bodyPr>
          <a:lstStyle/>
          <a:p>
            <a:r>
              <a:rPr lang="en-US" sz="1400" dirty="0" smtClean="0">
                <a:solidFill>
                  <a:schemeClr val="accent4">
                    <a:lumMod val="75000"/>
                  </a:schemeClr>
                </a:solidFill>
              </a:rPr>
              <a:t>Expertise</a:t>
            </a:r>
            <a:endParaRPr lang="en-US" sz="1400" dirty="0">
              <a:solidFill>
                <a:schemeClr val="accent4">
                  <a:lumMod val="75000"/>
                </a:schemeClr>
              </a:solidFill>
            </a:endParaRPr>
          </a:p>
        </p:txBody>
      </p:sp>
      <p:sp>
        <p:nvSpPr>
          <p:cNvPr id="33" name="TextBox 32"/>
          <p:cNvSpPr txBox="1"/>
          <p:nvPr/>
        </p:nvSpPr>
        <p:spPr>
          <a:xfrm>
            <a:off x="4824275" y="5506897"/>
            <a:ext cx="1656184" cy="307777"/>
          </a:xfrm>
          <a:prstGeom prst="rect">
            <a:avLst/>
          </a:prstGeom>
          <a:noFill/>
        </p:spPr>
        <p:txBody>
          <a:bodyPr wrap="square" rtlCol="0">
            <a:spAutoFit/>
          </a:bodyPr>
          <a:lstStyle/>
          <a:p>
            <a:r>
              <a:rPr lang="en-US" sz="1400" dirty="0" smtClean="0">
                <a:solidFill>
                  <a:schemeClr val="accent4">
                    <a:lumMod val="75000"/>
                  </a:schemeClr>
                </a:solidFill>
              </a:rPr>
              <a:t>Craftsmanship</a:t>
            </a:r>
            <a:endParaRPr lang="en-US" sz="1400" dirty="0">
              <a:solidFill>
                <a:schemeClr val="accent4">
                  <a:lumMod val="75000"/>
                </a:schemeClr>
              </a:solidFill>
            </a:endParaRPr>
          </a:p>
        </p:txBody>
      </p:sp>
      <p:sp>
        <p:nvSpPr>
          <p:cNvPr id="34" name="TextBox 33"/>
          <p:cNvSpPr txBox="1"/>
          <p:nvPr/>
        </p:nvSpPr>
        <p:spPr>
          <a:xfrm>
            <a:off x="7291262" y="5221981"/>
            <a:ext cx="1656184" cy="307777"/>
          </a:xfrm>
          <a:prstGeom prst="rect">
            <a:avLst/>
          </a:prstGeom>
          <a:noFill/>
        </p:spPr>
        <p:txBody>
          <a:bodyPr wrap="square" rtlCol="0">
            <a:spAutoFit/>
          </a:bodyPr>
          <a:lstStyle/>
          <a:p>
            <a:r>
              <a:rPr lang="en-US" sz="1400" dirty="0" smtClean="0">
                <a:solidFill>
                  <a:schemeClr val="accent4">
                    <a:lumMod val="75000"/>
                  </a:schemeClr>
                </a:solidFill>
              </a:rPr>
              <a:t>Be the best</a:t>
            </a:r>
            <a:endParaRPr lang="en-US" sz="1400" dirty="0">
              <a:solidFill>
                <a:schemeClr val="accent4">
                  <a:lumMod val="75000"/>
                </a:schemeClr>
              </a:solidFill>
            </a:endParaRPr>
          </a:p>
        </p:txBody>
      </p:sp>
    </p:spTree>
    <p:custDataLst>
      <p:tags r:id="rId1"/>
    </p:custDataLst>
    <p:extLst>
      <p:ext uri="{BB962C8B-B14F-4D97-AF65-F5344CB8AC3E}">
        <p14:creationId xmlns:p14="http://schemas.microsoft.com/office/powerpoint/2010/main" val="270274114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ChangeArrowheads="1"/>
          </p:cNvSpPr>
          <p:nvPr/>
        </p:nvSpPr>
        <p:spPr bwMode="auto">
          <a:xfrm>
            <a:off x="1012031" y="1825228"/>
            <a:ext cx="6858000" cy="1103933"/>
          </a:xfrm>
          <a:prstGeom prst="rect">
            <a:avLst/>
          </a:prstGeom>
          <a:noFill/>
          <a:ln w="9525">
            <a:noFill/>
            <a:miter lim="800000"/>
            <a:headEnd/>
            <a:tailEnd/>
          </a:ln>
        </p:spPr>
        <p:txBody>
          <a:bodyPr lIns="64291" tIns="32146" rIns="64291" bIns="32146">
            <a:prstTxWarp prst="textNoShape">
              <a:avLst/>
            </a:prstTxWarp>
            <a:spAutoFit/>
          </a:bodyPr>
          <a:lstStyle/>
          <a:p>
            <a:pPr algn="l"/>
            <a:r>
              <a:rPr lang="en-US" sz="2200" dirty="0" err="1"/>
              <a:t>Lui</a:t>
            </a:r>
            <a:r>
              <a:rPr lang="en-US" sz="2200" dirty="0"/>
              <a:t>, Kim Man; Keith C. C. Chan (September 2006). "Pair programming productivity: Novice-novice vs. expert-expert"</a:t>
            </a:r>
          </a:p>
        </p:txBody>
      </p:sp>
      <p:sp>
        <p:nvSpPr>
          <p:cNvPr id="315395" name="Rectangle 3"/>
          <p:cNvSpPr>
            <a:spLocks noChangeArrowheads="1"/>
          </p:cNvSpPr>
          <p:nvPr/>
        </p:nvSpPr>
        <p:spPr bwMode="auto">
          <a:xfrm>
            <a:off x="958453" y="914400"/>
            <a:ext cx="7661672" cy="757908"/>
          </a:xfrm>
          <a:prstGeom prst="rect">
            <a:avLst/>
          </a:prstGeom>
          <a:noFill/>
          <a:ln w="9525">
            <a:noFill/>
            <a:miter lim="800000"/>
            <a:headEnd/>
            <a:tailEnd/>
          </a:ln>
        </p:spPr>
        <p:txBody>
          <a:bodyPr lIns="64291" tIns="32146" rIns="64291" bIns="32146">
            <a:prstTxWarp prst="textNoShape">
              <a:avLst/>
            </a:prstTxWarp>
            <a:spAutoFit/>
          </a:bodyPr>
          <a:lstStyle/>
          <a:p>
            <a:pPr algn="l"/>
            <a:r>
              <a:rPr lang="en-US" sz="2200" dirty="0"/>
              <a:t>Cockburn, Alistair; Williams, Laurie (2000). "The Costs and Benefits of Pair Programming"</a:t>
            </a:r>
          </a:p>
        </p:txBody>
      </p:sp>
      <p:sp>
        <p:nvSpPr>
          <p:cNvPr id="315396" name="Rectangle 4"/>
          <p:cNvSpPr>
            <a:spLocks noChangeArrowheads="1"/>
          </p:cNvSpPr>
          <p:nvPr/>
        </p:nvSpPr>
        <p:spPr bwMode="auto">
          <a:xfrm>
            <a:off x="958453" y="3003947"/>
            <a:ext cx="8197453" cy="1103933"/>
          </a:xfrm>
          <a:prstGeom prst="rect">
            <a:avLst/>
          </a:prstGeom>
          <a:noFill/>
          <a:ln w="9525">
            <a:noFill/>
            <a:miter lim="800000"/>
            <a:headEnd/>
            <a:tailEnd/>
          </a:ln>
        </p:spPr>
        <p:txBody>
          <a:bodyPr lIns="64291" tIns="32146" rIns="64291" bIns="32146">
            <a:prstTxWarp prst="textNoShape">
              <a:avLst/>
            </a:prstTxWarp>
            <a:spAutoFit/>
          </a:bodyPr>
          <a:lstStyle/>
          <a:p>
            <a:pPr algn="l"/>
            <a:r>
              <a:rPr lang="en-US" sz="2200" dirty="0" err="1"/>
              <a:t>Arisholm</a:t>
            </a:r>
            <a:r>
              <a:rPr lang="en-US" sz="2200" dirty="0"/>
              <a:t>, Erik; Hans </a:t>
            </a:r>
            <a:r>
              <a:rPr lang="en-US" sz="2200" dirty="0" err="1"/>
              <a:t>Gallis</a:t>
            </a:r>
            <a:r>
              <a:rPr lang="en-US" sz="2200" dirty="0"/>
              <a:t>, Tore </a:t>
            </a:r>
            <a:r>
              <a:rPr lang="en-US" sz="2200" dirty="0" err="1"/>
              <a:t>Dybå</a:t>
            </a:r>
            <a:r>
              <a:rPr lang="en-US" sz="2200" dirty="0"/>
              <a:t>, Dag I.K. </a:t>
            </a:r>
            <a:r>
              <a:rPr lang="en-US" sz="2200" dirty="0" err="1"/>
              <a:t>Sjøberg</a:t>
            </a:r>
            <a:r>
              <a:rPr lang="en-US" sz="2200" dirty="0"/>
              <a:t> (February 2007). "Evaluating Pair Programming with Respect to System Complexity and Programmer Expertise</a:t>
            </a:r>
          </a:p>
        </p:txBody>
      </p:sp>
      <p:sp>
        <p:nvSpPr>
          <p:cNvPr id="315397" name="Rectangle 5"/>
          <p:cNvSpPr>
            <a:spLocks noChangeArrowheads="1"/>
          </p:cNvSpPr>
          <p:nvPr/>
        </p:nvSpPr>
        <p:spPr bwMode="auto">
          <a:xfrm>
            <a:off x="851297" y="4236244"/>
            <a:ext cx="8304609" cy="757908"/>
          </a:xfrm>
          <a:prstGeom prst="rect">
            <a:avLst/>
          </a:prstGeom>
          <a:noFill/>
          <a:ln w="9525">
            <a:noFill/>
            <a:miter lim="800000"/>
            <a:headEnd/>
            <a:tailEnd/>
          </a:ln>
        </p:spPr>
        <p:txBody>
          <a:bodyPr lIns="64291" tIns="32146" rIns="64291" bIns="32146">
            <a:prstTxWarp prst="textNoShape">
              <a:avLst/>
            </a:prstTxWarp>
            <a:spAutoFit/>
          </a:bodyPr>
          <a:lstStyle/>
          <a:p>
            <a:pPr algn="l"/>
            <a:r>
              <a:rPr lang="en-US" sz="2200" dirty="0" err="1"/>
              <a:t>Lui</a:t>
            </a:r>
            <a:r>
              <a:rPr lang="en-US" sz="2200" dirty="0"/>
              <a:t>, Kim Man; Keith C. C. Chan, John </a:t>
            </a:r>
            <a:r>
              <a:rPr lang="en-US" sz="2200" dirty="0" err="1"/>
              <a:t>Teofil</a:t>
            </a:r>
            <a:r>
              <a:rPr lang="en-US" sz="2200" dirty="0"/>
              <a:t> </a:t>
            </a:r>
            <a:r>
              <a:rPr lang="en-US" sz="2200" dirty="0" err="1"/>
              <a:t>Nosek</a:t>
            </a:r>
            <a:r>
              <a:rPr lang="en-US" sz="2200" dirty="0"/>
              <a:t> (March/April 2008). "The Effect of Pairs in Program Design Tasks"</a:t>
            </a:r>
          </a:p>
        </p:txBody>
      </p:sp>
      <p:sp>
        <p:nvSpPr>
          <p:cNvPr id="315398" name="Rectangle 6"/>
          <p:cNvSpPr>
            <a:spLocks noChangeArrowheads="1"/>
          </p:cNvSpPr>
          <p:nvPr/>
        </p:nvSpPr>
        <p:spPr bwMode="auto">
          <a:xfrm>
            <a:off x="762001" y="5254227"/>
            <a:ext cx="7924800" cy="1080582"/>
          </a:xfrm>
          <a:prstGeom prst="rect">
            <a:avLst/>
          </a:prstGeom>
          <a:noFill/>
          <a:ln w="9525">
            <a:noFill/>
            <a:miter lim="800000"/>
            <a:headEnd/>
            <a:tailEnd/>
          </a:ln>
        </p:spPr>
        <p:txBody>
          <a:bodyPr wrap="square" lIns="64291" tIns="32146" rIns="64291" bIns="32146">
            <a:prstTxWarp prst="textNoShape">
              <a:avLst/>
            </a:prstTxWarp>
            <a:spAutoFit/>
          </a:bodyPr>
          <a:lstStyle/>
          <a:p>
            <a:pPr algn="l"/>
            <a:r>
              <a:rPr lang="en-US" sz="2200" dirty="0" err="1"/>
              <a:t>Hannay</a:t>
            </a:r>
            <a:r>
              <a:rPr lang="en-US" sz="2200" dirty="0"/>
              <a:t>, Jo E.; Tore </a:t>
            </a:r>
            <a:r>
              <a:rPr lang="en-US" sz="2200" dirty="0" err="1"/>
              <a:t>Dybå</a:t>
            </a:r>
            <a:r>
              <a:rPr lang="en-US" sz="2200" dirty="0"/>
              <a:t>, Erik </a:t>
            </a:r>
            <a:r>
              <a:rPr lang="en-US" sz="2200" dirty="0" err="1"/>
              <a:t>Arisholm</a:t>
            </a:r>
            <a:r>
              <a:rPr lang="en-US" sz="2200" dirty="0"/>
              <a:t>, Dag I.K. </a:t>
            </a:r>
            <a:r>
              <a:rPr lang="en-US" sz="2200" dirty="0" err="1"/>
              <a:t>Sjøberg</a:t>
            </a:r>
            <a:r>
              <a:rPr lang="en-US" sz="2200" dirty="0"/>
              <a:t> (July 2009). "The Effectiveness of Pair Programming: A Meta-Analysis"</a:t>
            </a:r>
          </a:p>
        </p:txBody>
      </p:sp>
      <p:sp>
        <p:nvSpPr>
          <p:cNvPr id="315399" name="Title 8"/>
          <p:cNvSpPr>
            <a:spLocks noGrp="1"/>
          </p:cNvSpPr>
          <p:nvPr>
            <p:ph type="title"/>
          </p:nvPr>
        </p:nvSpPr>
        <p:spPr>
          <a:xfrm>
            <a:off x="1785938" y="0"/>
            <a:ext cx="6911578" cy="1098352"/>
          </a:xfrm>
        </p:spPr>
        <p:txBody>
          <a:bodyPr/>
          <a:lstStyle/>
          <a:p>
            <a:pPr algn="r"/>
            <a:r>
              <a:rPr lang="en-US" sz="3800" dirty="0"/>
              <a:t>Studies</a:t>
            </a:r>
          </a:p>
        </p:txBody>
      </p:sp>
    </p:spTree>
    <p:extLst>
      <p:ext uri="{BB962C8B-B14F-4D97-AF65-F5344CB8AC3E}">
        <p14:creationId xmlns:p14="http://schemas.microsoft.com/office/powerpoint/2010/main" val="330233972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5" name="Rectangle 3"/>
          <p:cNvSpPr>
            <a:spLocks noChangeArrowheads="1"/>
          </p:cNvSpPr>
          <p:nvPr/>
        </p:nvSpPr>
        <p:spPr bwMode="auto">
          <a:xfrm>
            <a:off x="392906" y="1178719"/>
            <a:ext cx="7661672" cy="403474"/>
          </a:xfrm>
          <a:prstGeom prst="rect">
            <a:avLst/>
          </a:prstGeom>
          <a:noFill/>
          <a:ln w="9525">
            <a:noFill/>
            <a:miter lim="800000"/>
            <a:headEnd/>
            <a:tailEnd/>
          </a:ln>
        </p:spPr>
        <p:txBody>
          <a:bodyPr lIns="64291" tIns="32146" rIns="64291" bIns="32146">
            <a:prstTxWarp prst="textNoShape">
              <a:avLst/>
            </a:prstTxWarp>
            <a:spAutoFit/>
          </a:bodyPr>
          <a:lstStyle/>
          <a:p>
            <a:pPr algn="l"/>
            <a:endParaRPr lang="en-US" sz="2200" dirty="0"/>
          </a:p>
        </p:txBody>
      </p:sp>
      <p:sp>
        <p:nvSpPr>
          <p:cNvPr id="315399" name="Title 8"/>
          <p:cNvSpPr>
            <a:spLocks noGrp="1"/>
          </p:cNvSpPr>
          <p:nvPr>
            <p:ph type="title"/>
          </p:nvPr>
        </p:nvSpPr>
        <p:spPr>
          <a:xfrm>
            <a:off x="0" y="0"/>
            <a:ext cx="9144000" cy="1098352"/>
          </a:xfrm>
        </p:spPr>
        <p:txBody>
          <a:bodyPr/>
          <a:lstStyle/>
          <a:p>
            <a:r>
              <a:rPr lang="en-US" sz="3800" dirty="0" smtClean="0"/>
              <a:t>Studies of Pair Programming</a:t>
            </a:r>
            <a:endParaRPr lang="en-US" sz="3800" dirty="0"/>
          </a:p>
        </p:txBody>
      </p:sp>
      <p:sp>
        <p:nvSpPr>
          <p:cNvPr id="5" name="Content Placeholder 4"/>
          <p:cNvSpPr txBox="1">
            <a:spLocks/>
          </p:cNvSpPr>
          <p:nvPr/>
        </p:nvSpPr>
        <p:spPr>
          <a:xfrm>
            <a:off x="609601" y="996777"/>
            <a:ext cx="7953746" cy="5232797"/>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800" baseline="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a:spcAft>
                <a:spcPts val="1707"/>
              </a:spcAft>
              <a:defRPr/>
            </a:pPr>
            <a:r>
              <a:rPr lang="en-US" dirty="0" smtClean="0"/>
              <a:t>Pair </a:t>
            </a:r>
            <a:r>
              <a:rPr lang="en-US" dirty="0"/>
              <a:t>programmers are only 15% slower than two </a:t>
            </a:r>
            <a:r>
              <a:rPr lang="en-US" dirty="0" smtClean="0"/>
              <a:t>individuals but </a:t>
            </a:r>
            <a:r>
              <a:rPr lang="en-US" dirty="0"/>
              <a:t>produces 15% </a:t>
            </a:r>
            <a:r>
              <a:rPr lang="en-US"/>
              <a:t>fewer </a:t>
            </a:r>
            <a:r>
              <a:rPr lang="en-US" smtClean="0"/>
              <a:t>defects</a:t>
            </a:r>
          </a:p>
          <a:p>
            <a:pPr>
              <a:spcAft>
                <a:spcPts val="1707"/>
              </a:spcAft>
              <a:defRPr/>
            </a:pPr>
            <a:r>
              <a:rPr lang="en-US" smtClean="0"/>
              <a:t>100</a:t>
            </a:r>
            <a:r>
              <a:rPr lang="en-US" dirty="0"/>
              <a:t>% agreed that they had more confidence in their solution than when they program alone</a:t>
            </a:r>
          </a:p>
          <a:p>
            <a:pPr marL="325115" indent="-325115">
              <a:defRPr/>
            </a:pPr>
            <a:r>
              <a:rPr lang="en-US" dirty="0"/>
              <a:t>96% agreed that they enjoy their job more than when programming </a:t>
            </a:r>
            <a:r>
              <a:rPr lang="en-US" dirty="0" smtClean="0"/>
              <a:t>alone</a:t>
            </a:r>
          </a:p>
          <a:p>
            <a:pPr>
              <a:buFont typeface="Arial" charset="0"/>
              <a:buNone/>
            </a:pPr>
            <a:endParaRPr lang="en-US" dirty="0" smtClean="0"/>
          </a:p>
          <a:p>
            <a:endParaRPr lang="en-US" dirty="0"/>
          </a:p>
        </p:txBody>
      </p:sp>
    </p:spTree>
    <p:extLst>
      <p:ext uri="{BB962C8B-B14F-4D97-AF65-F5344CB8AC3E}">
        <p14:creationId xmlns:p14="http://schemas.microsoft.com/office/powerpoint/2010/main" val="39909538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Pairing</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Find someone to pair with</a:t>
            </a:r>
          </a:p>
          <a:p>
            <a:r>
              <a:rPr lang="en-US" dirty="0" smtClean="0"/>
              <a:t>You are going to write a story</a:t>
            </a:r>
          </a:p>
          <a:p>
            <a:r>
              <a:rPr lang="en-US" dirty="0" smtClean="0"/>
              <a:t>One writes, one makes sure rules are followed</a:t>
            </a:r>
          </a:p>
          <a:p>
            <a:r>
              <a:rPr lang="en-US" dirty="0" smtClean="0"/>
              <a:t>Swap, and do it again</a:t>
            </a:r>
          </a:p>
          <a:p>
            <a:pPr marL="0" indent="0">
              <a:buNone/>
            </a:pPr>
            <a:endParaRPr lang="en-US" dirty="0"/>
          </a:p>
        </p:txBody>
      </p:sp>
    </p:spTree>
    <p:extLst>
      <p:ext uri="{BB962C8B-B14F-4D97-AF65-F5344CB8AC3E}">
        <p14:creationId xmlns:p14="http://schemas.microsoft.com/office/powerpoint/2010/main" val="497519234"/>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Smells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b.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c.jpg"/>
          <p:cNvPicPr>
            <a:picLocks noChangeAspect="1"/>
          </p:cNvPicPr>
          <p:nvPr/>
        </p:nvPicPr>
        <p:blipFill>
          <a:blip r:embed="rId3"/>
          <a:stretch>
            <a:fillRect/>
          </a:stretch>
        </p:blipFill>
        <p:spPr>
          <a:xfrm>
            <a:off x="1142976" y="1142984"/>
            <a:ext cx="6813178" cy="5264727"/>
          </a:xfrm>
          <a:prstGeom prst="rect">
            <a:avLst/>
          </a:prstGeom>
        </p:spPr>
      </p:pic>
      <p:sp>
        <p:nvSpPr>
          <p:cNvPr id="2" name="Title 1"/>
          <p:cNvSpPr>
            <a:spLocks noGrp="1"/>
          </p:cNvSpPr>
          <p:nvPr>
            <p:ph type="title"/>
          </p:nvPr>
        </p:nvSpPr>
        <p:spPr/>
        <p:txBody>
          <a:bodyPr/>
          <a:lstStyle/>
          <a:p>
            <a:pPr algn="ctr"/>
            <a:r>
              <a:rPr lang="en-US" dirty="0" smtClean="0"/>
              <a:t>Pairing and Smells</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_scene.jpg"/>
          <p:cNvPicPr>
            <a:picLocks noChangeAspect="1"/>
          </p:cNvPicPr>
          <p:nvPr/>
        </p:nvPicPr>
        <p:blipFill>
          <a:blip r:embed="rId3"/>
          <a:stretch>
            <a:fillRect/>
          </a:stretch>
        </p:blipFill>
        <p:spPr>
          <a:xfrm>
            <a:off x="0" y="175584"/>
            <a:ext cx="9144000" cy="6506831"/>
          </a:xfrm>
          <a:prstGeom prst="rect">
            <a:avLst/>
          </a:prstGeom>
        </p:spPr>
      </p:pic>
      <p:sp>
        <p:nvSpPr>
          <p:cNvPr id="2" name="Title 1"/>
          <p:cNvSpPr>
            <a:spLocks noGrp="1"/>
          </p:cNvSpPr>
          <p:nvPr>
            <p:ph type="title"/>
          </p:nvPr>
        </p:nvSpPr>
        <p:spPr/>
        <p:txBody>
          <a:bodyPr/>
          <a:lstStyle/>
          <a:p>
            <a:r>
              <a:rPr lang="en-US" dirty="0" smtClean="0"/>
              <a:t>Team Smells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Refactoring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141337"/>
            <a:ext cx="8412480" cy="839391"/>
          </a:xfrm>
        </p:spPr>
        <p:txBody>
          <a:bodyPr/>
          <a:lstStyle/>
          <a:p>
            <a:r>
              <a:rPr lang="en-US" dirty="0"/>
              <a:t>Practically </a:t>
            </a:r>
            <a:r>
              <a:rPr lang="en-US" dirty="0" smtClean="0"/>
              <a:t>Speaking.. </a:t>
            </a:r>
            <a:br>
              <a:rPr lang="en-US" dirty="0" smtClean="0"/>
            </a:br>
            <a:r>
              <a:rPr lang="en-US" dirty="0" smtClean="0"/>
              <a:t>What </a:t>
            </a:r>
            <a:r>
              <a:rPr lang="en-US" dirty="0"/>
              <a:t>is Refactoring?</a:t>
            </a:r>
          </a:p>
        </p:txBody>
      </p:sp>
      <p:sp>
        <p:nvSpPr>
          <p:cNvPr id="18435" name="Rectangle 2"/>
          <p:cNvSpPr>
            <a:spLocks noGrp="1" noChangeArrowheads="1"/>
          </p:cNvSpPr>
          <p:nvPr>
            <p:ph idx="4294967295"/>
          </p:nvPr>
        </p:nvSpPr>
        <p:spPr>
          <a:xfrm>
            <a:off x="638175" y="3068638"/>
            <a:ext cx="8505825" cy="3160712"/>
          </a:xfrm>
        </p:spPr>
        <p:txBody>
          <a:bodyPr/>
          <a:lstStyle/>
          <a:p>
            <a:r>
              <a:rPr lang="en-US" dirty="0" smtClean="0"/>
              <a:t>Verify no change in external behavior by</a:t>
            </a:r>
          </a:p>
          <a:p>
            <a:pPr lvl="1"/>
            <a:r>
              <a:rPr lang="en-US" dirty="0" smtClean="0"/>
              <a:t>Testing</a:t>
            </a:r>
          </a:p>
          <a:p>
            <a:pPr lvl="1"/>
            <a:r>
              <a:rPr lang="en-US" dirty="0" smtClean="0"/>
              <a:t>Being very, </a:t>
            </a:r>
            <a:r>
              <a:rPr lang="en-US" b="1" dirty="0" smtClean="0"/>
              <a:t>very </a:t>
            </a:r>
            <a:r>
              <a:rPr lang="en-US" dirty="0" smtClean="0"/>
              <a:t>careful</a:t>
            </a:r>
            <a:endParaRPr lang="en-US" dirty="0"/>
          </a:p>
        </p:txBody>
      </p:sp>
      <p:grpSp>
        <p:nvGrpSpPr>
          <p:cNvPr id="2" name="Group 3"/>
          <p:cNvGrpSpPr>
            <a:grpSpLocks/>
          </p:cNvGrpSpPr>
          <p:nvPr/>
        </p:nvGrpSpPr>
        <p:grpSpPr bwMode="auto">
          <a:xfrm>
            <a:off x="990600" y="1600200"/>
            <a:ext cx="6950075" cy="1143000"/>
            <a:chOff x="672" y="1248"/>
            <a:chExt cx="4378" cy="720"/>
          </a:xfrm>
        </p:grpSpPr>
        <p:sp>
          <p:nvSpPr>
            <p:cNvPr id="5124" name="Rectangle 4"/>
            <p:cNvSpPr>
              <a:spLocks noChangeArrowheads="1"/>
            </p:cNvSpPr>
            <p:nvPr/>
          </p:nvSpPr>
          <p:spPr bwMode="auto">
            <a:xfrm>
              <a:off x="672" y="1248"/>
              <a:ext cx="4378" cy="720"/>
            </a:xfrm>
            <a:prstGeom prst="rect">
              <a:avLst/>
            </a:prstGeom>
            <a:solidFill>
              <a:schemeClr val="accent1"/>
            </a:solidFill>
            <a:ln w="9525">
              <a:solidFill>
                <a:schemeClr val="tx1"/>
              </a:solidFill>
              <a:miter lim="800000"/>
              <a:headEnd/>
              <a:tailEnd/>
            </a:ln>
            <a:effectLst>
              <a:outerShdw blurRad="63500" dist="101600" dir="2700000" algn="ctr" rotWithShape="0">
                <a:schemeClr val="bg2">
                  <a:alpha val="75000"/>
                </a:schemeClr>
              </a:outerShdw>
            </a:effectLst>
          </p:spPr>
          <p:txBody>
            <a:bodyPr>
              <a:prstTxWarp prst="textNoShape">
                <a:avLst/>
              </a:prstTxWarp>
            </a:bodyPr>
            <a:lstStyle/>
            <a:p>
              <a:endParaRPr lang="en-US"/>
            </a:p>
          </p:txBody>
        </p:sp>
        <p:sp>
          <p:nvSpPr>
            <p:cNvPr id="18438" name="Rectangle 5"/>
            <p:cNvSpPr>
              <a:spLocks noChangeArrowheads="1"/>
            </p:cNvSpPr>
            <p:nvPr/>
          </p:nvSpPr>
          <p:spPr bwMode="auto">
            <a:xfrm>
              <a:off x="672" y="1248"/>
              <a:ext cx="4376" cy="640"/>
            </a:xfrm>
            <a:prstGeom prst="rect">
              <a:avLst/>
            </a:prstGeom>
            <a:noFill/>
            <a:ln w="9525">
              <a:noFill/>
              <a:miter lim="800000"/>
              <a:headEnd/>
              <a:tailEnd/>
            </a:ln>
          </p:spPr>
          <p:txBody>
            <a:bodyPr lIns="0" tIns="0" rIns="47625" bIns="0">
              <a:prstTxWarp prst="textNoShape">
                <a:avLst/>
              </a:prstTxWarp>
            </a:bodyPr>
            <a:lstStyle/>
            <a:p>
              <a:pPr marL="47625">
                <a:buNone/>
              </a:pPr>
              <a:r>
                <a:rPr lang="en-US" sz="2000" b="1" dirty="0">
                  <a:solidFill>
                    <a:schemeClr val="tx1"/>
                  </a:solidFill>
                </a:rPr>
                <a:t>A series of </a:t>
              </a:r>
              <a:r>
                <a:rPr lang="en-US" sz="2000" b="1" i="1" dirty="0">
                  <a:solidFill>
                    <a:schemeClr val="tx1"/>
                  </a:solidFill>
                </a:rPr>
                <a:t>small</a:t>
              </a:r>
              <a:r>
                <a:rPr lang="en-US" sz="2000" b="1" dirty="0">
                  <a:solidFill>
                    <a:schemeClr val="tx1"/>
                  </a:solidFill>
                </a:rPr>
                <a:t> steps, each of which changes the program’s internal structure without changing its external behavior</a:t>
              </a:r>
            </a:p>
          </p:txBody>
        </p:sp>
      </p:gr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Need for Refactoring</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agile knowledge?</a:t>
            </a:r>
            <a:endParaRPr lang="en-US" dirty="0"/>
          </a:p>
        </p:txBody>
      </p:sp>
      <p:sp>
        <p:nvSpPr>
          <p:cNvPr id="4" name="Rectangle 3"/>
          <p:cNvSpPr/>
          <p:nvPr/>
        </p:nvSpPr>
        <p:spPr>
          <a:xfrm>
            <a:off x="1981200" y="2057400"/>
            <a:ext cx="5791200" cy="4038600"/>
          </a:xfrm>
          <a:prstGeom prst="rect">
            <a:avLst/>
          </a:prstGeom>
          <a:solidFill>
            <a:schemeClr val="bg2">
              <a:lumMod val="75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rot="16200000">
            <a:off x="431511" y="3860512"/>
            <a:ext cx="2971800" cy="584776"/>
          </a:xfrm>
          <a:prstGeom prst="rect">
            <a:avLst/>
          </a:prstGeom>
          <a:noFill/>
        </p:spPr>
        <p:txBody>
          <a:bodyPr wrap="square" rtlCol="0">
            <a:spAutoFit/>
          </a:bodyPr>
          <a:lstStyle/>
          <a:p>
            <a:r>
              <a:rPr lang="en-US" sz="3200" dirty="0" smtClean="0"/>
              <a:t>No knowledge</a:t>
            </a:r>
            <a:endParaRPr lang="en-US" sz="3200" dirty="0"/>
          </a:p>
        </p:txBody>
      </p:sp>
      <p:sp>
        <p:nvSpPr>
          <p:cNvPr id="7" name="TextBox 6"/>
          <p:cNvSpPr txBox="1"/>
          <p:nvPr/>
        </p:nvSpPr>
        <p:spPr>
          <a:xfrm rot="5400000">
            <a:off x="7103651" y="4284251"/>
            <a:ext cx="1514721" cy="584776"/>
          </a:xfrm>
          <a:prstGeom prst="rect">
            <a:avLst/>
          </a:prstGeom>
          <a:noFill/>
        </p:spPr>
        <p:txBody>
          <a:bodyPr wrap="square" rtlCol="0">
            <a:spAutoFit/>
          </a:bodyPr>
          <a:lstStyle/>
          <a:p>
            <a:r>
              <a:rPr lang="en-US" sz="3200" dirty="0" smtClean="0"/>
              <a:t>Expert</a:t>
            </a:r>
            <a:endParaRPr lang="en-US" sz="3200" dirty="0"/>
          </a:p>
        </p:txBody>
      </p:sp>
      <p:sp>
        <p:nvSpPr>
          <p:cNvPr id="9" name="Curved Down Arrow 8"/>
          <p:cNvSpPr/>
          <p:nvPr/>
        </p:nvSpPr>
        <p:spPr>
          <a:xfrm>
            <a:off x="2438400" y="2362200"/>
            <a:ext cx="4953000" cy="19812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91479899"/>
      </p:ext>
    </p:extLst>
  </p:cSld>
  <p:clrMapOvr>
    <a:masterClrMapping/>
  </p:clrMapOvr>
  <p:transition xmlns:p14="http://schemas.microsoft.com/office/powerpoint/2010/mai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a:lstStyle/>
          <a:p>
            <a:r>
              <a:rPr lang="en-US" dirty="0" smtClean="0">
                <a:effectLst/>
              </a:rPr>
              <a:t>What Flavor of Agile?</a:t>
            </a:r>
            <a:endParaRPr lang="en-US" dirty="0">
              <a:effectLst/>
            </a:endParaRPr>
          </a:p>
        </p:txBody>
      </p:sp>
      <p:sp>
        <p:nvSpPr>
          <p:cNvPr id="5" name="Text Placeholder 4"/>
          <p:cNvSpPr>
            <a:spLocks noGrp="1"/>
          </p:cNvSpPr>
          <p:nvPr>
            <p:ph idx="1"/>
          </p:nvPr>
        </p:nvSpPr>
        <p:spPr/>
        <p:txBody>
          <a:bodyPr>
            <a:normAutofit/>
          </a:bodyPr>
          <a:lstStyle/>
          <a:p>
            <a:r>
              <a:rPr lang="en-US" dirty="0" smtClean="0"/>
              <a:t>Scrum</a:t>
            </a:r>
          </a:p>
          <a:p>
            <a:r>
              <a:rPr lang="en-US" dirty="0" smtClean="0"/>
              <a:t>Crystal Clear</a:t>
            </a:r>
          </a:p>
          <a:p>
            <a:r>
              <a:rPr lang="en-US" dirty="0" smtClean="0"/>
              <a:t>Extreme Programming (XP)</a:t>
            </a:r>
          </a:p>
          <a:p>
            <a:r>
              <a:rPr lang="en-US" dirty="0" smtClean="0"/>
              <a:t>Adaptive Software Development</a:t>
            </a:r>
          </a:p>
          <a:p>
            <a:r>
              <a:rPr lang="en-US" dirty="0" smtClean="0"/>
              <a:t>Feature Driven Development</a:t>
            </a:r>
          </a:p>
          <a:p>
            <a:r>
              <a:rPr lang="en-US" dirty="0" smtClean="0"/>
              <a:t>Dynamic Systems Development Method (DSDM)</a:t>
            </a:r>
          </a:p>
          <a:p>
            <a:r>
              <a:rPr lang="en-US" dirty="0" smtClean="0"/>
              <a:t>Lean Software Development</a:t>
            </a:r>
            <a:endParaRPr lang="en-US" dirty="0"/>
          </a:p>
        </p:txBody>
      </p:sp>
    </p:spTree>
  </p:cSld>
  <p:clrMapOvr>
    <a:masterClrMapping/>
  </p:clrMapOvr>
  <p:transition xmlns:p14="http://schemas.microsoft.com/office/powerpoint/2010/main" spd="slow">
    <p:fade thruBlk="1"/>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3</a:t>
            </a:r>
            <a:endParaRPr lang="en-US" dirty="0"/>
          </a:p>
        </p:txBody>
      </p:sp>
      <p:pic>
        <p:nvPicPr>
          <p:cNvPr id="4" name="Picture 3" descr="5b.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p:txBody>
          <a:bodyPr/>
          <a:lstStyle/>
          <a:p>
            <a:r>
              <a:rPr lang="en-US" dirty="0" smtClean="0"/>
              <a:t>Why Refactor</a:t>
            </a:r>
            <a:endParaRPr lang="en-US" dirty="0"/>
          </a:p>
        </p:txBody>
      </p:sp>
      <p:sp>
        <p:nvSpPr>
          <p:cNvPr id="6146" name="Rectangle 2"/>
          <p:cNvSpPr>
            <a:spLocks noGrp="1" noChangeArrowheads="1"/>
          </p:cNvSpPr>
          <p:nvPr>
            <p:ph idx="1"/>
          </p:nvPr>
        </p:nvSpPr>
        <p:spPr/>
        <p:txBody>
          <a:bodyPr/>
          <a:lstStyle/>
          <a:p>
            <a:r>
              <a:rPr lang="en-US" dirty="0" smtClean="0"/>
              <a:t>To make room for new functionality</a:t>
            </a:r>
          </a:p>
          <a:p>
            <a:r>
              <a:rPr lang="en-US" dirty="0" smtClean="0"/>
              <a:t>To make the program easier to change</a:t>
            </a:r>
          </a:p>
          <a:p>
            <a:r>
              <a:rPr lang="en-US" dirty="0" smtClean="0"/>
              <a:t>To make the software easier to understand</a:t>
            </a:r>
          </a:p>
          <a:p>
            <a:r>
              <a:rPr lang="en-US" dirty="0" smtClean="0"/>
              <a:t>To “Fix broken windows”</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to/not to </a:t>
            </a:r>
            <a:r>
              <a:rPr lang="en-US" dirty="0" err="1" smtClean="0"/>
              <a:t>Refactor</a:t>
            </a:r>
            <a:endParaRPr lang="en-US" dirty="0"/>
          </a:p>
        </p:txBody>
      </p:sp>
      <p:sp>
        <p:nvSpPr>
          <p:cNvPr id="3" name="Content Placeholder 2"/>
          <p:cNvSpPr>
            <a:spLocks noGrp="1"/>
          </p:cNvSpPr>
          <p:nvPr>
            <p:ph idx="1"/>
          </p:nvPr>
        </p:nvSpPr>
        <p:spPr/>
        <p:txBody>
          <a:bodyPr/>
          <a:lstStyle/>
          <a:p>
            <a:pPr>
              <a:buNone/>
            </a:pPr>
            <a:r>
              <a:rPr lang="en-US" dirty="0" err="1" smtClean="0"/>
              <a:t>Refactor</a:t>
            </a:r>
            <a:r>
              <a:rPr lang="en-US" dirty="0" smtClean="0"/>
              <a:t> when…..</a:t>
            </a:r>
          </a:p>
          <a:p>
            <a:r>
              <a:rPr lang="en-US" dirty="0" smtClean="0"/>
              <a:t>Adding functionality</a:t>
            </a:r>
          </a:p>
          <a:p>
            <a:r>
              <a:rPr lang="en-US" dirty="0" smtClean="0"/>
              <a:t>Fixing a bug</a:t>
            </a:r>
          </a:p>
          <a:p>
            <a:r>
              <a:rPr lang="en-US" dirty="0" smtClean="0"/>
              <a:t>Doing a code review</a:t>
            </a:r>
          </a:p>
          <a:p>
            <a:pPr>
              <a:buNone/>
            </a:pPr>
            <a:endParaRPr lang="en-US" dirty="0" smtClean="0"/>
          </a:p>
          <a:p>
            <a:pPr>
              <a:buNone/>
            </a:pPr>
            <a:r>
              <a:rPr lang="en-US" dirty="0" smtClean="0"/>
              <a:t>Consider not refactoring when….</a:t>
            </a:r>
          </a:p>
          <a:p>
            <a:r>
              <a:rPr lang="en-US" dirty="0" smtClean="0"/>
              <a:t>Code is too messy (better to start over)</a:t>
            </a:r>
          </a:p>
          <a:p>
            <a:r>
              <a:rPr lang="en-US" dirty="0" smtClean="0"/>
              <a:t>Near a deadline</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b.v.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pPr lvl="0">
              <a:defRPr/>
            </a:pPr>
            <a:r>
              <a:rPr lang="en-US" dirty="0">
                <a:ea typeface="Arial" pitchFamily="21" charset="0"/>
              </a:rPr>
              <a:t>What about ownership?</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p:cNvSpPr>
            <a:spLocks noGrp="1" noChangeArrowheads="1"/>
          </p:cNvSpPr>
          <p:nvPr>
            <p:ph type="title"/>
          </p:nvPr>
        </p:nvSpPr>
        <p:spPr/>
        <p:txBody>
          <a:bodyPr/>
          <a:lstStyle/>
          <a:p>
            <a:r>
              <a:rPr lang="en-US" dirty="0" smtClean="0"/>
              <a:t>Refactoring versus Redesign</a:t>
            </a:r>
            <a:endParaRPr lang="en-US" dirty="0"/>
          </a:p>
        </p:txBody>
      </p:sp>
      <p:sp>
        <p:nvSpPr>
          <p:cNvPr id="98306" name="Rectangle 2"/>
          <p:cNvSpPr>
            <a:spLocks noGrp="1" noChangeArrowheads="1"/>
          </p:cNvSpPr>
          <p:nvPr>
            <p:ph idx="1"/>
          </p:nvPr>
        </p:nvSpPr>
        <p:spPr/>
        <p:txBody>
          <a:bodyPr/>
          <a:lstStyle/>
          <a:p>
            <a:r>
              <a:rPr lang="en-US" dirty="0" smtClean="0"/>
              <a:t>Refactoring - key part of modern software development practice –don’t need permission</a:t>
            </a:r>
          </a:p>
          <a:p>
            <a:endParaRPr lang="en-US" dirty="0" smtClean="0"/>
          </a:p>
          <a:p>
            <a:r>
              <a:rPr lang="en-US" dirty="0" smtClean="0"/>
              <a:t>Redesign - Large scale refactoring/redesign decisions should be owned by the whole team</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
          <p:cNvSpPr>
            <a:spLocks noGrp="1" noChangeArrowheads="1"/>
          </p:cNvSpPr>
          <p:nvPr>
            <p:ph type="title"/>
          </p:nvPr>
        </p:nvSpPr>
        <p:spPr/>
        <p:txBody>
          <a:bodyPr/>
          <a:lstStyle/>
          <a:p>
            <a:r>
              <a:rPr lang="en-US" dirty="0" smtClean="0"/>
              <a:t>Team practices</a:t>
            </a:r>
            <a:endParaRPr lang="en-US" dirty="0"/>
          </a:p>
        </p:txBody>
      </p:sp>
      <p:sp>
        <p:nvSpPr>
          <p:cNvPr id="101378" name="Rectangle 2"/>
          <p:cNvSpPr>
            <a:spLocks noGrp="1" noChangeArrowheads="1"/>
          </p:cNvSpPr>
          <p:nvPr>
            <p:ph idx="1"/>
          </p:nvPr>
        </p:nvSpPr>
        <p:spPr/>
        <p:txBody>
          <a:bodyPr/>
          <a:lstStyle/>
          <a:p>
            <a:r>
              <a:rPr lang="en-US" dirty="0" smtClean="0"/>
              <a:t>Encourage refactoring culture</a:t>
            </a:r>
          </a:p>
          <a:p>
            <a:r>
              <a:rPr lang="en-US" dirty="0" smtClean="0"/>
              <a:t>Provide sound testing base</a:t>
            </a:r>
          </a:p>
          <a:p>
            <a:r>
              <a:rPr lang="en-US" dirty="0" smtClean="0"/>
              <a:t>Shared Code Ownership</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Integration</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rtin.jpg"/>
          <p:cNvPicPr>
            <a:picLocks noChangeAspect="1"/>
          </p:cNvPicPr>
          <p:nvPr/>
        </p:nvPicPr>
        <p:blipFill>
          <a:blip r:embed="rId3"/>
          <a:stretch>
            <a:fillRect/>
          </a:stretch>
        </p:blipFill>
        <p:spPr>
          <a:xfrm>
            <a:off x="5562600" y="4429132"/>
            <a:ext cx="2933700" cy="2318732"/>
          </a:xfrm>
          <a:prstGeom prst="rect">
            <a:avLst/>
          </a:prstGeom>
        </p:spPr>
      </p:pic>
      <p:sp>
        <p:nvSpPr>
          <p:cNvPr id="5" name="Rectangle 4"/>
          <p:cNvSpPr/>
          <p:nvPr/>
        </p:nvSpPr>
        <p:spPr>
          <a:xfrm>
            <a:off x="609600" y="304800"/>
            <a:ext cx="7534300" cy="4524315"/>
          </a:xfrm>
          <a:prstGeom prst="rect">
            <a:avLst/>
          </a:prstGeom>
          <a:solidFill>
            <a:srgbClr val="FFFFFF"/>
          </a:solidFill>
        </p:spPr>
        <p:txBody>
          <a:bodyPr wrap="square">
            <a:spAutoFit/>
          </a:bodyPr>
          <a:lstStyle/>
          <a:p>
            <a:pPr>
              <a:buNone/>
            </a:pPr>
            <a:r>
              <a:rPr lang="en-US" sz="2400" dirty="0" smtClean="0">
                <a:solidFill>
                  <a:schemeClr val="tx1"/>
                </a:solidFill>
                <a:ea typeface="ＭＳ Ｐゴシック" pitchFamily="-65" charset="-128"/>
                <a:cs typeface="Arial"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p>
          <a:p>
            <a:pPr>
              <a:buNone/>
            </a:pPr>
            <a:endParaRPr lang="en-US" dirty="0" smtClean="0">
              <a:solidFill>
                <a:schemeClr val="tx1"/>
              </a:solidFill>
              <a:ea typeface="ＭＳ Ｐゴシック" pitchFamily="-65" charset="-128"/>
              <a:cs typeface="Arial" charset="0"/>
            </a:endParaRPr>
          </a:p>
          <a:p>
            <a:pPr algn="r">
              <a:buNone/>
            </a:pPr>
            <a:r>
              <a:rPr lang="en-US" i="1" dirty="0" smtClean="0">
                <a:solidFill>
                  <a:schemeClr val="tx1"/>
                </a:solidFill>
                <a:ea typeface="ＭＳ Ｐゴシック" pitchFamily="-65" charset="-128"/>
                <a:cs typeface="Arial" charset="0"/>
                <a:hlinkClick r:id="rId4"/>
              </a:rPr>
              <a:t>http://www.martinfowler.com/articles/continuousIntegration.html</a:t>
            </a:r>
            <a:endParaRPr lang="en-US" sz="3200" i="1" dirty="0" smtClean="0">
              <a:solidFill>
                <a:schemeClr val="tx1"/>
              </a:solidFill>
              <a:ea typeface="ＭＳ Ｐゴシック" pitchFamily="-65" charset="-128"/>
              <a:cs typeface="Arial"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i.jpg"/>
          <p:cNvPicPr>
            <a:picLocks noChangeAspect="1"/>
          </p:cNvPicPr>
          <p:nvPr/>
        </p:nvPicPr>
        <p:blipFill>
          <a:blip r:embed="rId3"/>
          <a:stretch>
            <a:fillRect/>
          </a:stretch>
        </p:blipFill>
        <p:spPr>
          <a:xfrm>
            <a:off x="134470" y="1035496"/>
            <a:ext cx="8875059" cy="6858000"/>
          </a:xfrm>
          <a:prstGeom prst="rect">
            <a:avLst/>
          </a:prstGeom>
        </p:spPr>
      </p:pic>
      <p:sp>
        <p:nvSpPr>
          <p:cNvPr id="2" name="Title 1"/>
          <p:cNvSpPr>
            <a:spLocks noGrp="1"/>
          </p:cNvSpPr>
          <p:nvPr>
            <p:ph type="title"/>
          </p:nvPr>
        </p:nvSpPr>
        <p:spPr/>
        <p:txBody>
          <a:bodyPr/>
          <a:lstStyle/>
          <a:p>
            <a:r>
              <a:rPr lang="en-US" dirty="0" smtClean="0"/>
              <a:t>Independent Action</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ii.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r>
              <a:rPr lang="en-US" dirty="0" smtClean="0"/>
              <a:t>Check and Fail Early</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Scrum</a:t>
            </a:r>
            <a:endParaRPr lang="en-US" dirty="0"/>
          </a:p>
        </p:txBody>
      </p:sp>
      <p:sp>
        <p:nvSpPr>
          <p:cNvPr id="5" name="Content Placeholder 4"/>
          <p:cNvSpPr>
            <a:spLocks noGrp="1"/>
          </p:cNvSpPr>
          <p:nvPr>
            <p:ph idx="1"/>
          </p:nvPr>
        </p:nvSpPr>
        <p:spPr/>
        <p:txBody>
          <a:bodyPr/>
          <a:lstStyle/>
          <a:p>
            <a:r>
              <a:rPr lang="en-US" dirty="0" smtClean="0"/>
              <a:t>Primarily a project management method</a:t>
            </a:r>
          </a:p>
          <a:p>
            <a:pPr lvl="1"/>
            <a:r>
              <a:rPr lang="en-US" dirty="0" smtClean="0"/>
              <a:t>Project planning</a:t>
            </a:r>
          </a:p>
          <a:p>
            <a:pPr lvl="1"/>
            <a:r>
              <a:rPr lang="en-US" dirty="0" smtClean="0"/>
              <a:t>Release planning</a:t>
            </a:r>
          </a:p>
          <a:p>
            <a:pPr lvl="1"/>
            <a:r>
              <a:rPr lang="en-US" dirty="0" smtClean="0"/>
              <a:t>User Stories</a:t>
            </a:r>
          </a:p>
          <a:p>
            <a:pPr lvl="1"/>
            <a:r>
              <a:rPr lang="en-US" dirty="0" smtClean="0"/>
              <a:t>Daily stand-up</a:t>
            </a:r>
          </a:p>
          <a:p>
            <a:pPr lvl="1"/>
            <a:r>
              <a:rPr lang="en-US" dirty="0" smtClean="0"/>
              <a:t>Story points</a:t>
            </a:r>
          </a:p>
          <a:p>
            <a:pPr lvl="1"/>
            <a:r>
              <a:rPr lang="en-US" dirty="0" smtClean="0"/>
              <a:t>Velocity</a:t>
            </a:r>
            <a:endParaRPr lang="en-US" dirty="0"/>
          </a:p>
        </p:txBody>
      </p:sp>
      <p:pic>
        <p:nvPicPr>
          <p:cNvPr id="6" name="Picture 5" descr="ken_schwaber_scrum.tif"/>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7592797" y="0"/>
            <a:ext cx="1443699" cy="2899791"/>
          </a:xfrm>
          <a:prstGeom prst="rect">
            <a:avLst/>
          </a:prstGeom>
        </p:spPr>
      </p:pic>
      <p:pic>
        <p:nvPicPr>
          <p:cNvPr id="7" name="Picture 6" descr="Agile Software Development with Scrum cover.jpg"/>
          <p:cNvPicPr>
            <a:picLocks noChangeAspect="1"/>
          </p:cNvPicPr>
          <p:nvPr>
            <p:custDataLst>
              <p:tags r:id="rId2"/>
            </p:custDataLst>
          </p:nvPr>
        </p:nvPicPr>
        <p:blipFill>
          <a:blip r:embed="rId6"/>
          <a:stretch>
            <a:fillRect/>
          </a:stretch>
        </p:blipFill>
        <p:spPr>
          <a:xfrm>
            <a:off x="7236297" y="4833665"/>
            <a:ext cx="1907704" cy="1907704"/>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iii.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r>
              <a:rPr lang="en-US" dirty="0" smtClean="0"/>
              <a:t>Check</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iv.jpg"/>
          <p:cNvPicPr>
            <a:picLocks noChangeAspect="1"/>
          </p:cNvPicPr>
          <p:nvPr/>
        </p:nvPicPr>
        <p:blipFill>
          <a:blip r:embed="rId3"/>
          <a:stretch>
            <a:fillRect/>
          </a:stretch>
        </p:blipFill>
        <p:spPr>
          <a:xfrm>
            <a:off x="134470" y="387424"/>
            <a:ext cx="8875059" cy="6858000"/>
          </a:xfrm>
          <a:prstGeom prst="rect">
            <a:avLst/>
          </a:prstGeom>
        </p:spPr>
      </p:pic>
      <p:sp>
        <p:nvSpPr>
          <p:cNvPr id="2" name="Title 1"/>
          <p:cNvSpPr>
            <a:spLocks noGrp="1"/>
          </p:cNvSpPr>
          <p:nvPr>
            <p:ph type="title"/>
          </p:nvPr>
        </p:nvSpPr>
        <p:spPr/>
        <p:txBody>
          <a:bodyPr/>
          <a:lstStyle/>
          <a:p>
            <a:r>
              <a:rPr lang="en-US" dirty="0" smtClean="0"/>
              <a:t>Adapt / Do</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v.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vi.jpg"/>
          <p:cNvPicPr>
            <a:picLocks noChangeAspect="1"/>
          </p:cNvPicPr>
          <p:nvPr/>
        </p:nvPicPr>
        <p:blipFill>
          <a:blip r:embed="rId3"/>
          <a:stretch>
            <a:fillRect/>
          </a:stretch>
        </p:blipFill>
        <p:spPr>
          <a:xfrm>
            <a:off x="134470" y="0"/>
            <a:ext cx="8875059" cy="6858000"/>
          </a:xfrm>
          <a:prstGeom prst="rect">
            <a:avLst/>
          </a:prstGeom>
        </p:spPr>
      </p:pic>
      <p:pic>
        <p:nvPicPr>
          <p:cNvPr id="6" name="Picture 5" descr="9b.vi.jpg"/>
          <p:cNvPicPr>
            <a:picLocks noChangeAspect="1"/>
          </p:cNvPicPr>
          <p:nvPr/>
        </p:nvPicPr>
        <p:blipFill>
          <a:blip r:embed="rId3"/>
          <a:stretch>
            <a:fillRect/>
          </a:stretch>
        </p:blipFill>
        <p:spPr>
          <a:xfrm>
            <a:off x="134470" y="0"/>
            <a:ext cx="8875059" cy="6858000"/>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9b.vii.jpg"/>
          <p:cNvPicPr>
            <a:picLocks noChangeAspect="1"/>
          </p:cNvPicPr>
          <p:nvPr/>
        </p:nvPicPr>
        <p:blipFill>
          <a:blip r:embed="rId3"/>
          <a:stretch>
            <a:fillRect/>
          </a:stretch>
        </p:blipFill>
        <p:spPr>
          <a:xfrm>
            <a:off x="134470" y="0"/>
            <a:ext cx="8875059" cy="6858000"/>
          </a:xfrm>
          <a:prstGeom prst="rect">
            <a:avLst/>
          </a:prstGeom>
        </p:spPr>
      </p:pic>
      <p:sp>
        <p:nvSpPr>
          <p:cNvPr id="6" name="Title 5"/>
          <p:cNvSpPr>
            <a:spLocks noGrp="1"/>
          </p:cNvSpPr>
          <p:nvPr>
            <p:ph type="title"/>
          </p:nvPr>
        </p:nvSpPr>
        <p:spPr/>
        <p:txBody>
          <a:bodyPr/>
          <a:lstStyle/>
          <a:p>
            <a:endParaRPr lang="en-US"/>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9b.viii.jpg"/>
          <p:cNvPicPr>
            <a:picLocks noChangeAspect="1"/>
          </p:cNvPicPr>
          <p:nvPr/>
        </p:nvPicPr>
        <p:blipFill>
          <a:blip r:embed="rId3"/>
          <a:stretch>
            <a:fillRect/>
          </a:stretch>
        </p:blipFill>
        <p:spPr>
          <a:xfrm>
            <a:off x="134470" y="0"/>
            <a:ext cx="8875059" cy="6858000"/>
          </a:xfrm>
          <a:prstGeom prst="rect">
            <a:avLst/>
          </a:prstGeom>
        </p:spPr>
      </p:pic>
      <p:sp>
        <p:nvSpPr>
          <p:cNvPr id="6" name="Title 5"/>
          <p:cNvSpPr>
            <a:spLocks noGrp="1"/>
          </p:cNvSpPr>
          <p:nvPr>
            <p:ph type="title"/>
          </p:nvPr>
        </p:nvSpPr>
        <p:spPr/>
        <p:txBody>
          <a:bodyPr/>
          <a:lstStyle/>
          <a:p>
            <a:endParaRPr lang="en-US"/>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ix.jpg"/>
          <p:cNvPicPr>
            <a:picLocks noChangeAspect="1"/>
          </p:cNvPicPr>
          <p:nvPr/>
        </p:nvPicPr>
        <p:blipFill>
          <a:blip r:embed="rId3"/>
          <a:stretch>
            <a:fillRect/>
          </a:stretch>
        </p:blipFill>
        <p:spPr>
          <a:xfrm>
            <a:off x="134470" y="0"/>
            <a:ext cx="8875059" cy="6858000"/>
          </a:xfrm>
          <a:prstGeom prst="rect">
            <a:avLst/>
          </a:prstGeom>
        </p:spPr>
      </p:pic>
      <p:sp>
        <p:nvSpPr>
          <p:cNvPr id="5" name="Title 4"/>
          <p:cNvSpPr>
            <a:spLocks noGrp="1"/>
          </p:cNvSpPr>
          <p:nvPr>
            <p:ph type="title"/>
          </p:nvPr>
        </p:nvSpPr>
        <p:spPr/>
        <p:txBody>
          <a:bodyPr/>
          <a:lstStyle/>
          <a:p>
            <a:endParaRPr lang="en-US"/>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Quality</a:t>
            </a:r>
            <a:endParaRPr lang="en-US" dirty="0"/>
          </a:p>
        </p:txBody>
      </p:sp>
      <p:sp>
        <p:nvSpPr>
          <p:cNvPr id="3" name="Subtitle 2"/>
          <p:cNvSpPr>
            <a:spLocks noGrp="1"/>
          </p:cNvSpPr>
          <p:nvPr>
            <p:ph type="subTitle" idx="1"/>
          </p:nvPr>
        </p:nvSpPr>
        <p:spPr/>
        <p:txBody>
          <a:bodyPr/>
          <a:lstStyle/>
          <a:p>
            <a:r>
              <a:rPr lang="en-US" dirty="0" smtClean="0"/>
              <a:t>A Module in Agile Fundamentals</a:t>
            </a:r>
            <a:endParaRPr lang="en-US" dirty="0"/>
          </a:p>
        </p:txBody>
      </p:sp>
    </p:spTree>
    <p:extLst>
      <p:ext uri="{BB962C8B-B14F-4D97-AF65-F5344CB8AC3E}">
        <p14:creationId xmlns:p14="http://schemas.microsoft.com/office/powerpoint/2010/main" val="253215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Quality?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Programming (XP)</a:t>
            </a:r>
            <a:endParaRPr lang="en-US" dirty="0"/>
          </a:p>
        </p:txBody>
      </p:sp>
      <p:sp>
        <p:nvSpPr>
          <p:cNvPr id="4" name="Content Placeholder 3"/>
          <p:cNvSpPr>
            <a:spLocks noGrp="1"/>
          </p:cNvSpPr>
          <p:nvPr>
            <p:ph idx="1"/>
          </p:nvPr>
        </p:nvSpPr>
        <p:spPr/>
        <p:txBody>
          <a:bodyPr/>
          <a:lstStyle/>
          <a:p>
            <a:r>
              <a:rPr lang="en-US" dirty="0" smtClean="0"/>
              <a:t>Primarily a developer-centric approach</a:t>
            </a:r>
          </a:p>
          <a:p>
            <a:pPr lvl="1"/>
            <a:r>
              <a:rPr lang="en-US" dirty="0" smtClean="0"/>
              <a:t>Test Driven Development (TDD)</a:t>
            </a:r>
          </a:p>
          <a:p>
            <a:pPr lvl="1"/>
            <a:r>
              <a:rPr lang="en-US" dirty="0" smtClean="0"/>
              <a:t>Unit tests</a:t>
            </a:r>
          </a:p>
          <a:p>
            <a:pPr lvl="1"/>
            <a:r>
              <a:rPr lang="en-US" dirty="0" smtClean="0"/>
              <a:t>Pairing</a:t>
            </a:r>
          </a:p>
          <a:p>
            <a:pPr lvl="1"/>
            <a:r>
              <a:rPr lang="en-US" dirty="0" smtClean="0"/>
              <a:t>Continuous Integration (CI)</a:t>
            </a:r>
          </a:p>
          <a:p>
            <a:pPr lvl="1"/>
            <a:r>
              <a:rPr lang="en-US" dirty="0" smtClean="0"/>
              <a:t>Refactoring</a:t>
            </a:r>
            <a:endParaRPr lang="en-US" dirty="0"/>
          </a:p>
        </p:txBody>
      </p:sp>
      <p:pic>
        <p:nvPicPr>
          <p:cNvPr id="5" name="Picture 4" descr="extreme_programming_explained_cover.jp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7236296" y="4869160"/>
            <a:ext cx="1907704" cy="1907704"/>
          </a:xfrm>
          <a:prstGeom prst="rect">
            <a:avLst/>
          </a:prstGeom>
        </p:spPr>
      </p:pic>
      <p:pic>
        <p:nvPicPr>
          <p:cNvPr id="6" name="Picture 5" descr="kent_beck_xp.tif"/>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84368" y="2115294"/>
            <a:ext cx="1072065" cy="2753866"/>
          </a:xfrm>
          <a:prstGeom prst="rect">
            <a:avLst/>
          </a:prstGeom>
        </p:spPr>
      </p:pic>
    </p:spTree>
  </p:cSld>
  <p:clrMapOvr>
    <a:masterClrMapping/>
  </p:clrMapOvr>
  <p:transition xmlns:p14="http://schemas.microsoft.com/office/powerpoint/2010/main" spd="slow">
    <p:fade thruBlk="1"/>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2"/>
          <p:cNvSpPr>
            <a:spLocks noGrp="1"/>
          </p:cNvSpPr>
          <p:nvPr>
            <p:ph type="title"/>
          </p:nvPr>
        </p:nvSpPr>
        <p:spPr/>
        <p:txBody>
          <a:bodyPr/>
          <a:lstStyle/>
          <a:p>
            <a:pPr eaLnBrk="1" hangingPunct="1"/>
            <a:r>
              <a:rPr lang="en-US" dirty="0" smtClean="0"/>
              <a:t>How we focus on quality</a:t>
            </a:r>
          </a:p>
        </p:txBody>
      </p:sp>
      <p:sp>
        <p:nvSpPr>
          <p:cNvPr id="26" name="Rectangular Callout 25"/>
          <p:cNvSpPr/>
          <p:nvPr/>
        </p:nvSpPr>
        <p:spPr>
          <a:xfrm>
            <a:off x="5240338" y="1133475"/>
            <a:ext cx="2143125" cy="1146175"/>
          </a:xfrm>
          <a:prstGeom prst="wedgeRectCallout">
            <a:avLst>
              <a:gd name="adj1" fmla="val -48221"/>
              <a:gd name="adj2" fmla="val 77976"/>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automate the application of quality metrics against the codebase</a:t>
            </a:r>
          </a:p>
        </p:txBody>
      </p:sp>
      <p:sp>
        <p:nvSpPr>
          <p:cNvPr id="27" name="Rectangular Callout 26"/>
          <p:cNvSpPr/>
          <p:nvPr/>
        </p:nvSpPr>
        <p:spPr>
          <a:xfrm>
            <a:off x="5965825" y="2473325"/>
            <a:ext cx="2143125" cy="1146175"/>
          </a:xfrm>
          <a:prstGeom prst="wedgeRectCallout">
            <a:avLst>
              <a:gd name="adj1" fmla="val -61597"/>
              <a:gd name="adj2" fmla="val 44643"/>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insist on being involved early in the project to ensure infrastructure requirements are captured</a:t>
            </a:r>
          </a:p>
        </p:txBody>
      </p:sp>
      <p:sp>
        <p:nvSpPr>
          <p:cNvPr id="28" name="Rectangular Callout 27"/>
          <p:cNvSpPr/>
          <p:nvPr/>
        </p:nvSpPr>
        <p:spPr>
          <a:xfrm>
            <a:off x="6118225" y="3811588"/>
            <a:ext cx="2143125" cy="1147762"/>
          </a:xfrm>
          <a:prstGeom prst="wedgeRectCallout">
            <a:avLst>
              <a:gd name="adj1" fmla="val -74972"/>
              <a:gd name="adj2" fmla="val 6548"/>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make myself available frequently to see work in progress development </a:t>
            </a:r>
          </a:p>
        </p:txBody>
      </p:sp>
      <p:sp>
        <p:nvSpPr>
          <p:cNvPr id="29" name="Rectangular Callout 28"/>
          <p:cNvSpPr/>
          <p:nvPr/>
        </p:nvSpPr>
        <p:spPr>
          <a:xfrm>
            <a:off x="5673725" y="5210196"/>
            <a:ext cx="2141538" cy="1147762"/>
          </a:xfrm>
          <a:prstGeom prst="wedgeRectCallout">
            <a:avLst>
              <a:gd name="adj1" fmla="val -95354"/>
              <a:gd name="adj2" fmla="val -47023"/>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don’t write a line of production code without an automated test around it</a:t>
            </a:r>
          </a:p>
        </p:txBody>
      </p:sp>
      <p:sp>
        <p:nvSpPr>
          <p:cNvPr id="30" name="Rectangular Callout 29"/>
          <p:cNvSpPr/>
          <p:nvPr/>
        </p:nvSpPr>
        <p:spPr>
          <a:xfrm>
            <a:off x="1498600" y="5273685"/>
            <a:ext cx="2143125" cy="1146175"/>
          </a:xfrm>
          <a:prstGeom prst="wedgeRectCallout">
            <a:avLst>
              <a:gd name="adj1" fmla="val 37767"/>
              <a:gd name="adj2" fmla="val -74404"/>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validate my design with working code, not pretty pictures</a:t>
            </a:r>
          </a:p>
        </p:txBody>
      </p:sp>
      <p:sp>
        <p:nvSpPr>
          <p:cNvPr id="31" name="Rectangular Callout 30"/>
          <p:cNvSpPr/>
          <p:nvPr/>
        </p:nvSpPr>
        <p:spPr>
          <a:xfrm>
            <a:off x="214297" y="4006860"/>
            <a:ext cx="2143125" cy="1146175"/>
          </a:xfrm>
          <a:prstGeom prst="wedgeRectCallout">
            <a:avLst>
              <a:gd name="adj1" fmla="val 75984"/>
              <a:gd name="adj2" fmla="val -32737"/>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solidFill>
                  <a:srgbClr val="000000"/>
                </a:solidFill>
                <a:cs typeface="Arial" pitchFamily="34" charset="0"/>
              </a:rPr>
              <a:t>I work with team members to catch defects early, or prevent them happening at all</a:t>
            </a:r>
          </a:p>
        </p:txBody>
      </p:sp>
      <p:sp>
        <p:nvSpPr>
          <p:cNvPr id="32" name="Rectangular Callout 31"/>
          <p:cNvSpPr/>
          <p:nvPr/>
        </p:nvSpPr>
        <p:spPr>
          <a:xfrm>
            <a:off x="152400" y="2657485"/>
            <a:ext cx="2143125" cy="1146175"/>
          </a:xfrm>
          <a:prstGeom prst="wedgeRectCallout">
            <a:avLst>
              <a:gd name="adj1" fmla="val 65156"/>
              <a:gd name="adj2" fmla="val 4168"/>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ensure acceptance criteria are created for all stories</a:t>
            </a:r>
          </a:p>
        </p:txBody>
      </p:sp>
      <p:sp>
        <p:nvSpPr>
          <p:cNvPr id="33" name="Rectangular Callout 32"/>
          <p:cNvSpPr/>
          <p:nvPr/>
        </p:nvSpPr>
        <p:spPr>
          <a:xfrm>
            <a:off x="1355725" y="1336685"/>
            <a:ext cx="2143125" cy="1146175"/>
          </a:xfrm>
          <a:prstGeom prst="wedgeRectCallout">
            <a:avLst>
              <a:gd name="adj1" fmla="val 68341"/>
              <a:gd name="adj2" fmla="val 38692"/>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make sure resources are being used to address the most pressing issues for the team</a:t>
            </a:r>
          </a:p>
        </p:txBody>
      </p:sp>
      <p:grpSp>
        <p:nvGrpSpPr>
          <p:cNvPr id="22" name="Group 21"/>
          <p:cNvGrpSpPr/>
          <p:nvPr/>
        </p:nvGrpSpPr>
        <p:grpSpPr>
          <a:xfrm>
            <a:off x="2714612" y="2357430"/>
            <a:ext cx="3054350" cy="2890838"/>
            <a:chOff x="2794000" y="2305050"/>
            <a:chExt cx="3054350" cy="2890838"/>
          </a:xfrm>
        </p:grpSpPr>
        <p:sp>
          <p:nvSpPr>
            <p:cNvPr id="23" name="Oval 22"/>
            <p:cNvSpPr/>
            <p:nvPr/>
          </p:nvSpPr>
          <p:spPr>
            <a:xfrm>
              <a:off x="2794000" y="2305050"/>
              <a:ext cx="3054350" cy="28908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None/>
                <a:defRPr/>
              </a:pPr>
              <a:r>
                <a:rPr lang="en-AU" dirty="0">
                  <a:solidFill>
                    <a:srgbClr val="000000"/>
                  </a:solidFill>
                </a:rPr>
                <a:t>Core </a:t>
              </a:r>
            </a:p>
            <a:p>
              <a:pPr algn="ctr" fontAlgn="auto">
                <a:spcBef>
                  <a:spcPts val="0"/>
                </a:spcBef>
                <a:spcAft>
                  <a:spcPts val="0"/>
                </a:spcAft>
                <a:buNone/>
                <a:defRPr/>
              </a:pPr>
              <a:r>
                <a:rPr lang="en-AU" dirty="0">
                  <a:solidFill>
                    <a:srgbClr val="000000"/>
                  </a:solidFill>
                </a:rPr>
                <a:t>Team</a:t>
              </a:r>
            </a:p>
          </p:txBody>
        </p:sp>
        <p:sp>
          <p:nvSpPr>
            <p:cNvPr id="25" name="Oval 24"/>
            <p:cNvSpPr>
              <a:spLocks noChangeAspect="1"/>
            </p:cNvSpPr>
            <p:nvPr/>
          </p:nvSpPr>
          <p:spPr>
            <a:xfrm>
              <a:off x="3651256" y="2406649"/>
              <a:ext cx="785818" cy="723558"/>
            </a:xfrm>
            <a:prstGeom prst="ellipse">
              <a:avLst/>
            </a:prstGeom>
            <a:solidFill>
              <a:schemeClr val="bg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1050" dirty="0">
                  <a:solidFill>
                    <a:srgbClr val="000000"/>
                  </a:solidFill>
                </a:rPr>
                <a:t>I</a:t>
              </a:r>
              <a:r>
                <a:rPr lang="en-AU" sz="1050" dirty="0" smtClean="0">
                  <a:solidFill>
                    <a:srgbClr val="000000"/>
                  </a:solidFill>
                </a:rPr>
                <a:t>teration </a:t>
              </a:r>
              <a:r>
                <a:rPr lang="en-AU" sz="1050" dirty="0">
                  <a:solidFill>
                    <a:srgbClr val="000000"/>
                  </a:solidFill>
                </a:rPr>
                <a:t>Manager</a:t>
              </a:r>
            </a:p>
          </p:txBody>
        </p:sp>
        <p:sp>
          <p:nvSpPr>
            <p:cNvPr id="34" name="Oval 33"/>
            <p:cNvSpPr/>
            <p:nvPr/>
          </p:nvSpPr>
          <p:spPr>
            <a:xfrm>
              <a:off x="4508512" y="2549525"/>
              <a:ext cx="706438" cy="714375"/>
            </a:xfrm>
            <a:prstGeom prst="ellipse">
              <a:avLst/>
            </a:prstGeom>
            <a:solidFill>
              <a:schemeClr val="bg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1050" dirty="0">
                  <a:solidFill>
                    <a:srgbClr val="000000"/>
                  </a:solidFill>
                </a:rPr>
                <a:t>Tech</a:t>
              </a:r>
            </a:p>
            <a:p>
              <a:pPr algn="ctr" fontAlgn="auto">
                <a:spcBef>
                  <a:spcPts val="0"/>
                </a:spcBef>
                <a:spcAft>
                  <a:spcPts val="0"/>
                </a:spcAft>
                <a:buNone/>
                <a:defRPr/>
              </a:pPr>
              <a:r>
                <a:rPr lang="en-AU" sz="1050" dirty="0">
                  <a:solidFill>
                    <a:srgbClr val="000000"/>
                  </a:solidFill>
                </a:rPr>
                <a:t>lead</a:t>
              </a:r>
            </a:p>
          </p:txBody>
        </p:sp>
        <p:sp>
          <p:nvSpPr>
            <p:cNvPr id="35" name="Oval 34"/>
            <p:cNvSpPr/>
            <p:nvPr/>
          </p:nvSpPr>
          <p:spPr>
            <a:xfrm>
              <a:off x="5026020" y="3192467"/>
              <a:ext cx="706438"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Infra. Lead</a:t>
              </a:r>
            </a:p>
          </p:txBody>
        </p:sp>
        <p:sp>
          <p:nvSpPr>
            <p:cNvPr id="36" name="Oval 35"/>
            <p:cNvSpPr/>
            <p:nvPr/>
          </p:nvSpPr>
          <p:spPr>
            <a:xfrm>
              <a:off x="4873644" y="3978285"/>
              <a:ext cx="706438"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Bus. SME</a:t>
              </a:r>
            </a:p>
          </p:txBody>
        </p:sp>
        <p:sp>
          <p:nvSpPr>
            <p:cNvPr id="37" name="Oval 36"/>
            <p:cNvSpPr>
              <a:spLocks noChangeAspect="1"/>
            </p:cNvSpPr>
            <p:nvPr/>
          </p:nvSpPr>
          <p:spPr>
            <a:xfrm>
              <a:off x="4191000" y="4411669"/>
              <a:ext cx="741363" cy="7508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Software</a:t>
              </a:r>
            </a:p>
            <a:p>
              <a:pPr algn="ctr" fontAlgn="auto">
                <a:spcBef>
                  <a:spcPts val="0"/>
                </a:spcBef>
                <a:spcAft>
                  <a:spcPts val="0"/>
                </a:spcAft>
                <a:buNone/>
                <a:defRPr/>
              </a:pPr>
              <a:r>
                <a:rPr lang="en-AU" sz="900" dirty="0">
                  <a:solidFill>
                    <a:srgbClr val="000000"/>
                  </a:solidFill>
                </a:rPr>
                <a:t>Engineer</a:t>
              </a:r>
            </a:p>
          </p:txBody>
        </p:sp>
        <p:sp>
          <p:nvSpPr>
            <p:cNvPr id="38" name="Oval 37"/>
            <p:cNvSpPr>
              <a:spLocks noChangeAspect="1"/>
            </p:cNvSpPr>
            <p:nvPr/>
          </p:nvSpPr>
          <p:spPr>
            <a:xfrm>
              <a:off x="3357554" y="4286256"/>
              <a:ext cx="755650" cy="76358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Architect</a:t>
              </a:r>
            </a:p>
          </p:txBody>
        </p:sp>
        <p:sp>
          <p:nvSpPr>
            <p:cNvPr id="39" name="Oval 38"/>
            <p:cNvSpPr/>
            <p:nvPr/>
          </p:nvSpPr>
          <p:spPr>
            <a:xfrm>
              <a:off x="2933700" y="3714752"/>
              <a:ext cx="706438"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Tester</a:t>
              </a:r>
            </a:p>
          </p:txBody>
        </p:sp>
        <p:sp>
          <p:nvSpPr>
            <p:cNvPr id="40" name="Oval 39"/>
            <p:cNvSpPr/>
            <p:nvPr/>
          </p:nvSpPr>
          <p:spPr>
            <a:xfrm>
              <a:off x="3016257" y="2947997"/>
              <a:ext cx="706437"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Business Analyst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Testing</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testing</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What types of testing do you do now?</a:t>
            </a:r>
          </a:p>
          <a:p>
            <a:r>
              <a:rPr lang="en-US" dirty="0" smtClean="0"/>
              <a:t>Why do you do these types of testing?</a:t>
            </a:r>
          </a:p>
          <a:p>
            <a:r>
              <a:rPr lang="en-US" dirty="0" smtClean="0"/>
              <a:t>Write each type of test on an index card along with a description of this test.</a:t>
            </a:r>
          </a:p>
          <a:p>
            <a:r>
              <a:rPr lang="en-US" dirty="0" smtClean="0"/>
              <a:t>Be ready to share with the group.</a:t>
            </a:r>
          </a:p>
          <a:p>
            <a:pPr marL="0" indent="0">
              <a:buNone/>
            </a:pPr>
            <a:endParaRPr lang="en-US" dirty="0"/>
          </a:p>
        </p:txBody>
      </p:sp>
    </p:spTree>
    <p:extLst>
      <p:ext uri="{BB962C8B-B14F-4D97-AF65-F5344CB8AC3E}">
        <p14:creationId xmlns:p14="http://schemas.microsoft.com/office/powerpoint/2010/main" val="327977587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Testing</a:t>
            </a:r>
            <a:endParaRPr lang="en-US" dirty="0"/>
          </a:p>
        </p:txBody>
      </p:sp>
      <p:sp>
        <p:nvSpPr>
          <p:cNvPr id="3" name="Content Placeholder 2"/>
          <p:cNvSpPr>
            <a:spLocks noGrp="1"/>
          </p:cNvSpPr>
          <p:nvPr>
            <p:ph idx="1"/>
          </p:nvPr>
        </p:nvSpPr>
        <p:spPr/>
        <p:txBody>
          <a:bodyPr/>
          <a:lstStyle/>
          <a:p>
            <a:r>
              <a:rPr lang="en-US" dirty="0" smtClean="0"/>
              <a:t>Unit Testing</a:t>
            </a:r>
          </a:p>
          <a:p>
            <a:r>
              <a:rPr lang="en-US" dirty="0" smtClean="0"/>
              <a:t>Acceptance Testing</a:t>
            </a:r>
          </a:p>
          <a:p>
            <a:r>
              <a:rPr lang="en-US" dirty="0" smtClean="0"/>
              <a:t>System Integration Testing</a:t>
            </a:r>
          </a:p>
          <a:p>
            <a:r>
              <a:rPr lang="en-US" dirty="0" smtClean="0"/>
              <a:t>User Acceptance Testing (UAT)</a:t>
            </a:r>
          </a:p>
          <a:p>
            <a:r>
              <a:rPr lang="en-US" dirty="0" smtClean="0"/>
              <a:t>Regression Testing</a:t>
            </a:r>
          </a:p>
          <a:p>
            <a:r>
              <a:rPr lang="en-US" dirty="0" smtClean="0"/>
              <a:t>Exploratory Testing</a:t>
            </a:r>
            <a:endParaRPr lang="en-US" dirty="0"/>
          </a:p>
        </p:txBody>
      </p:sp>
    </p:spTree>
    <p:extLst>
      <p:ext uri="{BB962C8B-B14F-4D97-AF65-F5344CB8AC3E}">
        <p14:creationId xmlns:p14="http://schemas.microsoft.com/office/powerpoint/2010/main" val="86363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gFu-01-OA-color-9_scene.jpg"/>
          <p:cNvPicPr>
            <a:picLocks noChangeAspect="1"/>
          </p:cNvPicPr>
          <p:nvPr/>
        </p:nvPicPr>
        <p:blipFill>
          <a:blip r:embed="rId3"/>
          <a:stretch>
            <a:fillRect/>
          </a:stretch>
        </p:blipFill>
        <p:spPr>
          <a:xfrm>
            <a:off x="4716016" y="3634850"/>
            <a:ext cx="4427984" cy="3223150"/>
          </a:xfrm>
          <a:prstGeom prst="rect">
            <a:avLst/>
          </a:prstGeom>
        </p:spPr>
      </p:pic>
      <p:sp>
        <p:nvSpPr>
          <p:cNvPr id="51204" name="Rectangle 4"/>
          <p:cNvSpPr>
            <a:spLocks noGrp="1" noChangeArrowheads="1"/>
          </p:cNvSpPr>
          <p:nvPr>
            <p:ph type="ctrTitle"/>
          </p:nvPr>
        </p:nvSpPr>
        <p:spPr>
          <a:xfrm>
            <a:off x="685354" y="44624"/>
            <a:ext cx="7773293" cy="1470049"/>
          </a:xfrm>
          <a:ln/>
        </p:spPr>
        <p:txBody>
          <a:bodyPr/>
          <a:lstStyle/>
          <a:p>
            <a:r>
              <a:rPr lang="en-US" dirty="0" smtClean="0"/>
              <a:t>Physical separation / Lack of face-to-face communication</a:t>
            </a:r>
          </a:p>
        </p:txBody>
      </p:sp>
      <p:sp>
        <p:nvSpPr>
          <p:cNvPr id="22" name="Subtitle 21"/>
          <p:cNvSpPr>
            <a:spLocks noGrp="1"/>
          </p:cNvSpPr>
          <p:nvPr>
            <p:ph type="subTitle" idx="1"/>
          </p:nvPr>
        </p:nvSpPr>
        <p:spPr>
          <a:xfrm>
            <a:off x="728690" y="1495614"/>
            <a:ext cx="7772400" cy="2362200"/>
          </a:xfrm>
        </p:spPr>
        <p:txBody>
          <a:bodyPr/>
          <a:lstStyle/>
          <a:p>
            <a:r>
              <a:rPr lang="en-US" dirty="0" smtClean="0"/>
              <a:t>What can you do about it?</a:t>
            </a:r>
          </a:p>
          <a:p>
            <a:r>
              <a:rPr lang="en-US" dirty="0" smtClean="0">
                <a:solidFill>
                  <a:srgbClr val="0000FF"/>
                </a:solidFill>
              </a:rPr>
              <a:t>Integrate all capabilities into single collocated team, using conversation (e.g., </a:t>
            </a:r>
            <a:r>
              <a:rPr lang="en-US" dirty="0" err="1" smtClean="0">
                <a:solidFill>
                  <a:srgbClr val="0000FF"/>
                </a:solidFill>
              </a:rPr>
              <a:t>standups</a:t>
            </a:r>
            <a:r>
              <a:rPr lang="en-US" dirty="0" smtClean="0">
                <a:solidFill>
                  <a:srgbClr val="0000FF"/>
                </a:solidFill>
              </a:rPr>
              <a:t>) and shared </a:t>
            </a:r>
            <a:r>
              <a:rPr lang="en-US" dirty="0" err="1" smtClean="0">
                <a:solidFill>
                  <a:srgbClr val="0000FF"/>
                </a:solidFill>
              </a:rPr>
              <a:t>storywall</a:t>
            </a:r>
            <a:r>
              <a:rPr lang="en-US" dirty="0" smtClean="0">
                <a:solidFill>
                  <a:srgbClr val="0000FF"/>
                </a:solidFill>
              </a:rPr>
              <a:t> to show status of testing</a:t>
            </a:r>
            <a:endParaRPr lang="en-US" dirty="0">
              <a:solidFill>
                <a:srgbClr val="0000FF"/>
              </a:solidFill>
            </a:endParaRPr>
          </a:p>
        </p:txBody>
      </p:sp>
    </p:spTree>
    <p:extLst>
      <p:ext uri="{BB962C8B-B14F-4D97-AF65-F5344CB8AC3E}">
        <p14:creationId xmlns:p14="http://schemas.microsoft.com/office/powerpoint/2010/main" val="231089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fade">
                                      <p:cBhvr>
                                        <p:cTn id="7" dur="1000"/>
                                        <p:tgtEl>
                                          <p:spTgt spid="51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22"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gFu-04-Q-11b-3.jpg"/>
          <p:cNvPicPr>
            <a:picLocks noChangeAspect="1"/>
          </p:cNvPicPr>
          <p:nvPr/>
        </p:nvPicPr>
        <p:blipFill>
          <a:blip r:embed="rId3"/>
          <a:stretch>
            <a:fillRect/>
          </a:stretch>
        </p:blipFill>
        <p:spPr>
          <a:xfrm>
            <a:off x="5307012" y="3151584"/>
            <a:ext cx="3873500" cy="3733800"/>
          </a:xfrm>
          <a:prstGeom prst="rect">
            <a:avLst/>
          </a:prstGeom>
        </p:spPr>
      </p:pic>
      <p:sp>
        <p:nvSpPr>
          <p:cNvPr id="51204" name="Rectangle 4"/>
          <p:cNvSpPr>
            <a:spLocks noGrp="1" noChangeArrowheads="1"/>
          </p:cNvSpPr>
          <p:nvPr>
            <p:ph type="ctrTitle"/>
          </p:nvPr>
        </p:nvSpPr>
        <p:spPr>
          <a:xfrm>
            <a:off x="685354" y="44624"/>
            <a:ext cx="7773293" cy="1470049"/>
          </a:xfrm>
          <a:ln/>
        </p:spPr>
        <p:txBody>
          <a:bodyPr/>
          <a:lstStyle/>
          <a:p>
            <a:r>
              <a:rPr lang="en-US" dirty="0" smtClean="0"/>
              <a:t>No shared responsibility towards quality</a:t>
            </a:r>
          </a:p>
        </p:txBody>
      </p:sp>
      <p:sp>
        <p:nvSpPr>
          <p:cNvPr id="22" name="Subtitle 21"/>
          <p:cNvSpPr>
            <a:spLocks noGrp="1"/>
          </p:cNvSpPr>
          <p:nvPr>
            <p:ph type="subTitle" idx="1"/>
          </p:nvPr>
        </p:nvSpPr>
        <p:spPr>
          <a:xfrm>
            <a:off x="685800" y="1799976"/>
            <a:ext cx="7772400" cy="2362200"/>
          </a:xfrm>
        </p:spPr>
        <p:txBody>
          <a:bodyPr/>
          <a:lstStyle/>
          <a:p>
            <a:r>
              <a:rPr lang="en-US" dirty="0" smtClean="0"/>
              <a:t>What can you do about it?</a:t>
            </a:r>
          </a:p>
          <a:p>
            <a:r>
              <a:rPr lang="en-US" dirty="0" smtClean="0">
                <a:solidFill>
                  <a:srgbClr val="0000FF"/>
                </a:solidFill>
              </a:rPr>
              <a:t>Heavy emphasis on developer testing of stories during development</a:t>
            </a:r>
          </a:p>
        </p:txBody>
      </p:sp>
    </p:spTree>
    <p:extLst>
      <p:ext uri="{BB962C8B-B14F-4D97-AF65-F5344CB8AC3E}">
        <p14:creationId xmlns:p14="http://schemas.microsoft.com/office/powerpoint/2010/main" val="289690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fade">
                                      <p:cBhvr>
                                        <p:cTn id="7" dur="1000"/>
                                        <p:tgtEl>
                                          <p:spTgt spid="51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22"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0" y="3821360"/>
            <a:ext cx="9144000" cy="4648200"/>
          </a:xfrm>
          <a:prstGeom prst="rect">
            <a:avLst/>
          </a:prstGeom>
          <a:noFill/>
          <a:ln w="12700" cap="rnd">
            <a:noFill/>
            <a:round/>
            <a:headEnd/>
            <a:tailEnd/>
          </a:ln>
        </p:spPr>
      </p:pic>
      <p:sp>
        <p:nvSpPr>
          <p:cNvPr id="51204" name="Rectangle 4"/>
          <p:cNvSpPr>
            <a:spLocks noGrp="1" noChangeArrowheads="1"/>
          </p:cNvSpPr>
          <p:nvPr>
            <p:ph type="ctrTitle"/>
          </p:nvPr>
        </p:nvSpPr>
        <p:spPr>
          <a:xfrm>
            <a:off x="685354" y="-256504"/>
            <a:ext cx="7773293" cy="1470049"/>
          </a:xfrm>
          <a:ln/>
        </p:spPr>
        <p:txBody>
          <a:bodyPr/>
          <a:lstStyle/>
          <a:p>
            <a:r>
              <a:rPr lang="en-US" dirty="0" smtClean="0"/>
              <a:t>Misaligned metrics</a:t>
            </a:r>
          </a:p>
        </p:txBody>
      </p:sp>
      <p:sp>
        <p:nvSpPr>
          <p:cNvPr id="22" name="Subtitle 21"/>
          <p:cNvSpPr>
            <a:spLocks noGrp="1"/>
          </p:cNvSpPr>
          <p:nvPr>
            <p:ph type="subTitle" idx="1"/>
          </p:nvPr>
        </p:nvSpPr>
        <p:spPr>
          <a:xfrm>
            <a:off x="685800" y="1498848"/>
            <a:ext cx="7772400" cy="2362200"/>
          </a:xfrm>
        </p:spPr>
        <p:txBody>
          <a:bodyPr/>
          <a:lstStyle/>
          <a:p>
            <a:r>
              <a:rPr lang="en-US" dirty="0" smtClean="0"/>
              <a:t>What can you do about it?</a:t>
            </a:r>
          </a:p>
          <a:p>
            <a:r>
              <a:rPr lang="en-US" dirty="0" smtClean="0">
                <a:solidFill>
                  <a:srgbClr val="0000FF"/>
                </a:solidFill>
              </a:rPr>
              <a:t>Entire team measured by how effectively stories can be moved through the entire process, not any capability-specific steps</a:t>
            </a:r>
            <a:endParaRPr lang="en-US" dirty="0">
              <a:solidFill>
                <a:srgbClr val="0000FF"/>
              </a:solidFill>
            </a:endParaRPr>
          </a:p>
        </p:txBody>
      </p:sp>
    </p:spTree>
    <p:extLst>
      <p:ext uri="{BB962C8B-B14F-4D97-AF65-F5344CB8AC3E}">
        <p14:creationId xmlns:p14="http://schemas.microsoft.com/office/powerpoint/2010/main" val="333216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fade">
                                      <p:cBhvr>
                                        <p:cTn id="7" dur="1000"/>
                                        <p:tgtEl>
                                          <p:spTgt spid="51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22"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Grp="1" noChangeArrowheads="1"/>
          </p:cNvSpPr>
          <p:nvPr>
            <p:ph type="ctrTitle"/>
          </p:nvPr>
        </p:nvSpPr>
        <p:spPr>
          <a:xfrm>
            <a:off x="685354" y="44624"/>
            <a:ext cx="7773293" cy="1470049"/>
          </a:xfrm>
          <a:ln/>
        </p:spPr>
        <p:txBody>
          <a:bodyPr/>
          <a:lstStyle/>
          <a:p>
            <a:r>
              <a:rPr lang="en-US" dirty="0" smtClean="0"/>
              <a:t>Timing of testing.</a:t>
            </a:r>
            <a:br>
              <a:rPr lang="en-US" dirty="0" smtClean="0"/>
            </a:br>
            <a:r>
              <a:rPr lang="en-US" dirty="0" smtClean="0"/>
              <a:t>Schedule pressure.</a:t>
            </a:r>
          </a:p>
        </p:txBody>
      </p:sp>
      <p:sp>
        <p:nvSpPr>
          <p:cNvPr id="22" name="Subtitle 21"/>
          <p:cNvSpPr>
            <a:spLocks noGrp="1"/>
          </p:cNvSpPr>
          <p:nvPr>
            <p:ph type="subTitle" idx="1"/>
          </p:nvPr>
        </p:nvSpPr>
        <p:spPr>
          <a:xfrm>
            <a:off x="685800" y="1799976"/>
            <a:ext cx="7772400" cy="2362200"/>
          </a:xfrm>
        </p:spPr>
        <p:txBody>
          <a:bodyPr/>
          <a:lstStyle/>
          <a:p>
            <a:r>
              <a:rPr lang="en-US" dirty="0" smtClean="0"/>
              <a:t>What can you do about it?</a:t>
            </a:r>
          </a:p>
          <a:p>
            <a:r>
              <a:rPr lang="en-US" dirty="0" smtClean="0">
                <a:solidFill>
                  <a:srgbClr val="0000FF"/>
                </a:solidFill>
              </a:rPr>
              <a:t>Testing runs in parallel with development for the entire duration of development</a:t>
            </a:r>
          </a:p>
        </p:txBody>
      </p:sp>
    </p:spTree>
    <p:extLst>
      <p:ext uri="{BB962C8B-B14F-4D97-AF65-F5344CB8AC3E}">
        <p14:creationId xmlns:p14="http://schemas.microsoft.com/office/powerpoint/2010/main" val="8414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fade">
                                      <p:cBhvr>
                                        <p:cTn id="7" dur="500"/>
                                        <p:tgtEl>
                                          <p:spTgt spid="51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22"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a:ln/>
        </p:spPr>
        <p:txBody>
          <a:bodyPr/>
          <a:lstStyle/>
          <a:p>
            <a:r>
              <a:rPr lang="en-US"/>
              <a:t>Tips for collaboration</a:t>
            </a:r>
          </a:p>
        </p:txBody>
      </p:sp>
      <p:sp>
        <p:nvSpPr>
          <p:cNvPr id="53252" name="Rectangle 4"/>
          <p:cNvSpPr>
            <a:spLocks noGrp="1" noChangeArrowheads="1"/>
          </p:cNvSpPr>
          <p:nvPr>
            <p:ph idx="1"/>
          </p:nvPr>
        </p:nvSpPr>
        <p:spPr>
          <a:ln/>
        </p:spPr>
        <p:txBody>
          <a:bodyPr/>
          <a:lstStyle/>
          <a:p>
            <a:r>
              <a:rPr lang="en-US" dirty="0"/>
              <a:t>NOT Us versus Them</a:t>
            </a:r>
          </a:p>
          <a:p>
            <a:r>
              <a:rPr lang="en-US" dirty="0" smtClean="0"/>
              <a:t>NO excuses</a:t>
            </a:r>
            <a:endParaRPr lang="en-US" dirty="0"/>
          </a:p>
          <a:p>
            <a:r>
              <a:rPr lang="en-US" dirty="0"/>
              <a:t>Testing not just for testers!</a:t>
            </a:r>
          </a:p>
          <a:p>
            <a:pPr marL="742950" lvl="1"/>
            <a:r>
              <a:rPr lang="en-US" dirty="0"/>
              <a:t>Automation support</a:t>
            </a:r>
          </a:p>
          <a:p>
            <a:pPr marL="742950" lvl="1"/>
            <a:r>
              <a:rPr lang="en-US" dirty="0"/>
              <a:t>Environment set-up</a:t>
            </a:r>
          </a:p>
          <a:p>
            <a:pPr marL="742950" lvl="1"/>
            <a:r>
              <a:rPr lang="en-US" dirty="0"/>
              <a:t>Management support</a:t>
            </a:r>
          </a:p>
          <a:p>
            <a:pPr marL="742950" lvl="1"/>
            <a:r>
              <a:rPr lang="en-US" dirty="0"/>
              <a:t>End to end scenario creation</a:t>
            </a:r>
          </a:p>
        </p:txBody>
      </p:sp>
      <p:pic>
        <p:nvPicPr>
          <p:cNvPr id="8" name="Picture 7" descr="meeting.jpg"/>
          <p:cNvPicPr>
            <a:picLocks noChangeAspect="1"/>
          </p:cNvPicPr>
          <p:nvPr/>
        </p:nvPicPr>
        <p:blipFill>
          <a:blip r:embed="rId3">
            <a:clrChange>
              <a:clrFrom>
                <a:srgbClr val="FFFFFF"/>
              </a:clrFrom>
              <a:clrTo>
                <a:srgbClr val="FFFFFF">
                  <a:alpha val="0"/>
                </a:srgbClr>
              </a:clrTo>
            </a:clrChange>
          </a:blip>
          <a:stretch>
            <a:fillRect/>
          </a:stretch>
        </p:blipFill>
        <p:spPr>
          <a:xfrm>
            <a:off x="4081860" y="4438595"/>
            <a:ext cx="5098652" cy="2950845"/>
          </a:xfrm>
          <a:prstGeom prst="rect">
            <a:avLst/>
          </a:prstGeom>
        </p:spPr>
      </p:pic>
    </p:spTree>
    <p:extLst>
      <p:ext uri="{BB962C8B-B14F-4D97-AF65-F5344CB8AC3E}">
        <p14:creationId xmlns:p14="http://schemas.microsoft.com/office/powerpoint/2010/main" val="396509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252">
                                            <p:txEl>
                                              <p:pRg st="0" end="0"/>
                                            </p:txEl>
                                          </p:spTgt>
                                        </p:tgtEl>
                                        <p:attrNameLst>
                                          <p:attrName>style.visibility</p:attrName>
                                        </p:attrNameLst>
                                      </p:cBhvr>
                                      <p:to>
                                        <p:strVal val="visible"/>
                                      </p:to>
                                    </p:set>
                                    <p:animEffect transition="in" filter="fade">
                                      <p:cBhvr>
                                        <p:cTn id="7" dur="500"/>
                                        <p:tgtEl>
                                          <p:spTgt spid="5325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3252">
                                            <p:txEl>
                                              <p:pRg st="1" end="1"/>
                                            </p:txEl>
                                          </p:spTgt>
                                        </p:tgtEl>
                                        <p:attrNameLst>
                                          <p:attrName>style.visibility</p:attrName>
                                        </p:attrNameLst>
                                      </p:cBhvr>
                                      <p:to>
                                        <p:strVal val="visible"/>
                                      </p:to>
                                    </p:set>
                                    <p:animEffect transition="in" filter="fade">
                                      <p:cBhvr>
                                        <p:cTn id="16" dur="500"/>
                                        <p:tgtEl>
                                          <p:spTgt spid="5325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252">
                                            <p:txEl>
                                              <p:pRg st="2" end="2"/>
                                            </p:txEl>
                                          </p:spTgt>
                                        </p:tgtEl>
                                        <p:attrNameLst>
                                          <p:attrName>style.visibility</p:attrName>
                                        </p:attrNameLst>
                                      </p:cBhvr>
                                      <p:to>
                                        <p:strVal val="visible"/>
                                      </p:to>
                                    </p:set>
                                    <p:animEffect transition="in" filter="fade">
                                      <p:cBhvr>
                                        <p:cTn id="21" dur="500"/>
                                        <p:tgtEl>
                                          <p:spTgt spid="5325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3252">
                                            <p:txEl>
                                              <p:pRg st="3" end="3"/>
                                            </p:txEl>
                                          </p:spTgt>
                                        </p:tgtEl>
                                        <p:attrNameLst>
                                          <p:attrName>style.visibility</p:attrName>
                                        </p:attrNameLst>
                                      </p:cBhvr>
                                      <p:to>
                                        <p:strVal val="visible"/>
                                      </p:to>
                                    </p:set>
                                    <p:animEffect transition="in" filter="fade">
                                      <p:cBhvr>
                                        <p:cTn id="26" dur="500"/>
                                        <p:tgtEl>
                                          <p:spTgt spid="5325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3252">
                                            <p:txEl>
                                              <p:pRg st="4" end="4"/>
                                            </p:txEl>
                                          </p:spTgt>
                                        </p:tgtEl>
                                        <p:attrNameLst>
                                          <p:attrName>style.visibility</p:attrName>
                                        </p:attrNameLst>
                                      </p:cBhvr>
                                      <p:to>
                                        <p:strVal val="visible"/>
                                      </p:to>
                                    </p:set>
                                    <p:animEffect transition="in" filter="fade">
                                      <p:cBhvr>
                                        <p:cTn id="31" dur="500"/>
                                        <p:tgtEl>
                                          <p:spTgt spid="5325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3252">
                                            <p:txEl>
                                              <p:pRg st="5" end="5"/>
                                            </p:txEl>
                                          </p:spTgt>
                                        </p:tgtEl>
                                        <p:attrNameLst>
                                          <p:attrName>style.visibility</p:attrName>
                                        </p:attrNameLst>
                                      </p:cBhvr>
                                      <p:to>
                                        <p:strVal val="visible"/>
                                      </p:to>
                                    </p:set>
                                    <p:animEffect transition="in" filter="fade">
                                      <p:cBhvr>
                                        <p:cTn id="36" dur="500"/>
                                        <p:tgtEl>
                                          <p:spTgt spid="5325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3252">
                                            <p:txEl>
                                              <p:pRg st="6" end="6"/>
                                            </p:txEl>
                                          </p:spTgt>
                                        </p:tgtEl>
                                        <p:attrNameLst>
                                          <p:attrName>style.visibility</p:attrName>
                                        </p:attrNameLst>
                                      </p:cBhvr>
                                      <p:to>
                                        <p:strVal val="visible"/>
                                      </p:to>
                                    </p:set>
                                    <p:animEffect transition="in" filter="fade">
                                      <p:cBhvr>
                                        <p:cTn id="41" dur="500"/>
                                        <p:tgtEl>
                                          <p:spTgt spid="5325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Crystal Clear</a:t>
            </a:r>
            <a:endParaRPr lang="en-US" dirty="0"/>
          </a:p>
        </p:txBody>
      </p:sp>
      <p:sp>
        <p:nvSpPr>
          <p:cNvPr id="4" name="Content Placeholder 3"/>
          <p:cNvSpPr>
            <a:spLocks noGrp="1"/>
          </p:cNvSpPr>
          <p:nvPr>
            <p:ph idx="1"/>
          </p:nvPr>
        </p:nvSpPr>
        <p:spPr/>
        <p:txBody>
          <a:bodyPr/>
          <a:lstStyle/>
          <a:p>
            <a:r>
              <a:rPr lang="en-US" dirty="0" smtClean="0"/>
              <a:t>Focuses on people, not methods or artifacts</a:t>
            </a:r>
          </a:p>
          <a:p>
            <a:pPr lvl="1"/>
            <a:r>
              <a:rPr lang="en-US" dirty="0" smtClean="0"/>
              <a:t>Teams of 6 to 8</a:t>
            </a:r>
          </a:p>
          <a:p>
            <a:pPr lvl="1"/>
            <a:r>
              <a:rPr lang="en-US" dirty="0" smtClean="0"/>
              <a:t>Co-location</a:t>
            </a:r>
          </a:p>
          <a:p>
            <a:pPr lvl="1"/>
            <a:r>
              <a:rPr lang="en-US" dirty="0" smtClean="0"/>
              <a:t>Reflective improvement</a:t>
            </a:r>
          </a:p>
          <a:p>
            <a:pPr lvl="1"/>
            <a:r>
              <a:rPr lang="en-US" dirty="0" smtClean="0"/>
              <a:t>Team safety</a:t>
            </a:r>
          </a:p>
          <a:p>
            <a:pPr lvl="1"/>
            <a:r>
              <a:rPr lang="en-US" dirty="0" smtClean="0"/>
              <a:t>Singular focus</a:t>
            </a:r>
          </a:p>
          <a:p>
            <a:pPr lvl="1"/>
            <a:endParaRPr lang="en-US" dirty="0"/>
          </a:p>
        </p:txBody>
      </p:sp>
      <p:pic>
        <p:nvPicPr>
          <p:cNvPr id="5" name="Picture 4" descr="new_manifesto.pdf"/>
          <p:cNvPicPr>
            <a:picLocks noChangeAspect="1"/>
          </p:cNvPicPr>
          <p:nvPr/>
        </p:nvPicPr>
        <p:blipFill>
          <a:blip r:embed="rId4"/>
          <a:srcRect l="40556" t="61320" r="49537" b="4622"/>
          <a:stretch>
            <a:fillRect/>
          </a:stretch>
        </p:blipFill>
        <p:spPr>
          <a:xfrm>
            <a:off x="7642241" y="2204864"/>
            <a:ext cx="1044559" cy="2564904"/>
          </a:xfrm>
          <a:prstGeom prst="rect">
            <a:avLst/>
          </a:prstGeom>
        </p:spPr>
      </p:pic>
      <p:pic>
        <p:nvPicPr>
          <p:cNvPr id="6" name="Picture 5" descr="crystal_clear_cover.jp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7380312" y="5033242"/>
            <a:ext cx="1728192" cy="1728192"/>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lstStyle/>
          <a:p>
            <a:r>
              <a:rPr lang="en-US" dirty="0" smtClean="0"/>
              <a:t>The Testers Bill of Rights</a:t>
            </a:r>
          </a:p>
        </p:txBody>
      </p:sp>
      <p:sp>
        <p:nvSpPr>
          <p:cNvPr id="4" name="Content Placeholder 3"/>
          <p:cNvSpPr>
            <a:spLocks noGrp="1"/>
          </p:cNvSpPr>
          <p:nvPr>
            <p:ph idx="1"/>
          </p:nvPr>
        </p:nvSpPr>
        <p:spPr/>
        <p:txBody>
          <a:bodyPr/>
          <a:lstStyle/>
          <a:p>
            <a:pPr>
              <a:buNone/>
              <a:defRPr/>
            </a:pPr>
            <a:r>
              <a:rPr lang="en-US" sz="3200" dirty="0"/>
              <a:t>You have the right to:</a:t>
            </a:r>
          </a:p>
          <a:p>
            <a:pPr>
              <a:defRPr/>
            </a:pPr>
            <a:r>
              <a:rPr lang="en-US" sz="3200" dirty="0"/>
              <a:t>Ask questions of customers and programmers and receive timely answers</a:t>
            </a:r>
          </a:p>
          <a:p>
            <a:pPr>
              <a:defRPr/>
            </a:pPr>
            <a:r>
              <a:rPr lang="en-US" sz="3200" dirty="0" smtClean="0"/>
              <a:t>Bring </a:t>
            </a:r>
            <a:r>
              <a:rPr lang="en-US" sz="3200" dirty="0"/>
              <a:t>up issues related to quality and process at any time</a:t>
            </a:r>
          </a:p>
          <a:p>
            <a:pPr>
              <a:defRPr/>
            </a:pPr>
            <a:r>
              <a:rPr lang="en-US" sz="3200" dirty="0" smtClean="0"/>
              <a:t>Ask </a:t>
            </a:r>
            <a:r>
              <a:rPr lang="en-US" sz="3200" dirty="0"/>
              <a:t>for and receive help from anyone on the project team, including programmers, managers, and customers</a:t>
            </a:r>
          </a:p>
          <a:p>
            <a:pPr>
              <a:defRPr/>
            </a:pPr>
            <a:r>
              <a:rPr lang="en-US" sz="3200" dirty="0"/>
              <a:t>The tools you need to do your job in a timely manner</a:t>
            </a:r>
          </a:p>
          <a:p>
            <a:endParaRPr lang="en-US" dirty="0"/>
          </a:p>
        </p:txBody>
      </p:sp>
      <p:sp>
        <p:nvSpPr>
          <p:cNvPr id="6" name="TextBox 5"/>
          <p:cNvSpPr txBox="1"/>
          <p:nvPr/>
        </p:nvSpPr>
        <p:spPr>
          <a:xfrm>
            <a:off x="3491880" y="6093296"/>
            <a:ext cx="5426935" cy="400110"/>
          </a:xfrm>
          <a:prstGeom prst="rect">
            <a:avLst/>
          </a:prstGeom>
          <a:noFill/>
        </p:spPr>
        <p:txBody>
          <a:bodyPr wrap="none">
            <a:spAutoFit/>
          </a:bodyPr>
          <a:lstStyle/>
          <a:p>
            <a:pPr>
              <a:buNone/>
              <a:defRPr/>
            </a:pPr>
            <a:r>
              <a:rPr lang="en-US" dirty="0">
                <a:effectLst>
                  <a:glow rad="228600">
                    <a:schemeClr val="accent1">
                      <a:satMod val="175000"/>
                      <a:alpha val="40000"/>
                    </a:schemeClr>
                  </a:glow>
                </a:effectLst>
              </a:rPr>
              <a:t>“Testing Extreme Programming” – Lisa Crispin</a:t>
            </a:r>
          </a:p>
        </p:txBody>
      </p:sp>
      <p:sp>
        <p:nvSpPr>
          <p:cNvPr id="9" name="Oval Callout 8"/>
          <p:cNvSpPr/>
          <p:nvPr/>
        </p:nvSpPr>
        <p:spPr>
          <a:xfrm>
            <a:off x="5724128" y="649883"/>
            <a:ext cx="3456384" cy="1338957"/>
          </a:xfrm>
          <a:prstGeom prst="wedgeEllipseCallout">
            <a:avLst>
              <a:gd name="adj1" fmla="val -67930"/>
              <a:gd name="adj2" fmla="val 26915"/>
            </a:avLst>
          </a:prstGeom>
        </p:spPr>
        <p:style>
          <a:lnRef idx="2">
            <a:schemeClr val="dk1"/>
          </a:lnRef>
          <a:fillRef idx="1">
            <a:schemeClr val="lt1"/>
          </a:fillRef>
          <a:effectRef idx="0">
            <a:schemeClr val="dk1"/>
          </a:effectRef>
          <a:fontRef idx="minor">
            <a:schemeClr val="dk1"/>
          </a:fontRef>
        </p:style>
        <p:txBody>
          <a:bodyPr anchor="ctr"/>
          <a:lstStyle/>
          <a:p>
            <a:pPr>
              <a:buNone/>
              <a:defRPr/>
            </a:pPr>
            <a:r>
              <a:rPr lang="en-US" b="1" i="1" dirty="0">
                <a:latin typeface="Calibri"/>
                <a:cs typeface="Calibri"/>
              </a:rPr>
              <a:t>And what about the right to suggest and challenge requirements???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Automation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3" name="Rectangle 5"/>
          <p:cNvSpPr>
            <a:spLocks noGrp="1" noChangeArrowheads="1"/>
          </p:cNvSpPr>
          <p:nvPr>
            <p:ph type="title"/>
          </p:nvPr>
        </p:nvSpPr>
        <p:spPr>
          <a:ln/>
        </p:spPr>
        <p:txBody>
          <a:bodyPr/>
          <a:lstStyle/>
          <a:p>
            <a:r>
              <a:rPr lang="en-US" dirty="0" smtClean="0"/>
              <a:t>Why automation is important?</a:t>
            </a:r>
            <a:endParaRPr lang="en-US" dirty="0"/>
          </a:p>
        </p:txBody>
      </p:sp>
      <p:sp>
        <p:nvSpPr>
          <p:cNvPr id="2" name="Content Placeholder 1"/>
          <p:cNvSpPr>
            <a:spLocks noGrp="1"/>
          </p:cNvSpPr>
          <p:nvPr>
            <p:ph idx="1"/>
          </p:nvPr>
        </p:nvSpPr>
        <p:spPr/>
        <p:txBody>
          <a:bodyPr/>
          <a:lstStyle/>
          <a:p>
            <a:r>
              <a:rPr lang="en-US" dirty="0"/>
              <a:t>For faster feedback</a:t>
            </a:r>
          </a:p>
          <a:p>
            <a:r>
              <a:rPr lang="en-US" dirty="0"/>
              <a:t>Gives confidence to the development team</a:t>
            </a:r>
          </a:p>
          <a:p>
            <a:r>
              <a:rPr lang="en-US" dirty="0"/>
              <a:t>Testing a rapidly changing application manually is next to impossible</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5" name="Rectangle 5"/>
          <p:cNvSpPr>
            <a:spLocks noGrp="1" noChangeArrowheads="1"/>
          </p:cNvSpPr>
          <p:nvPr>
            <p:ph type="title"/>
          </p:nvPr>
        </p:nvSpPr>
        <p:spPr>
          <a:ln/>
        </p:spPr>
        <p:txBody>
          <a:bodyPr/>
          <a:lstStyle/>
          <a:p>
            <a:r>
              <a:rPr lang="en-US" dirty="0"/>
              <a:t>Automation in </a:t>
            </a:r>
            <a:r>
              <a:rPr lang="en-US" dirty="0" smtClean="0"/>
              <a:t>an Agile team</a:t>
            </a:r>
            <a:endParaRPr lang="en-US" dirty="0"/>
          </a:p>
        </p:txBody>
      </p:sp>
      <p:sp>
        <p:nvSpPr>
          <p:cNvPr id="2" name="Content Placeholder 1"/>
          <p:cNvSpPr>
            <a:spLocks noGrp="1"/>
          </p:cNvSpPr>
          <p:nvPr>
            <p:ph idx="1"/>
          </p:nvPr>
        </p:nvSpPr>
        <p:spPr/>
        <p:txBody>
          <a:bodyPr/>
          <a:lstStyle/>
          <a:p>
            <a:pPr marL="0" indent="0">
              <a:buNone/>
            </a:pPr>
            <a:r>
              <a:rPr lang="en-US" b="1" dirty="0" smtClean="0"/>
              <a:t>What </a:t>
            </a:r>
            <a:r>
              <a:rPr lang="en-US" b="1" dirty="0"/>
              <a:t>is different?</a:t>
            </a:r>
          </a:p>
          <a:p>
            <a:r>
              <a:rPr lang="en-US" dirty="0"/>
              <a:t>Automation happens parallel to development</a:t>
            </a:r>
          </a:p>
          <a:p>
            <a:r>
              <a:rPr lang="en-US" dirty="0"/>
              <a:t>Automate acceptance tests, more than end-to-end tests (in general)</a:t>
            </a:r>
          </a:p>
          <a:p>
            <a:r>
              <a:rPr lang="en-US" dirty="0"/>
              <a:t>Automated tests form a regression test suite and is executed in CI to give faster feedback</a:t>
            </a:r>
          </a:p>
          <a:p>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5"/>
          <p:cNvSpPr>
            <a:spLocks noGrp="1" noChangeArrowheads="1"/>
          </p:cNvSpPr>
          <p:nvPr>
            <p:ph type="title"/>
          </p:nvPr>
        </p:nvSpPr>
        <p:spPr>
          <a:ln/>
        </p:spPr>
        <p:txBody>
          <a:bodyPr/>
          <a:lstStyle/>
          <a:p>
            <a:r>
              <a:rPr lang="en-US" dirty="0"/>
              <a:t>How much to automate?</a:t>
            </a:r>
          </a:p>
        </p:txBody>
      </p:sp>
      <p:sp>
        <p:nvSpPr>
          <p:cNvPr id="2" name="Content Placeholder 1"/>
          <p:cNvSpPr>
            <a:spLocks noGrp="1"/>
          </p:cNvSpPr>
          <p:nvPr>
            <p:ph idx="1"/>
          </p:nvPr>
        </p:nvSpPr>
        <p:spPr/>
        <p:txBody>
          <a:bodyPr/>
          <a:lstStyle/>
          <a:p>
            <a:pPr marL="0" indent="0">
              <a:buNone/>
            </a:pPr>
            <a:r>
              <a:rPr lang="en-US" dirty="0"/>
              <a:t>Answer: It depends!</a:t>
            </a:r>
          </a:p>
          <a:p>
            <a:pPr marL="0" indent="0">
              <a:buNone/>
            </a:pPr>
            <a:r>
              <a:rPr lang="en-US" dirty="0"/>
              <a:t>But, what we suggest is -</a:t>
            </a:r>
          </a:p>
          <a:p>
            <a:endParaRPr lang="en-US" dirty="0"/>
          </a:p>
        </p:txBody>
      </p:sp>
      <p:pic>
        <p:nvPicPr>
          <p:cNvPr id="20" name="Picture 19"/>
          <p:cNvPicPr>
            <a:picLocks noChangeAspect="1"/>
          </p:cNvPicPr>
          <p:nvPr/>
        </p:nvPicPr>
        <p:blipFill>
          <a:blip r:embed="rId3"/>
          <a:stretch>
            <a:fillRect/>
          </a:stretch>
        </p:blipFill>
        <p:spPr>
          <a:xfrm>
            <a:off x="1765300" y="2273300"/>
            <a:ext cx="5613400" cy="4127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Metrics</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Go back to your pair (or triplet) where you described different types of testing.</a:t>
            </a:r>
          </a:p>
          <a:p>
            <a:r>
              <a:rPr lang="en-US" dirty="0" smtClean="0"/>
              <a:t>On the back of each card, explain or show how you measure this testing method.</a:t>
            </a:r>
          </a:p>
          <a:p>
            <a:r>
              <a:rPr lang="en-US" dirty="0" smtClean="0"/>
              <a:t>What outcome are you trying to measure?</a:t>
            </a:r>
          </a:p>
          <a:p>
            <a:r>
              <a:rPr lang="en-US" dirty="0" smtClean="0"/>
              <a:t>Be prepared to share.</a:t>
            </a:r>
          </a:p>
          <a:p>
            <a:pPr marL="0" indent="0">
              <a:buNone/>
            </a:pPr>
            <a:endParaRPr lang="en-US" dirty="0"/>
          </a:p>
        </p:txBody>
      </p:sp>
    </p:spTree>
    <p:extLst>
      <p:ext uri="{BB962C8B-B14F-4D97-AF65-F5344CB8AC3E}">
        <p14:creationId xmlns:p14="http://schemas.microsoft.com/office/powerpoint/2010/main" val="3279775871"/>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p:txBody>
          <a:bodyPr/>
          <a:lstStyle/>
          <a:p>
            <a:pPr eaLnBrk="1" hangingPunct="1">
              <a:defRPr/>
            </a:pPr>
            <a:r>
              <a:rPr lang="en-US" dirty="0" smtClean="0"/>
              <a:t>Metrics and reporting: goals</a:t>
            </a:r>
          </a:p>
        </p:txBody>
      </p:sp>
      <p:grpSp>
        <p:nvGrpSpPr>
          <p:cNvPr id="2" name="Group 5"/>
          <p:cNvGrpSpPr>
            <a:grpSpLocks/>
          </p:cNvGrpSpPr>
          <p:nvPr/>
        </p:nvGrpSpPr>
        <p:grpSpPr bwMode="auto">
          <a:xfrm>
            <a:off x="369888" y="1055688"/>
            <a:ext cx="8420100" cy="2667000"/>
            <a:chOff x="0" y="0"/>
            <a:chExt cx="5304" cy="1679"/>
          </a:xfrm>
        </p:grpSpPr>
        <p:sp>
          <p:nvSpPr>
            <p:cNvPr id="11271" name="Rectangle 6"/>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1272" name="Rectangle 7"/>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busy</a:t>
              </a:r>
              <a:r>
                <a:rPr lang="en-US" sz="2100" dirty="0">
                  <a:solidFill>
                    <a:schemeClr val="tx1"/>
                  </a:solidFill>
                  <a:latin typeface="Calibri" pitchFamily="34" charset="0"/>
                  <a:ea typeface="MS PGothic" pitchFamily="34" charset="-128"/>
                  <a:sym typeface="Calibri" pitchFamily="34" charset="0"/>
                </a:rPr>
                <a:t> is Testing?</a:t>
              </a:r>
            </a:p>
          </p:txBody>
        </p:sp>
        <p:sp>
          <p:nvSpPr>
            <p:cNvPr id="11273" name="Rectangle 8"/>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a:t>
              </a:r>
              <a:r>
                <a:rPr lang="en-US" sz="2100" dirty="0">
                  <a:solidFill>
                    <a:schemeClr val="tx1"/>
                  </a:solidFill>
                  <a:latin typeface="Calibri Bold" charset="0"/>
                  <a:ea typeface="MS PGothic" pitchFamily="34" charset="-128"/>
                  <a:sym typeface="Calibri Bold" charset="0"/>
                </a:rPr>
                <a:t>quality</a:t>
              </a:r>
              <a:r>
                <a:rPr lang="en-US" sz="2100" dirty="0">
                  <a:solidFill>
                    <a:schemeClr val="tx1"/>
                  </a:solidFill>
                  <a:latin typeface="Calibri" pitchFamily="34" charset="0"/>
                  <a:ea typeface="MS PGothic" pitchFamily="34" charset="-128"/>
                  <a:sym typeface="Calibri" pitchFamily="34" charset="0"/>
                </a:rPr>
                <a:t> of the software?</a:t>
              </a:r>
            </a:p>
          </p:txBody>
        </p:sp>
        <p:sp>
          <p:nvSpPr>
            <p:cNvPr id="11274" name="Rectangle 9"/>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level of </a:t>
              </a:r>
              <a:r>
                <a:rPr lang="en-US" sz="2100" dirty="0">
                  <a:solidFill>
                    <a:schemeClr val="tx1"/>
                  </a:solidFill>
                  <a:latin typeface="Calibri Bold" charset="0"/>
                  <a:ea typeface="MS PGothic" pitchFamily="34" charset="-128"/>
                  <a:sym typeface="Calibri Bold" charset="0"/>
                </a:rPr>
                <a:t>risk</a:t>
              </a:r>
              <a:r>
                <a:rPr lang="en-US" sz="2100" dirty="0">
                  <a:solidFill>
                    <a:schemeClr val="tx1"/>
                  </a:solidFill>
                  <a:latin typeface="Calibri" pitchFamily="34" charset="0"/>
                  <a:ea typeface="MS PGothic" pitchFamily="34" charset="-128"/>
                  <a:sym typeface="Calibri" pitchFamily="34" charset="0"/>
                </a:rPr>
                <a:t> in the software?</a:t>
              </a:r>
            </a:p>
          </p:txBody>
        </p:sp>
        <p:sp>
          <p:nvSpPr>
            <p:cNvPr id="11275" name="Rectangle 10"/>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our </a:t>
              </a:r>
              <a:r>
                <a:rPr lang="en-US" sz="2100" dirty="0">
                  <a:solidFill>
                    <a:schemeClr val="tx1"/>
                  </a:solidFill>
                  <a:latin typeface="Calibri Bold" charset="0"/>
                  <a:ea typeface="MS PGothic" pitchFamily="34" charset="-128"/>
                  <a:sym typeface="Calibri Bold" charset="0"/>
                </a:rPr>
                <a:t>progress</a:t>
              </a:r>
              <a:r>
                <a:rPr lang="en-US" sz="2100" dirty="0">
                  <a:solidFill>
                    <a:schemeClr val="tx1"/>
                  </a:solidFill>
                  <a:latin typeface="Calibri" pitchFamily="34" charset="0"/>
                  <a:ea typeface="MS PGothic" pitchFamily="34" charset="-128"/>
                  <a:sym typeface="Calibri" pitchFamily="34" charset="0"/>
                </a:rPr>
                <a:t>?</a:t>
              </a:r>
            </a:p>
          </p:txBody>
        </p:sp>
        <p:sp>
          <p:nvSpPr>
            <p:cNvPr id="11276" name="Rectangle 11"/>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good</a:t>
              </a:r>
              <a:r>
                <a:rPr lang="en-US" sz="2100" dirty="0">
                  <a:solidFill>
                    <a:schemeClr val="tx1"/>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3" name="Object 5"/>
          <p:cNvGraphicFramePr>
            <a:graphicFrameLocks/>
          </p:cNvGraphicFramePr>
          <p:nvPr>
            <p:extLst>
              <p:ext uri="{D42A27DB-BD31-4B8C-83A1-F6EECF244321}">
                <p14:modId xmlns:p14="http://schemas.microsoft.com/office/powerpoint/2010/main" val="1175825762"/>
              </p:ext>
            </p:extLst>
          </p:nvPr>
        </p:nvGraphicFramePr>
        <p:xfrm>
          <a:off x="1352550" y="3889375"/>
          <a:ext cx="3071813" cy="2565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Object 6"/>
          <p:cNvGraphicFramePr>
            <a:graphicFrameLocks/>
          </p:cNvGraphicFramePr>
          <p:nvPr>
            <p:extLst>
              <p:ext uri="{D42A27DB-BD31-4B8C-83A1-F6EECF244321}">
                <p14:modId xmlns:p14="http://schemas.microsoft.com/office/powerpoint/2010/main" val="4261692961"/>
              </p:ext>
            </p:extLst>
          </p:nvPr>
        </p:nvGraphicFramePr>
        <p:xfrm>
          <a:off x="4999038" y="3960813"/>
          <a:ext cx="3262312" cy="2397125"/>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7"/>
          <p:cNvGrpSpPr>
            <a:grpSpLocks/>
          </p:cNvGrpSpPr>
          <p:nvPr/>
        </p:nvGrpSpPr>
        <p:grpSpPr bwMode="auto">
          <a:xfrm>
            <a:off x="369888" y="1055688"/>
            <a:ext cx="8420100" cy="2667000"/>
            <a:chOff x="0" y="0"/>
            <a:chExt cx="5304" cy="1679"/>
          </a:xfrm>
        </p:grpSpPr>
        <p:sp>
          <p:nvSpPr>
            <p:cNvPr id="13321" name="Rectangle 8"/>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3322" name="Rectangle 9"/>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busy</a:t>
              </a:r>
              <a:r>
                <a:rPr lang="en-US" sz="2100" dirty="0">
                  <a:solidFill>
                    <a:schemeClr val="tx1"/>
                  </a:solidFill>
                  <a:latin typeface="Calibri" pitchFamily="34" charset="0"/>
                  <a:ea typeface="MS PGothic" pitchFamily="34" charset="-128"/>
                  <a:sym typeface="Calibri" pitchFamily="34" charset="0"/>
                </a:rPr>
                <a:t> is Testing?</a:t>
              </a:r>
            </a:p>
          </p:txBody>
        </p:sp>
        <p:sp>
          <p:nvSpPr>
            <p:cNvPr id="13323" name="Rectangle 10"/>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13324" name="Rectangle 11"/>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13325" name="Rectangle 12"/>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13326" name="Rectangle 13"/>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p:nvPr>
        </p:nvSpPr>
        <p:spPr/>
        <p:txBody>
          <a:bodyPr/>
          <a:lstStyle/>
          <a:p>
            <a:pPr eaLnBrk="1" hangingPunct="1">
              <a:defRPr/>
            </a:pPr>
            <a:r>
              <a:rPr lang="en-US" dirty="0" smtClean="0"/>
              <a:t>Metrics and reporting: goals</a:t>
            </a:r>
          </a:p>
        </p:txBody>
      </p:sp>
      <p:graphicFrame>
        <p:nvGraphicFramePr>
          <p:cNvPr id="5" name="Object 5"/>
          <p:cNvGraphicFramePr>
            <a:graphicFrameLocks/>
          </p:cNvGraphicFramePr>
          <p:nvPr>
            <p:extLst>
              <p:ext uri="{D42A27DB-BD31-4B8C-83A1-F6EECF244321}">
                <p14:modId xmlns:p14="http://schemas.microsoft.com/office/powerpoint/2010/main" val="3579010257"/>
              </p:ext>
            </p:extLst>
          </p:nvPr>
        </p:nvGraphicFramePr>
        <p:xfrm>
          <a:off x="3222625" y="4311650"/>
          <a:ext cx="3414713" cy="21367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Object 6"/>
          <p:cNvGraphicFramePr>
            <a:graphicFrameLocks/>
          </p:cNvGraphicFramePr>
          <p:nvPr>
            <p:extLst>
              <p:ext uri="{D42A27DB-BD31-4B8C-83A1-F6EECF244321}">
                <p14:modId xmlns:p14="http://schemas.microsoft.com/office/powerpoint/2010/main" val="3770785952"/>
              </p:ext>
            </p:extLst>
          </p:nvPr>
        </p:nvGraphicFramePr>
        <p:xfrm>
          <a:off x="5891089" y="4149080"/>
          <a:ext cx="3252911" cy="22300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Object 7"/>
          <p:cNvGraphicFramePr>
            <a:graphicFrameLocks/>
          </p:cNvGraphicFramePr>
          <p:nvPr>
            <p:extLst>
              <p:ext uri="{D42A27DB-BD31-4B8C-83A1-F6EECF244321}">
                <p14:modId xmlns:p14="http://schemas.microsoft.com/office/powerpoint/2010/main" val="485986406"/>
              </p:ext>
            </p:extLst>
          </p:nvPr>
        </p:nvGraphicFramePr>
        <p:xfrm>
          <a:off x="0" y="4221088"/>
          <a:ext cx="3333576" cy="2037432"/>
        </p:xfrm>
        <a:graphic>
          <a:graphicData uri="http://schemas.openxmlformats.org/drawingml/2006/chart">
            <c:chart xmlns:c="http://schemas.openxmlformats.org/drawingml/2006/chart" xmlns:r="http://schemas.openxmlformats.org/officeDocument/2006/relationships" r:id="rId5"/>
          </a:graphicData>
        </a:graphic>
      </p:graphicFrame>
      <p:grpSp>
        <p:nvGrpSpPr>
          <p:cNvPr id="2" name="Group 8"/>
          <p:cNvGrpSpPr>
            <a:grpSpLocks/>
          </p:cNvGrpSpPr>
          <p:nvPr/>
        </p:nvGrpSpPr>
        <p:grpSpPr bwMode="auto">
          <a:xfrm>
            <a:off x="369888" y="1055688"/>
            <a:ext cx="8420100" cy="2667000"/>
            <a:chOff x="0" y="0"/>
            <a:chExt cx="5304" cy="1679"/>
          </a:xfrm>
        </p:grpSpPr>
        <p:sp>
          <p:nvSpPr>
            <p:cNvPr id="15370" name="Rectangle 9"/>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5371" name="Rectangle 10"/>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15372" name="Rectangle 11"/>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a:t>
              </a:r>
              <a:r>
                <a:rPr lang="en-US" sz="2100" dirty="0">
                  <a:solidFill>
                    <a:schemeClr val="tx1"/>
                  </a:solidFill>
                  <a:latin typeface="Calibri Bold" charset="0"/>
                  <a:ea typeface="MS PGothic" pitchFamily="34" charset="-128"/>
                  <a:sym typeface="Calibri Bold" charset="0"/>
                </a:rPr>
                <a:t>quality</a:t>
              </a:r>
              <a:r>
                <a:rPr lang="en-US" sz="2100" dirty="0">
                  <a:solidFill>
                    <a:schemeClr val="tx1"/>
                  </a:solidFill>
                  <a:latin typeface="Calibri" pitchFamily="34" charset="0"/>
                  <a:ea typeface="MS PGothic" pitchFamily="34" charset="-128"/>
                  <a:sym typeface="Calibri" pitchFamily="34" charset="0"/>
                </a:rPr>
                <a:t> of the software?</a:t>
              </a:r>
            </a:p>
          </p:txBody>
        </p:sp>
        <p:sp>
          <p:nvSpPr>
            <p:cNvPr id="15373" name="Rectangle 12"/>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15374" name="Rectangle 13"/>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15375" name="Rectangle 14"/>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Software Development</a:t>
            </a:r>
            <a:endParaRPr lang="en-US" dirty="0"/>
          </a:p>
        </p:txBody>
      </p:sp>
      <p:sp>
        <p:nvSpPr>
          <p:cNvPr id="4" name="Content Placeholder 3"/>
          <p:cNvSpPr>
            <a:spLocks noGrp="1"/>
          </p:cNvSpPr>
          <p:nvPr>
            <p:ph idx="1"/>
          </p:nvPr>
        </p:nvSpPr>
        <p:spPr/>
        <p:txBody>
          <a:bodyPr/>
          <a:lstStyle/>
          <a:p>
            <a:r>
              <a:rPr lang="en-US" dirty="0" smtClean="0"/>
              <a:t>Optimize the whole</a:t>
            </a:r>
          </a:p>
          <a:p>
            <a:r>
              <a:rPr lang="en-US" dirty="0" smtClean="0"/>
              <a:t>Eliminate waste</a:t>
            </a:r>
          </a:p>
          <a:p>
            <a:r>
              <a:rPr lang="en-US" dirty="0" smtClean="0"/>
              <a:t>Build quality in</a:t>
            </a:r>
          </a:p>
          <a:p>
            <a:r>
              <a:rPr lang="en-US" dirty="0" smtClean="0"/>
              <a:t>Learn constantly</a:t>
            </a:r>
          </a:p>
          <a:p>
            <a:r>
              <a:rPr lang="en-US" dirty="0" smtClean="0"/>
              <a:t>Deliver fast</a:t>
            </a:r>
          </a:p>
          <a:p>
            <a:r>
              <a:rPr lang="en-US" dirty="0" smtClean="0"/>
              <a:t>Engage everybody</a:t>
            </a:r>
          </a:p>
          <a:p>
            <a:r>
              <a:rPr lang="en-US" dirty="0" smtClean="0"/>
              <a:t>Keep getting better</a:t>
            </a:r>
            <a:endParaRPr lang="en-US" dirty="0"/>
          </a:p>
        </p:txBody>
      </p:sp>
      <p:pic>
        <p:nvPicPr>
          <p:cNvPr id="22530" name="Picture 2"/>
          <p:cNvPicPr>
            <a:picLocks noChangeAspect="1" noChangeArrowheads="1"/>
          </p:cNvPicPr>
          <p:nvPr/>
        </p:nvPicPr>
        <p:blipFill>
          <a:blip r:embed="rId3"/>
          <a:srcRect/>
          <a:stretch>
            <a:fillRect/>
          </a:stretch>
        </p:blipFill>
        <p:spPr bwMode="auto">
          <a:xfrm>
            <a:off x="7577035" y="4803204"/>
            <a:ext cx="1459461" cy="1938164"/>
          </a:xfrm>
          <a:prstGeom prst="rect">
            <a:avLst/>
          </a:prstGeom>
          <a:noFill/>
          <a:ln w="9525">
            <a:noFill/>
            <a:miter lim="800000"/>
            <a:headEnd/>
            <a:tailEnd/>
          </a:ln>
        </p:spPr>
      </p:pic>
      <p:pic>
        <p:nvPicPr>
          <p:cNvPr id="22531" name="Picture 3"/>
          <p:cNvPicPr>
            <a:picLocks noChangeAspect="1" noChangeArrowheads="1"/>
          </p:cNvPicPr>
          <p:nvPr/>
        </p:nvPicPr>
        <p:blipFill>
          <a:blip r:embed="rId4"/>
          <a:srcRect/>
          <a:stretch>
            <a:fillRect/>
          </a:stretch>
        </p:blipFill>
        <p:spPr bwMode="auto">
          <a:xfrm>
            <a:off x="7241982" y="2492896"/>
            <a:ext cx="1536258" cy="1618853"/>
          </a:xfrm>
          <a:prstGeom prst="rect">
            <a:avLst/>
          </a:prstGeom>
          <a:noFill/>
          <a:ln w="9525">
            <a:noFill/>
            <a:miter lim="800000"/>
            <a:headEnd/>
            <a:tailEnd/>
          </a:ln>
        </p:spPr>
      </p:pic>
    </p:spTree>
  </p:cSld>
  <p:clrMapOvr>
    <a:masterClrMapping/>
  </p:clrMapOvr>
  <p:transition xmlns:p14="http://schemas.microsoft.com/office/powerpoint/2010/main" spd="slow">
    <p:fade thruBlk="1"/>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4" name="Object 5"/>
          <p:cNvGraphicFramePr>
            <a:graphicFrameLocks/>
          </p:cNvGraphicFramePr>
          <p:nvPr>
            <p:extLst>
              <p:ext uri="{D42A27DB-BD31-4B8C-83A1-F6EECF244321}">
                <p14:modId xmlns:p14="http://schemas.microsoft.com/office/powerpoint/2010/main" val="2055090540"/>
              </p:ext>
            </p:extLst>
          </p:nvPr>
        </p:nvGraphicFramePr>
        <p:xfrm>
          <a:off x="4999038" y="3960813"/>
          <a:ext cx="3262312" cy="2397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Object 6"/>
          <p:cNvGraphicFramePr>
            <a:graphicFrameLocks/>
          </p:cNvGraphicFramePr>
          <p:nvPr>
            <p:extLst>
              <p:ext uri="{D42A27DB-BD31-4B8C-83A1-F6EECF244321}">
                <p14:modId xmlns:p14="http://schemas.microsoft.com/office/powerpoint/2010/main" val="1189071283"/>
              </p:ext>
            </p:extLst>
          </p:nvPr>
        </p:nvGraphicFramePr>
        <p:xfrm>
          <a:off x="434975" y="3846513"/>
          <a:ext cx="3897313" cy="2452687"/>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7"/>
          <p:cNvGrpSpPr>
            <a:grpSpLocks/>
          </p:cNvGrpSpPr>
          <p:nvPr/>
        </p:nvGrpSpPr>
        <p:grpSpPr bwMode="auto">
          <a:xfrm>
            <a:off x="369888" y="1055688"/>
            <a:ext cx="8420100" cy="2667000"/>
            <a:chOff x="0" y="0"/>
            <a:chExt cx="5304" cy="1679"/>
          </a:xfrm>
        </p:grpSpPr>
        <p:sp>
          <p:nvSpPr>
            <p:cNvPr id="17417" name="Rectangle 8"/>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7418" name="Rectangle 9"/>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17419" name="Rectangle 10"/>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17420" name="Rectangle 11"/>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level of </a:t>
              </a:r>
              <a:r>
                <a:rPr lang="en-US" sz="2100" dirty="0">
                  <a:solidFill>
                    <a:schemeClr val="tx1"/>
                  </a:solidFill>
                  <a:latin typeface="Calibri Bold" charset="0"/>
                  <a:ea typeface="MS PGothic" pitchFamily="34" charset="-128"/>
                  <a:sym typeface="Calibri Bold" charset="0"/>
                </a:rPr>
                <a:t>risk</a:t>
              </a:r>
              <a:r>
                <a:rPr lang="en-US" sz="2100" dirty="0">
                  <a:solidFill>
                    <a:schemeClr val="tx1"/>
                  </a:solidFill>
                  <a:latin typeface="Calibri" pitchFamily="34" charset="0"/>
                  <a:ea typeface="MS PGothic" pitchFamily="34" charset="-128"/>
                  <a:sym typeface="Calibri" pitchFamily="34" charset="0"/>
                </a:rPr>
                <a:t> in the software?</a:t>
              </a:r>
            </a:p>
          </p:txBody>
        </p:sp>
        <p:sp>
          <p:nvSpPr>
            <p:cNvPr id="17421" name="Rectangle 12"/>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17422" name="Rectangle 13"/>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3" name="Object 5"/>
          <p:cNvGraphicFramePr>
            <a:graphicFrameLocks/>
          </p:cNvGraphicFramePr>
          <p:nvPr>
            <p:extLst>
              <p:ext uri="{D42A27DB-BD31-4B8C-83A1-F6EECF244321}">
                <p14:modId xmlns:p14="http://schemas.microsoft.com/office/powerpoint/2010/main" val="774269745"/>
              </p:ext>
            </p:extLst>
          </p:nvPr>
        </p:nvGraphicFramePr>
        <p:xfrm>
          <a:off x="574675" y="3861048"/>
          <a:ext cx="3637285" cy="26588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Object 6"/>
          <p:cNvGraphicFramePr>
            <a:graphicFrameLocks/>
          </p:cNvGraphicFramePr>
          <p:nvPr>
            <p:extLst>
              <p:ext uri="{D42A27DB-BD31-4B8C-83A1-F6EECF244321}">
                <p14:modId xmlns:p14="http://schemas.microsoft.com/office/powerpoint/2010/main" val="4163110665"/>
              </p:ext>
            </p:extLst>
          </p:nvPr>
        </p:nvGraphicFramePr>
        <p:xfrm>
          <a:off x="4583113" y="3933056"/>
          <a:ext cx="4165351" cy="2542357"/>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7"/>
          <p:cNvGrpSpPr>
            <a:grpSpLocks/>
          </p:cNvGrpSpPr>
          <p:nvPr/>
        </p:nvGrpSpPr>
        <p:grpSpPr bwMode="auto">
          <a:xfrm>
            <a:off x="369888" y="1055688"/>
            <a:ext cx="8420100" cy="2667000"/>
            <a:chOff x="0" y="0"/>
            <a:chExt cx="5304" cy="1679"/>
          </a:xfrm>
        </p:grpSpPr>
        <p:sp>
          <p:nvSpPr>
            <p:cNvPr id="19465" name="Rectangle 8"/>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9466" name="Rectangle 9"/>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19467" name="Rectangle 10"/>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19468" name="Rectangle 11"/>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19469" name="Rectangle 12"/>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our </a:t>
              </a:r>
              <a:r>
                <a:rPr lang="en-US" sz="2100" dirty="0">
                  <a:solidFill>
                    <a:schemeClr val="tx1"/>
                  </a:solidFill>
                  <a:latin typeface="Calibri Bold" charset="0"/>
                  <a:ea typeface="MS PGothic" pitchFamily="34" charset="-128"/>
                  <a:sym typeface="Calibri Bold" charset="0"/>
                </a:rPr>
                <a:t>progress</a:t>
              </a:r>
              <a:r>
                <a:rPr lang="en-US" sz="2100" dirty="0">
                  <a:solidFill>
                    <a:schemeClr val="tx1"/>
                  </a:solidFill>
                  <a:latin typeface="Calibri" pitchFamily="34" charset="0"/>
                  <a:ea typeface="MS PGothic" pitchFamily="34" charset="-128"/>
                  <a:sym typeface="Calibri" pitchFamily="34" charset="0"/>
                </a:rPr>
                <a:t>?</a:t>
              </a:r>
            </a:p>
          </p:txBody>
        </p:sp>
        <p:sp>
          <p:nvSpPr>
            <p:cNvPr id="19470" name="Rectangle 13"/>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3" name="Object 5"/>
          <p:cNvGraphicFramePr>
            <a:graphicFrameLocks/>
          </p:cNvGraphicFramePr>
          <p:nvPr>
            <p:extLst>
              <p:ext uri="{D42A27DB-BD31-4B8C-83A1-F6EECF244321}">
                <p14:modId xmlns:p14="http://schemas.microsoft.com/office/powerpoint/2010/main" val="4164956980"/>
              </p:ext>
            </p:extLst>
          </p:nvPr>
        </p:nvGraphicFramePr>
        <p:xfrm>
          <a:off x="1125538" y="3948113"/>
          <a:ext cx="7334894" cy="250825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6"/>
          <p:cNvGrpSpPr>
            <a:grpSpLocks/>
          </p:cNvGrpSpPr>
          <p:nvPr/>
        </p:nvGrpSpPr>
        <p:grpSpPr bwMode="auto">
          <a:xfrm>
            <a:off x="369888" y="1055688"/>
            <a:ext cx="8420100" cy="2667000"/>
            <a:chOff x="0" y="0"/>
            <a:chExt cx="5304" cy="1679"/>
          </a:xfrm>
        </p:grpSpPr>
        <p:sp>
          <p:nvSpPr>
            <p:cNvPr id="21512" name="Rectangle 7"/>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21513" name="Rectangle 8"/>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21514" name="Rectangle 9"/>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21515" name="Rectangle 10"/>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21516" name="Rectangle 11"/>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21517" name="Rectangle 12"/>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good</a:t>
              </a:r>
              <a:r>
                <a:rPr lang="en-US" sz="2100" dirty="0">
                  <a:solidFill>
                    <a:schemeClr val="tx1"/>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Defects</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“A defect is behavior in a ‘Done’ story that violates valid expectations of the [Customer]”</a:t>
            </a:r>
          </a:p>
          <a:p>
            <a:pPr marL="0" indent="0" algn="r">
              <a:buNone/>
            </a:pPr>
            <a:r>
              <a:rPr lang="en-US" dirty="0"/>
              <a:t>Elisabeth </a:t>
            </a:r>
            <a:r>
              <a:rPr lang="en-US" dirty="0" smtClean="0"/>
              <a:t>Hendrickson</a:t>
            </a:r>
          </a:p>
          <a:p>
            <a:r>
              <a:rPr lang="en-US" dirty="0"/>
              <a:t>Not all defects need to be logged.</a:t>
            </a:r>
          </a:p>
          <a:p>
            <a:r>
              <a:rPr lang="en-US" dirty="0"/>
              <a:t>Only capture defects if they wont be fixed right away.</a:t>
            </a:r>
          </a:p>
          <a:p>
            <a:r>
              <a:rPr lang="en-US" dirty="0"/>
              <a:t>You want developers to feel comfortable showing you something that is not complete to get some guidance.</a:t>
            </a:r>
          </a:p>
          <a:p>
            <a:endParaRPr lang="en-US" dirty="0" smtClean="0"/>
          </a:p>
          <a:p>
            <a:endParaRPr lang="en-US" dirty="0"/>
          </a:p>
        </p:txBody>
      </p:sp>
      <p:pic>
        <p:nvPicPr>
          <p:cNvPr id="4" name="Picture 6"/>
          <p:cNvPicPr>
            <a:picLocks noChangeAspect="1" noChangeArrowheads="1"/>
          </p:cNvPicPr>
          <p:nvPr/>
        </p:nvPicPr>
        <p:blipFill>
          <a:blip r:embed="rId3"/>
          <a:srcRect/>
          <a:stretch>
            <a:fillRect/>
          </a:stretch>
        </p:blipFill>
        <p:spPr bwMode="auto">
          <a:xfrm rot="5327672">
            <a:off x="7058372" y="4908897"/>
            <a:ext cx="2176463" cy="2022475"/>
          </a:xfrm>
          <a:prstGeom prst="rect">
            <a:avLst/>
          </a:prstGeom>
          <a:noFill/>
          <a:ln w="12700" cap="flat">
            <a:noFill/>
            <a:miter lim="800000"/>
            <a:headEnd/>
            <a:tailEnd/>
          </a:ln>
        </p:spPr>
      </p:pic>
    </p:spTree>
    <p:extLst>
      <p:ext uri="{BB962C8B-B14F-4D97-AF65-F5344CB8AC3E}">
        <p14:creationId xmlns:p14="http://schemas.microsoft.com/office/powerpoint/2010/main" val="363804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When to raise a defect</a:t>
            </a:r>
            <a:endParaRPr lang="en-US" dirty="0"/>
          </a:p>
        </p:txBody>
      </p:sp>
      <p:grpSp>
        <p:nvGrpSpPr>
          <p:cNvPr id="2" name="Group 6"/>
          <p:cNvGrpSpPr/>
          <p:nvPr/>
        </p:nvGrpSpPr>
        <p:grpSpPr>
          <a:xfrm rot="180000">
            <a:off x="308995" y="1038729"/>
            <a:ext cx="1500198" cy="928694"/>
            <a:chOff x="1643042" y="2571744"/>
            <a:chExt cx="1500198" cy="928694"/>
          </a:xfrm>
          <a:effectLst>
            <a:outerShdw blurRad="279400" dist="50800" dir="5400000" sx="1000" sy="1000" algn="ctr" rotWithShape="0">
              <a:srgbClr val="000000">
                <a:alpha val="43137"/>
              </a:srgbClr>
            </a:outerShdw>
          </a:effectLst>
        </p:grpSpPr>
        <p:sp>
          <p:nvSpPr>
            <p:cNvPr id="6" name="Rectangle 5"/>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Ready</a:t>
              </a:r>
              <a:endParaRPr lang="en-US" b="1" dirty="0">
                <a:solidFill>
                  <a:schemeClr val="tx1"/>
                </a:solidFill>
                <a:latin typeface="Comic Sans MS" pitchFamily="66" charset="0"/>
              </a:endParaRPr>
            </a:p>
          </p:txBody>
        </p:sp>
        <p:cxnSp>
          <p:nvCxnSpPr>
            <p:cNvPr id="7" name="Straight Connector 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4" name="Group 7"/>
          <p:cNvGrpSpPr/>
          <p:nvPr/>
        </p:nvGrpSpPr>
        <p:grpSpPr>
          <a:xfrm rot="180000">
            <a:off x="7477683" y="1038729"/>
            <a:ext cx="1500198" cy="928694"/>
            <a:chOff x="1643042" y="2571744"/>
            <a:chExt cx="1500198" cy="928694"/>
          </a:xfrm>
          <a:effectLst>
            <a:outerShdw blurRad="279400" dist="50800" dir="5400000" sx="1000" sy="1000" algn="ctr" rotWithShape="0">
              <a:srgbClr val="000000">
                <a:alpha val="43137"/>
              </a:srgbClr>
            </a:outerShdw>
          </a:effectLst>
        </p:grpSpPr>
        <p:sp>
          <p:nvSpPr>
            <p:cNvPr id="9" name="Rectangle 8"/>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Done</a:t>
              </a:r>
              <a:endParaRPr lang="en-US" b="1" dirty="0">
                <a:solidFill>
                  <a:schemeClr val="tx1"/>
                </a:solidFill>
                <a:latin typeface="Comic Sans MS" pitchFamily="66" charset="0"/>
              </a:endParaRPr>
            </a:p>
          </p:txBody>
        </p:sp>
        <p:cxnSp>
          <p:nvCxnSpPr>
            <p:cNvPr id="10" name="Straight Connector 9"/>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11"/>
          <p:cNvGrpSpPr/>
          <p:nvPr/>
        </p:nvGrpSpPr>
        <p:grpSpPr>
          <a:xfrm rot="180000">
            <a:off x="2341673" y="1038729"/>
            <a:ext cx="1500198" cy="928694"/>
            <a:chOff x="1643042" y="2571744"/>
            <a:chExt cx="1500198" cy="928694"/>
          </a:xfrm>
          <a:effectLst>
            <a:outerShdw blurRad="279400" dist="50800" dir="5400000" sx="1000" sy="1000" algn="ctr" rotWithShape="0">
              <a:srgbClr val="000000">
                <a:alpha val="43137"/>
              </a:srgbClr>
            </a:outerShdw>
          </a:effectLst>
        </p:grpSpPr>
        <p:sp>
          <p:nvSpPr>
            <p:cNvPr id="12" name="Rectangle 11"/>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In Dev</a:t>
              </a:r>
              <a:endParaRPr lang="en-US" b="1" dirty="0">
                <a:solidFill>
                  <a:schemeClr val="tx1"/>
                </a:solidFill>
                <a:latin typeface="Comic Sans MS" pitchFamily="66" charset="0"/>
              </a:endParaRPr>
            </a:p>
          </p:txBody>
        </p:sp>
        <p:cxnSp>
          <p:nvCxnSpPr>
            <p:cNvPr id="13" name="Straight Connector 12"/>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8" name="Group 14"/>
          <p:cNvGrpSpPr/>
          <p:nvPr/>
        </p:nvGrpSpPr>
        <p:grpSpPr>
          <a:xfrm rot="-120000">
            <a:off x="4056185" y="1038729"/>
            <a:ext cx="1500198" cy="928694"/>
            <a:chOff x="1643042" y="2571744"/>
            <a:chExt cx="1500198" cy="928694"/>
          </a:xfrm>
          <a:effectLst>
            <a:outerShdw blurRad="279400" dist="50800" dir="5400000" sx="1000" sy="1000" algn="ctr" rotWithShape="0">
              <a:srgbClr val="000000">
                <a:alpha val="43137"/>
              </a:srgbClr>
            </a:outerShdw>
          </a:effectLst>
        </p:grpSpPr>
        <p:sp>
          <p:nvSpPr>
            <p:cNvPr id="15" name="Rectangle 14"/>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Ready for Test</a:t>
              </a:r>
              <a:endParaRPr lang="en-US" b="1" dirty="0">
                <a:solidFill>
                  <a:schemeClr val="tx1"/>
                </a:solidFill>
                <a:latin typeface="Comic Sans MS" pitchFamily="66" charset="0"/>
              </a:endParaRPr>
            </a:p>
          </p:txBody>
        </p:sp>
        <p:cxnSp>
          <p:nvCxnSpPr>
            <p:cNvPr id="16" name="Straight Connector 15"/>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1" name="Group 17"/>
          <p:cNvGrpSpPr/>
          <p:nvPr/>
        </p:nvGrpSpPr>
        <p:grpSpPr>
          <a:xfrm rot="-120000">
            <a:off x="5770697" y="1038729"/>
            <a:ext cx="1500198" cy="928694"/>
            <a:chOff x="1643042" y="2571744"/>
            <a:chExt cx="1500198" cy="928694"/>
          </a:xfrm>
          <a:effectLst>
            <a:outerShdw blurRad="279400" dist="50800" dir="5400000" sx="1000" sy="1000" algn="ctr" rotWithShape="0">
              <a:srgbClr val="000000">
                <a:alpha val="43137"/>
              </a:srgbClr>
            </a:outerShdw>
          </a:effectLst>
        </p:grpSpPr>
        <p:sp>
          <p:nvSpPr>
            <p:cNvPr id="18" name="Rectangle 17"/>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In Test</a:t>
              </a:r>
              <a:endParaRPr lang="en-US" b="1" dirty="0">
                <a:solidFill>
                  <a:schemeClr val="tx1"/>
                </a:solidFill>
                <a:latin typeface="Comic Sans MS" pitchFamily="66" charset="0"/>
              </a:endParaRPr>
            </a:p>
          </p:txBody>
        </p:sp>
        <p:cxnSp>
          <p:nvCxnSpPr>
            <p:cNvPr id="19" name="Straight Connector 18"/>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4" name="Group 20"/>
          <p:cNvGrpSpPr/>
          <p:nvPr/>
        </p:nvGrpSpPr>
        <p:grpSpPr>
          <a:xfrm rot="180000">
            <a:off x="335249" y="2201975"/>
            <a:ext cx="1500198" cy="928694"/>
            <a:chOff x="1643042" y="2571744"/>
            <a:chExt cx="1500198" cy="928694"/>
          </a:xfrm>
          <a:effectLst>
            <a:outerShdw blurRad="279400" dist="50800" dir="5400000" sx="1000" sy="1000" algn="ctr" rotWithShape="0">
              <a:srgbClr val="000000">
                <a:alpha val="43137"/>
              </a:srgbClr>
            </a:outerShdw>
          </a:effectLst>
        </p:grpSpPr>
        <p:sp>
          <p:nvSpPr>
            <p:cNvPr id="21" name="Rectangle 20"/>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A</a:t>
              </a:r>
              <a:endParaRPr lang="en-US" b="1" dirty="0">
                <a:solidFill>
                  <a:schemeClr val="tx1"/>
                </a:solidFill>
                <a:latin typeface="Comic Sans MS" pitchFamily="66" charset="0"/>
              </a:endParaRPr>
            </a:p>
          </p:txBody>
        </p:sp>
        <p:cxnSp>
          <p:nvCxnSpPr>
            <p:cNvPr id="22" name="Straight Connector 21"/>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7" name="Group 29"/>
          <p:cNvGrpSpPr/>
          <p:nvPr/>
        </p:nvGrpSpPr>
        <p:grpSpPr>
          <a:xfrm rot="-60000">
            <a:off x="2326388" y="2227574"/>
            <a:ext cx="1500198" cy="928694"/>
            <a:chOff x="1643042" y="2571744"/>
            <a:chExt cx="1500198" cy="928694"/>
          </a:xfrm>
          <a:effectLst>
            <a:outerShdw blurRad="279400" dist="50800" dir="5400000" sx="1000" sy="1000" algn="ctr" rotWithShape="0">
              <a:srgbClr val="000000">
                <a:alpha val="43137"/>
              </a:srgbClr>
            </a:outerShdw>
          </a:effectLst>
        </p:grpSpPr>
        <p:sp>
          <p:nvSpPr>
            <p:cNvPr id="24" name="Rectangle 23"/>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B</a:t>
              </a:r>
              <a:endParaRPr lang="en-US" b="1" dirty="0">
                <a:solidFill>
                  <a:schemeClr val="tx1"/>
                </a:solidFill>
                <a:latin typeface="Comic Sans MS" pitchFamily="66" charset="0"/>
              </a:endParaRPr>
            </a:p>
          </p:txBody>
        </p:sp>
        <p:cxnSp>
          <p:nvCxnSpPr>
            <p:cNvPr id="25" name="Straight Connector 24"/>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0" name="Group 32"/>
          <p:cNvGrpSpPr/>
          <p:nvPr/>
        </p:nvGrpSpPr>
        <p:grpSpPr>
          <a:xfrm rot="-60000">
            <a:off x="5896445" y="3370583"/>
            <a:ext cx="1500198" cy="928694"/>
            <a:chOff x="1643042" y="2571744"/>
            <a:chExt cx="1500198" cy="928694"/>
          </a:xfrm>
          <a:effectLst>
            <a:outerShdw blurRad="279400" dist="50800" dir="5400000" sx="1000" sy="1000" algn="ctr" rotWithShape="0">
              <a:srgbClr val="000000">
                <a:alpha val="43137"/>
              </a:srgbClr>
            </a:outerShdw>
          </a:effectLst>
        </p:grpSpPr>
        <p:sp>
          <p:nvSpPr>
            <p:cNvPr id="27" name="Rectangle 26"/>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H</a:t>
              </a:r>
              <a:endParaRPr lang="en-US" b="1" dirty="0">
                <a:solidFill>
                  <a:schemeClr val="tx1"/>
                </a:solidFill>
                <a:latin typeface="Comic Sans MS" pitchFamily="66" charset="0"/>
              </a:endParaRPr>
            </a:p>
          </p:txBody>
        </p:sp>
        <p:cxnSp>
          <p:nvCxnSpPr>
            <p:cNvPr id="28" name="Straight Connector 2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3" name="Group 35"/>
          <p:cNvGrpSpPr/>
          <p:nvPr/>
        </p:nvGrpSpPr>
        <p:grpSpPr>
          <a:xfrm rot="180000">
            <a:off x="3888420" y="3344982"/>
            <a:ext cx="1500198" cy="928694"/>
            <a:chOff x="1643042" y="2571744"/>
            <a:chExt cx="1500198" cy="928694"/>
          </a:xfrm>
          <a:effectLst>
            <a:outerShdw blurRad="279400" dist="50800" dir="5400000" sx="1000" sy="1000" algn="ctr" rotWithShape="0">
              <a:srgbClr val="000000">
                <a:alpha val="43137"/>
              </a:srgbClr>
            </a:outerShdw>
          </a:effectLst>
        </p:grpSpPr>
        <p:sp>
          <p:nvSpPr>
            <p:cNvPr id="30" name="Rectangle 29"/>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G</a:t>
              </a:r>
              <a:endParaRPr lang="en-US" b="1" dirty="0">
                <a:solidFill>
                  <a:schemeClr val="tx1"/>
                </a:solidFill>
                <a:latin typeface="Comic Sans MS" pitchFamily="66" charset="0"/>
              </a:endParaRPr>
            </a:p>
          </p:txBody>
        </p:sp>
        <p:cxnSp>
          <p:nvCxnSpPr>
            <p:cNvPr id="31" name="Straight Connector 3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6" name="Group 38"/>
          <p:cNvGrpSpPr/>
          <p:nvPr/>
        </p:nvGrpSpPr>
        <p:grpSpPr>
          <a:xfrm rot="180000">
            <a:off x="5968324" y="4467753"/>
            <a:ext cx="1500198" cy="928694"/>
            <a:chOff x="1643042" y="2571744"/>
            <a:chExt cx="1500198" cy="928694"/>
          </a:xfrm>
          <a:effectLst>
            <a:outerShdw blurRad="279400" dist="50800" dir="5400000" sx="1000" sy="1000" algn="ctr" rotWithShape="0">
              <a:srgbClr val="000000">
                <a:alpha val="43137"/>
              </a:srgbClr>
            </a:outerShdw>
          </a:effectLst>
        </p:grpSpPr>
        <p:sp>
          <p:nvSpPr>
            <p:cNvPr id="33" name="Rectangle 32"/>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F</a:t>
              </a:r>
              <a:endParaRPr lang="en-US" b="1" dirty="0">
                <a:solidFill>
                  <a:schemeClr val="tx1"/>
                </a:solidFill>
                <a:latin typeface="Comic Sans MS" pitchFamily="66" charset="0"/>
              </a:endParaRPr>
            </a:p>
          </p:txBody>
        </p:sp>
        <p:cxnSp>
          <p:nvCxnSpPr>
            <p:cNvPr id="34" name="Straight Connector 33"/>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9" name="Group 41"/>
          <p:cNvGrpSpPr/>
          <p:nvPr/>
        </p:nvGrpSpPr>
        <p:grpSpPr>
          <a:xfrm rot="180000">
            <a:off x="5881159" y="2253175"/>
            <a:ext cx="1500198" cy="928694"/>
            <a:chOff x="1643042" y="2571744"/>
            <a:chExt cx="1500198" cy="928694"/>
          </a:xfrm>
          <a:effectLst>
            <a:outerShdw blurRad="279400" dist="50800" dir="5400000" sx="1000" sy="1000" algn="ctr" rotWithShape="0">
              <a:srgbClr val="000000">
                <a:alpha val="43137"/>
              </a:srgbClr>
            </a:outerShdw>
          </a:effectLst>
        </p:grpSpPr>
        <p:sp>
          <p:nvSpPr>
            <p:cNvPr id="36" name="Rectangle 35"/>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E</a:t>
              </a:r>
              <a:endParaRPr lang="en-US" b="1" dirty="0">
                <a:solidFill>
                  <a:schemeClr val="tx1"/>
                </a:solidFill>
                <a:latin typeface="Comic Sans MS" pitchFamily="66" charset="0"/>
              </a:endParaRPr>
            </a:p>
          </p:txBody>
        </p:sp>
        <p:cxnSp>
          <p:nvCxnSpPr>
            <p:cNvPr id="37" name="Straight Connector 3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2" name="Group 44"/>
          <p:cNvGrpSpPr/>
          <p:nvPr/>
        </p:nvGrpSpPr>
        <p:grpSpPr>
          <a:xfrm rot="180000">
            <a:off x="4023728" y="2253175"/>
            <a:ext cx="1500198" cy="928694"/>
            <a:chOff x="1643042" y="2571744"/>
            <a:chExt cx="1500198" cy="928694"/>
          </a:xfrm>
          <a:effectLst>
            <a:outerShdw blurRad="279400" dist="50800" dir="5400000" sx="1000" sy="1000" algn="ctr" rotWithShape="0">
              <a:srgbClr val="000000">
                <a:alpha val="43137"/>
              </a:srgbClr>
            </a:outerShdw>
          </a:effectLst>
        </p:grpSpPr>
        <p:sp>
          <p:nvSpPr>
            <p:cNvPr id="39" name="Rectangle 38"/>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D</a:t>
              </a:r>
              <a:endParaRPr lang="en-US" b="1" dirty="0">
                <a:solidFill>
                  <a:schemeClr val="tx1"/>
                </a:solidFill>
                <a:latin typeface="Comic Sans MS" pitchFamily="66" charset="0"/>
              </a:endParaRPr>
            </a:p>
          </p:txBody>
        </p:sp>
        <p:cxnSp>
          <p:nvCxnSpPr>
            <p:cNvPr id="40" name="Straight Connector 39"/>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5" name="Group 47"/>
          <p:cNvGrpSpPr/>
          <p:nvPr/>
        </p:nvGrpSpPr>
        <p:grpSpPr>
          <a:xfrm rot="-60000">
            <a:off x="5896444" y="5448088"/>
            <a:ext cx="1500198" cy="928694"/>
            <a:chOff x="1643042" y="2571744"/>
            <a:chExt cx="1500198" cy="928694"/>
          </a:xfrm>
          <a:effectLst>
            <a:outerShdw blurRad="279400" dist="50800" dir="5400000" sx="1000" sy="1000" algn="ctr" rotWithShape="0">
              <a:srgbClr val="000000">
                <a:alpha val="43137"/>
              </a:srgbClr>
            </a:outerShdw>
          </a:effectLst>
        </p:grpSpPr>
        <p:sp>
          <p:nvSpPr>
            <p:cNvPr id="42" name="Rectangle 41"/>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C</a:t>
              </a:r>
              <a:endParaRPr lang="en-US" b="1" dirty="0">
                <a:solidFill>
                  <a:schemeClr val="tx1"/>
                </a:solidFill>
                <a:latin typeface="Comic Sans MS" pitchFamily="66" charset="0"/>
              </a:endParaRPr>
            </a:p>
          </p:txBody>
        </p:sp>
        <p:cxnSp>
          <p:nvCxnSpPr>
            <p:cNvPr id="43" name="Straight Connector 42"/>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sp>
        <p:nvSpPr>
          <p:cNvPr id="44" name="AutoShape 22"/>
          <p:cNvSpPr>
            <a:spLocks noChangeArrowheads="1"/>
          </p:cNvSpPr>
          <p:nvPr/>
        </p:nvSpPr>
        <p:spPr bwMode="auto">
          <a:xfrm>
            <a:off x="2143108" y="4350409"/>
            <a:ext cx="3449983" cy="2012859"/>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buNone/>
            </a:pPr>
            <a:r>
              <a:rPr lang="en-US" sz="1600" b="1" i="1" dirty="0" smtClean="0"/>
              <a:t>Found a problem here?</a:t>
            </a:r>
          </a:p>
          <a:p>
            <a:r>
              <a:rPr lang="en-US" sz="1600" dirty="0" smtClean="0"/>
              <a:t>Push story back but do not create defect</a:t>
            </a:r>
          </a:p>
          <a:p>
            <a:pPr>
              <a:buNone/>
            </a:pPr>
            <a:r>
              <a:rPr lang="en-US" sz="1600" i="1" dirty="0" smtClean="0"/>
              <a:t>or</a:t>
            </a:r>
          </a:p>
          <a:p>
            <a:r>
              <a:rPr lang="en-US" sz="1600" dirty="0" smtClean="0"/>
              <a:t>For minor issues create defect </a:t>
            </a:r>
          </a:p>
          <a:p>
            <a:pPr>
              <a:buNone/>
            </a:pPr>
            <a:r>
              <a:rPr lang="en-US" sz="1600" dirty="0" smtClean="0"/>
              <a:t>and let story pass (if business agree)</a:t>
            </a:r>
          </a:p>
        </p:txBody>
      </p:sp>
      <p:sp>
        <p:nvSpPr>
          <p:cNvPr id="46" name="AutoShape 24"/>
          <p:cNvSpPr>
            <a:spLocks noChangeArrowheads="1"/>
          </p:cNvSpPr>
          <p:nvPr/>
        </p:nvSpPr>
        <p:spPr bwMode="auto">
          <a:xfrm>
            <a:off x="6564577" y="5035722"/>
            <a:ext cx="2388358" cy="1126462"/>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buNone/>
            </a:pPr>
            <a:r>
              <a:rPr lang="en-US" sz="1600" b="1" i="1" dirty="0" smtClean="0"/>
              <a:t>Found a problem here?</a:t>
            </a:r>
          </a:p>
          <a:p>
            <a:r>
              <a:rPr lang="en-US" sz="1600" dirty="0" smtClean="0"/>
              <a:t>Raise and track the defect</a:t>
            </a:r>
          </a:p>
        </p:txBody>
      </p:sp>
      <p:cxnSp>
        <p:nvCxnSpPr>
          <p:cNvPr id="48" name="Straight Arrow Connector 47"/>
          <p:cNvCxnSpPr>
            <a:stCxn id="44" idx="0"/>
            <a:endCxn id="12" idx="2"/>
          </p:cNvCxnSpPr>
          <p:nvPr/>
        </p:nvCxnSpPr>
        <p:spPr>
          <a:xfrm rot="16200000" flipV="1">
            <a:off x="2275974" y="2758283"/>
            <a:ext cx="2383622" cy="800630"/>
          </a:xfrm>
          <a:prstGeom prst="straightConnector1">
            <a:avLst/>
          </a:prstGeom>
          <a:ln w="76200">
            <a:solidFill>
              <a:schemeClr val="bg1">
                <a:lumMod val="65000"/>
              </a:schemeClr>
            </a:solidFill>
            <a:prstDash val="sysDash"/>
            <a:headEnd type="none" w="med" len="med"/>
            <a:tailEnd type="triangle" w="med" len="med"/>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4" idx="0"/>
            <a:endCxn id="15" idx="2"/>
          </p:cNvCxnSpPr>
          <p:nvPr/>
        </p:nvCxnSpPr>
        <p:spPr>
          <a:xfrm rot="5400000" flipH="1" flipV="1">
            <a:off x="3153660" y="2681581"/>
            <a:ext cx="2383269" cy="954389"/>
          </a:xfrm>
          <a:prstGeom prst="straightConnector1">
            <a:avLst/>
          </a:prstGeom>
          <a:ln w="76200">
            <a:solidFill>
              <a:schemeClr val="bg1">
                <a:lumMod val="65000"/>
              </a:schemeClr>
            </a:solidFill>
            <a:prstDash val="sysDash"/>
            <a:headEnd type="none" w="med" len="med"/>
            <a:tailEnd type="triangle" w="med" len="med"/>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4" idx="0"/>
            <a:endCxn id="18" idx="2"/>
          </p:cNvCxnSpPr>
          <p:nvPr/>
        </p:nvCxnSpPr>
        <p:spPr>
          <a:xfrm rot="5400000" flipH="1" flipV="1">
            <a:off x="4010916" y="1824325"/>
            <a:ext cx="2383269" cy="2668901"/>
          </a:xfrm>
          <a:prstGeom prst="straightConnector1">
            <a:avLst/>
          </a:prstGeom>
          <a:ln w="76200">
            <a:solidFill>
              <a:schemeClr val="bg1">
                <a:lumMod val="65000"/>
              </a:schemeClr>
            </a:solidFill>
            <a:prstDash val="sysDash"/>
            <a:headEnd type="none" w="med" len="med"/>
            <a:tailEnd type="triangle" w="med" len="med"/>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6" idx="0"/>
            <a:endCxn id="9" idx="2"/>
          </p:cNvCxnSpPr>
          <p:nvPr/>
        </p:nvCxnSpPr>
        <p:spPr>
          <a:xfrm rot="5400000" flipH="1" flipV="1">
            <a:off x="6446651" y="3278893"/>
            <a:ext cx="3068935" cy="444724"/>
          </a:xfrm>
          <a:prstGeom prst="straightConnector1">
            <a:avLst/>
          </a:prstGeom>
          <a:ln w="76200">
            <a:solidFill>
              <a:schemeClr val="bg1">
                <a:lumMod val="65000"/>
              </a:schemeClr>
            </a:solidFill>
            <a:prstDash val="sysDash"/>
            <a:headEnd type="none" w="med" len="med"/>
            <a:tailEnd type="triangle" w="med" len="med"/>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Defect management</a:t>
            </a:r>
            <a:endParaRPr lang="en-US" dirty="0"/>
          </a:p>
        </p:txBody>
      </p:sp>
      <p:sp>
        <p:nvSpPr>
          <p:cNvPr id="7" name="Content Placeholder 6"/>
          <p:cNvSpPr>
            <a:spLocks noGrp="1"/>
          </p:cNvSpPr>
          <p:nvPr>
            <p:ph idx="1"/>
          </p:nvPr>
        </p:nvSpPr>
        <p:spPr/>
        <p:txBody>
          <a:bodyPr/>
          <a:lstStyle/>
          <a:p>
            <a:r>
              <a:rPr lang="en-US" dirty="0"/>
              <a:t>Appears on </a:t>
            </a:r>
            <a:r>
              <a:rPr lang="en-US" dirty="0" smtClean="0"/>
              <a:t>story-wall </a:t>
            </a:r>
            <a:r>
              <a:rPr lang="en-US" dirty="0"/>
              <a:t>as separate card</a:t>
            </a:r>
          </a:p>
          <a:p>
            <a:r>
              <a:rPr lang="en-US" dirty="0"/>
              <a:t>Prioritized by business over new functionality</a:t>
            </a:r>
          </a:p>
          <a:p>
            <a:r>
              <a:rPr lang="en-US" dirty="0"/>
              <a:t>Categorized as per </a:t>
            </a:r>
            <a:r>
              <a:rPr lang="en-US" dirty="0" smtClean="0"/>
              <a:t>usual</a:t>
            </a:r>
          </a:p>
          <a:p>
            <a:endParaRPr lang="en-US" dirty="0"/>
          </a:p>
          <a:p>
            <a:r>
              <a:rPr lang="en-US" dirty="0" smtClean="0"/>
              <a:t>Should defects be estimated?</a:t>
            </a:r>
          </a:p>
          <a:p>
            <a:r>
              <a:rPr lang="en-US" dirty="0" smtClean="0"/>
              <a:t>When raising a defect should you associate it with a story?</a:t>
            </a:r>
            <a:endParaRPr lang="en-US" dirty="0"/>
          </a:p>
          <a:p>
            <a:endParaRPr lang="en-US" dirty="0"/>
          </a:p>
        </p:txBody>
      </p:sp>
      <p:pic>
        <p:nvPicPr>
          <p:cNvPr id="8" name="Picture 6"/>
          <p:cNvPicPr>
            <a:picLocks noChangeAspect="1" noChangeArrowheads="1"/>
          </p:cNvPicPr>
          <p:nvPr/>
        </p:nvPicPr>
        <p:blipFill>
          <a:blip r:embed="rId3"/>
          <a:srcRect/>
          <a:stretch>
            <a:fillRect/>
          </a:stretch>
        </p:blipFill>
        <p:spPr bwMode="auto">
          <a:xfrm rot="5327672">
            <a:off x="6749924" y="4332833"/>
            <a:ext cx="2176463" cy="2022475"/>
          </a:xfrm>
          <a:prstGeom prst="rect">
            <a:avLst/>
          </a:prstGeom>
          <a:noFill/>
          <a:ln w="12700" cap="flat">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fade">
                                      <p:cBhvr>
                                        <p:cTn id="1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1" name="Rectangle 3"/>
          <p:cNvSpPr>
            <a:spLocks noGrp="1" noChangeArrowheads="1"/>
          </p:cNvSpPr>
          <p:nvPr>
            <p:ph type="title"/>
          </p:nvPr>
        </p:nvSpPr>
        <p:spPr>
          <a:ln/>
        </p:spPr>
        <p:txBody>
          <a:bodyPr/>
          <a:lstStyle/>
          <a:p>
            <a:r>
              <a:rPr lang="en-US" dirty="0"/>
              <a:t>Common testing issues/smells</a:t>
            </a:r>
          </a:p>
        </p:txBody>
      </p:sp>
      <p:sp>
        <p:nvSpPr>
          <p:cNvPr id="99332" name="Rectangle 4"/>
          <p:cNvSpPr>
            <a:spLocks noGrp="1" noChangeArrowheads="1"/>
          </p:cNvSpPr>
          <p:nvPr>
            <p:ph idx="1"/>
          </p:nvPr>
        </p:nvSpPr>
        <p:spPr>
          <a:ln/>
        </p:spPr>
        <p:txBody>
          <a:bodyPr/>
          <a:lstStyle/>
          <a:p>
            <a:r>
              <a:rPr lang="en-US" dirty="0"/>
              <a:t>Is it really a</a:t>
            </a:r>
            <a:r>
              <a:rPr lang="en-US" dirty="0" smtClean="0"/>
              <a:t> defect?</a:t>
            </a:r>
            <a:endParaRPr lang="en-US" dirty="0"/>
          </a:p>
          <a:p>
            <a:r>
              <a:rPr lang="en-US" dirty="0"/>
              <a:t>Bouncing</a:t>
            </a:r>
            <a:r>
              <a:rPr lang="en-US" dirty="0" smtClean="0"/>
              <a:t> defects</a:t>
            </a:r>
          </a:p>
          <a:p>
            <a:r>
              <a:rPr lang="en-US" dirty="0"/>
              <a:t>Automation failures</a:t>
            </a:r>
          </a:p>
          <a:p>
            <a:r>
              <a:rPr lang="en-US" dirty="0"/>
              <a:t>Accepting stories, then raising </a:t>
            </a:r>
            <a:r>
              <a:rPr lang="en-US" dirty="0" smtClean="0"/>
              <a:t>defects</a:t>
            </a:r>
          </a:p>
          <a:p>
            <a:r>
              <a:rPr lang="en-US" dirty="0" smtClean="0"/>
              <a:t>Repeating business logic in tests</a:t>
            </a:r>
          </a:p>
        </p:txBody>
      </p:sp>
      <p:pic>
        <p:nvPicPr>
          <p:cNvPr id="99333"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638800" y="3743907"/>
            <a:ext cx="3390900" cy="3114092"/>
          </a:xfrm>
          <a:prstGeom prst="rect">
            <a:avLst/>
          </a:prstGeom>
          <a:noFill/>
          <a:ln w="12700" cap="flat">
            <a:noFill/>
            <a:miter lim="800000"/>
            <a:headEnd/>
            <a:tailEnd/>
          </a:ln>
        </p:spPr>
      </p:pic>
    </p:spTree>
    <p:extLst>
      <p:ext uri="{BB962C8B-B14F-4D97-AF65-F5344CB8AC3E}">
        <p14:creationId xmlns:p14="http://schemas.microsoft.com/office/powerpoint/2010/main" val="393384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fade">
                                      <p:cBhvr>
                                        <p:cTn id="7" dur="1000"/>
                                        <p:tgtEl>
                                          <p:spTgt spid="99333"/>
                                        </p:tgtEl>
                                      </p:cBhvr>
                                    </p:animEffect>
                                  </p:childTnLst>
                                </p:cTn>
                              </p:par>
                            </p:childTnLst>
                          </p:cTn>
                        </p:par>
                      </p:childTnLst>
                    </p:cTn>
                  </p:par>
                  <p:par>
                    <p:cTn id="8" fill="hold">
                      <p:stCondLst>
                        <p:cond delay="indefinite"/>
                      </p:stCondLst>
                      <p:childTnLst>
                        <p:par>
                          <p:cTn id="9" fill="hold">
                            <p:stCondLst>
                              <p:cond delay="0"/>
                            </p:stCondLst>
                            <p:childTnLst>
                              <p:par>
                                <p:cTn id="10" presetID="0" presetClass="entr" presetSubtype="0" fill="hold" grpId="0" nodeType="clickEffect">
                                  <p:stCondLst>
                                    <p:cond delay="0"/>
                                  </p:stCondLst>
                                  <p:childTnLst>
                                    <p:set>
                                      <p:cBhvr>
                                        <p:cTn id="11" dur="1" fill="hold">
                                          <p:stCondLst>
                                            <p:cond delay="499"/>
                                          </p:stCondLst>
                                        </p:cTn>
                                        <p:tgtEl>
                                          <p:spTgt spid="9933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0" presetClass="entr" presetSubtype="0" fill="hold" grpId="0" nodeType="clickEffect">
                                  <p:stCondLst>
                                    <p:cond delay="0"/>
                                  </p:stCondLst>
                                  <p:childTnLst>
                                    <p:set>
                                      <p:cBhvr>
                                        <p:cTn id="15" dur="1" fill="hold">
                                          <p:stCondLst>
                                            <p:cond delay="499"/>
                                          </p:stCondLst>
                                        </p:cTn>
                                        <p:tgtEl>
                                          <p:spTgt spid="9933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0" fill="hold" grpId="0" nodeType="clickEffect">
                                  <p:stCondLst>
                                    <p:cond delay="0"/>
                                  </p:stCondLst>
                                  <p:childTnLst>
                                    <p:set>
                                      <p:cBhvr>
                                        <p:cTn id="19" dur="1" fill="hold">
                                          <p:stCondLst>
                                            <p:cond delay="499"/>
                                          </p:stCondLst>
                                        </p:cTn>
                                        <p:tgtEl>
                                          <p:spTgt spid="99332">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0" fill="hold" grpId="0" nodeType="clickEffect">
                                  <p:stCondLst>
                                    <p:cond delay="0"/>
                                  </p:stCondLst>
                                  <p:childTnLst>
                                    <p:set>
                                      <p:cBhvr>
                                        <p:cTn id="23" dur="1" fill="hold">
                                          <p:stCondLst>
                                            <p:cond delay="499"/>
                                          </p:stCondLst>
                                        </p:cTn>
                                        <p:tgtEl>
                                          <p:spTgt spid="993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build="p" bldLvl="5" autoUpdateAnimBg="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r>
              <a:rPr lang="en-US" dirty="0" smtClean="0">
                <a:hlinkClick r:id="rId3" action="ppaction://hlinkpres?slideindex=1&amp;slidetitle="/>
              </a:rPr>
              <a:t>Planning  the Project</a:t>
            </a:r>
            <a:endParaRPr lang="en-US" dirty="0"/>
          </a:p>
        </p:txBody>
      </p:sp>
    </p:spTree>
    <p:extLst>
      <p:ext uri="{BB962C8B-B14F-4D97-AF65-F5344CB8AC3E}">
        <p14:creationId xmlns:p14="http://schemas.microsoft.com/office/powerpoint/2010/main" val="427828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rd 1.jpg"/>
          <p:cNvPicPr>
            <a:picLocks noChangeAspect="1"/>
          </p:cNvPicPr>
          <p:nvPr/>
        </p:nvPicPr>
        <p:blipFill rotWithShape="1">
          <a:blip r:embed="rId3">
            <a:extLst>
              <a:ext uri="{28A0092B-C50C-407E-A947-70E740481C1C}">
                <a14:useLocalDpi xmlns:a14="http://schemas.microsoft.com/office/drawing/2010/main" val="0"/>
              </a:ext>
            </a:extLst>
          </a:blip>
          <a:srcRect l="12230" t="15133" r="8403" b="18986"/>
          <a:stretch/>
        </p:blipFill>
        <p:spPr>
          <a:xfrm rot="5400000" flipH="1" flipV="1">
            <a:off x="2186486" y="-691854"/>
            <a:ext cx="4572000" cy="6477004"/>
          </a:xfrm>
          <a:prstGeom prst="rect">
            <a:avLst/>
          </a:prstGeom>
        </p:spPr>
      </p:pic>
      <p:sp>
        <p:nvSpPr>
          <p:cNvPr id="5" name="TextBox 4"/>
          <p:cNvSpPr txBox="1"/>
          <p:nvPr/>
        </p:nvSpPr>
        <p:spPr>
          <a:xfrm>
            <a:off x="899592" y="5343599"/>
            <a:ext cx="7586488" cy="461665"/>
          </a:xfrm>
          <a:prstGeom prst="rect">
            <a:avLst/>
          </a:prstGeom>
          <a:noFill/>
        </p:spPr>
        <p:txBody>
          <a:bodyPr wrap="square" rtlCol="0">
            <a:spAutoFit/>
          </a:bodyPr>
          <a:lstStyle/>
          <a:p>
            <a:r>
              <a:rPr lang="en-US" sz="2400" dirty="0" smtClean="0"/>
              <a:t>Anybody write-down any of these methods on their card?</a:t>
            </a:r>
            <a:endParaRPr lang="en-US" sz="2400" dirty="0"/>
          </a:p>
        </p:txBody>
      </p:sp>
    </p:spTree>
    <p:extLst>
      <p:ext uri="{BB962C8B-B14F-4D97-AF65-F5344CB8AC3E}">
        <p14:creationId xmlns:p14="http://schemas.microsoft.com/office/powerpoint/2010/main" val="95461140"/>
      </p:ext>
    </p:extLst>
  </p:cSld>
  <p:clrMapOvr>
    <a:masterClrMapping/>
  </p:clrMapOvr>
  <p:transition xmlns:p14="http://schemas.microsoft.com/office/powerpoint/2010/main" spd="slow">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4648200" y="2067843"/>
            <a:ext cx="1863725" cy="360363"/>
          </a:xfrm>
          <a:prstGeom prst="rect">
            <a:avLst/>
          </a:prstGeom>
          <a:noFill/>
          <a:ln w="9525">
            <a:noFill/>
            <a:miter lim="800000"/>
            <a:headEnd/>
            <a:tailEnd/>
          </a:ln>
        </p:spPr>
        <p:txBody>
          <a:bodyPr lIns="82296" tIns="41148" rIns="82296" bIns="41148">
            <a:spAutoFit/>
          </a:bodyPr>
          <a:lstStyle/>
          <a:p>
            <a:r>
              <a:rPr lang="en-US" dirty="0">
                <a:solidFill>
                  <a:srgbClr val="3333FF"/>
                </a:solidFill>
              </a:rPr>
              <a:t>Training</a:t>
            </a:r>
          </a:p>
        </p:txBody>
      </p:sp>
      <p:sp>
        <p:nvSpPr>
          <p:cNvPr id="9" name="TextBox 8"/>
          <p:cNvSpPr txBox="1">
            <a:spLocks noChangeArrowheads="1"/>
          </p:cNvSpPr>
          <p:nvPr/>
        </p:nvSpPr>
        <p:spPr bwMode="auto">
          <a:xfrm>
            <a:off x="4648200" y="2601243"/>
            <a:ext cx="1863725" cy="360363"/>
          </a:xfrm>
          <a:prstGeom prst="rect">
            <a:avLst/>
          </a:prstGeom>
          <a:noFill/>
          <a:ln w="9525">
            <a:noFill/>
            <a:miter lim="800000"/>
            <a:headEnd/>
            <a:tailEnd/>
          </a:ln>
        </p:spPr>
        <p:txBody>
          <a:bodyPr lIns="82296" tIns="41148" rIns="82296" bIns="41148">
            <a:spAutoFit/>
          </a:bodyPr>
          <a:lstStyle/>
          <a:p>
            <a:r>
              <a:rPr lang="en-US" dirty="0">
                <a:solidFill>
                  <a:srgbClr val="3333FF"/>
                </a:solidFill>
              </a:rPr>
              <a:t>Project kick-off</a:t>
            </a:r>
          </a:p>
        </p:txBody>
      </p:sp>
      <p:sp>
        <p:nvSpPr>
          <p:cNvPr id="10" name="TextBox 9"/>
          <p:cNvSpPr txBox="1">
            <a:spLocks noChangeArrowheads="1"/>
          </p:cNvSpPr>
          <p:nvPr/>
        </p:nvSpPr>
        <p:spPr bwMode="auto">
          <a:xfrm>
            <a:off x="4648200" y="3210843"/>
            <a:ext cx="2087563" cy="360362"/>
          </a:xfrm>
          <a:prstGeom prst="rect">
            <a:avLst/>
          </a:prstGeom>
          <a:noFill/>
          <a:ln w="9525">
            <a:noFill/>
            <a:miter lim="800000"/>
            <a:headEnd/>
            <a:tailEnd/>
          </a:ln>
        </p:spPr>
        <p:txBody>
          <a:bodyPr lIns="82296" tIns="41148" rIns="82296" bIns="41148">
            <a:spAutoFit/>
          </a:bodyPr>
          <a:lstStyle/>
          <a:p>
            <a:r>
              <a:rPr lang="en-US" dirty="0">
                <a:solidFill>
                  <a:srgbClr val="3333FF"/>
                </a:solidFill>
              </a:rPr>
              <a:t>Release planning</a:t>
            </a:r>
          </a:p>
        </p:txBody>
      </p:sp>
      <p:sp>
        <p:nvSpPr>
          <p:cNvPr id="11" name="TextBox 10"/>
          <p:cNvSpPr txBox="1">
            <a:spLocks noChangeArrowheads="1"/>
          </p:cNvSpPr>
          <p:nvPr/>
        </p:nvSpPr>
        <p:spPr bwMode="auto">
          <a:xfrm>
            <a:off x="4648200" y="3793456"/>
            <a:ext cx="1714500" cy="636587"/>
          </a:xfrm>
          <a:prstGeom prst="rect">
            <a:avLst/>
          </a:prstGeom>
          <a:noFill/>
          <a:ln w="9525">
            <a:noFill/>
            <a:miter lim="800000"/>
            <a:headEnd/>
            <a:tailEnd/>
          </a:ln>
        </p:spPr>
        <p:txBody>
          <a:bodyPr lIns="82296" tIns="41148" rIns="82296" bIns="41148">
            <a:spAutoFit/>
          </a:bodyPr>
          <a:lstStyle/>
          <a:p>
            <a:r>
              <a:rPr lang="en-US" dirty="0">
                <a:solidFill>
                  <a:srgbClr val="3333FF"/>
                </a:solidFill>
              </a:rPr>
              <a:t>Iteration planning</a:t>
            </a:r>
          </a:p>
        </p:txBody>
      </p:sp>
      <p:sp>
        <p:nvSpPr>
          <p:cNvPr id="12" name="TextBox 11"/>
          <p:cNvSpPr txBox="1">
            <a:spLocks noChangeArrowheads="1"/>
          </p:cNvSpPr>
          <p:nvPr/>
        </p:nvSpPr>
        <p:spPr bwMode="auto">
          <a:xfrm>
            <a:off x="4648200" y="4658643"/>
            <a:ext cx="1714500" cy="360362"/>
          </a:xfrm>
          <a:prstGeom prst="rect">
            <a:avLst/>
          </a:prstGeom>
          <a:noFill/>
          <a:ln w="9525">
            <a:noFill/>
            <a:miter lim="800000"/>
            <a:headEnd/>
            <a:tailEnd/>
          </a:ln>
        </p:spPr>
        <p:txBody>
          <a:bodyPr lIns="82296" tIns="41148" rIns="82296" bIns="41148">
            <a:spAutoFit/>
          </a:bodyPr>
          <a:lstStyle/>
          <a:p>
            <a:r>
              <a:rPr lang="en-US" dirty="0">
                <a:solidFill>
                  <a:srgbClr val="3333FF"/>
                </a:solidFill>
              </a:rPr>
              <a:t>Daily stand-up</a:t>
            </a:r>
          </a:p>
        </p:txBody>
      </p:sp>
      <p:sp>
        <p:nvSpPr>
          <p:cNvPr id="13" name="TextBox 12"/>
          <p:cNvSpPr txBox="1">
            <a:spLocks noChangeArrowheads="1"/>
          </p:cNvSpPr>
          <p:nvPr/>
        </p:nvSpPr>
        <p:spPr bwMode="auto">
          <a:xfrm>
            <a:off x="4610100" y="5268243"/>
            <a:ext cx="1714500" cy="360362"/>
          </a:xfrm>
          <a:prstGeom prst="rect">
            <a:avLst/>
          </a:prstGeom>
          <a:noFill/>
          <a:ln w="9525">
            <a:noFill/>
            <a:miter lim="800000"/>
            <a:headEnd/>
            <a:tailEnd/>
          </a:ln>
        </p:spPr>
        <p:txBody>
          <a:bodyPr lIns="82296" tIns="41148" rIns="82296" bIns="41148">
            <a:spAutoFit/>
          </a:bodyPr>
          <a:lstStyle/>
          <a:p>
            <a:r>
              <a:rPr lang="en-US" dirty="0">
                <a:solidFill>
                  <a:srgbClr val="3333FF"/>
                </a:solidFill>
              </a:rPr>
              <a:t>Review / demo</a:t>
            </a:r>
          </a:p>
        </p:txBody>
      </p:sp>
      <p:sp>
        <p:nvSpPr>
          <p:cNvPr id="14" name="TextBox 13"/>
          <p:cNvSpPr txBox="1">
            <a:spLocks noChangeArrowheads="1"/>
          </p:cNvSpPr>
          <p:nvPr/>
        </p:nvSpPr>
        <p:spPr bwMode="auto">
          <a:xfrm>
            <a:off x="4610100" y="5822281"/>
            <a:ext cx="1639888" cy="360362"/>
          </a:xfrm>
          <a:prstGeom prst="rect">
            <a:avLst/>
          </a:prstGeom>
          <a:noFill/>
          <a:ln w="9525">
            <a:noFill/>
            <a:miter lim="800000"/>
            <a:headEnd/>
            <a:tailEnd/>
          </a:ln>
        </p:spPr>
        <p:txBody>
          <a:bodyPr lIns="82296" tIns="41148" rIns="82296" bIns="41148">
            <a:spAutoFit/>
          </a:bodyPr>
          <a:lstStyle/>
          <a:p>
            <a:r>
              <a:rPr lang="en-US" dirty="0">
                <a:solidFill>
                  <a:srgbClr val="3333FF"/>
                </a:solidFill>
              </a:rPr>
              <a:t>Retrospective</a:t>
            </a:r>
          </a:p>
        </p:txBody>
      </p:sp>
      <p:sp>
        <p:nvSpPr>
          <p:cNvPr id="15" name="TextBox 14"/>
          <p:cNvSpPr txBox="1">
            <a:spLocks noChangeArrowheads="1"/>
          </p:cNvSpPr>
          <p:nvPr/>
        </p:nvSpPr>
        <p:spPr bwMode="auto">
          <a:xfrm>
            <a:off x="2514600" y="2410743"/>
            <a:ext cx="2057400" cy="636588"/>
          </a:xfrm>
          <a:prstGeom prst="rect">
            <a:avLst/>
          </a:prstGeom>
          <a:noFill/>
          <a:ln w="9525">
            <a:noFill/>
            <a:miter lim="800000"/>
            <a:headEnd/>
            <a:tailEnd/>
          </a:ln>
        </p:spPr>
        <p:txBody>
          <a:bodyPr lIns="82296" tIns="41148" rIns="82296" bIns="41148">
            <a:spAutoFit/>
          </a:bodyPr>
          <a:lstStyle/>
          <a:p>
            <a:r>
              <a:rPr lang="en-US" b="1" dirty="0">
                <a:solidFill>
                  <a:srgbClr val="0000FF"/>
                </a:solidFill>
              </a:rPr>
              <a:t>Short feedback loops</a:t>
            </a:r>
          </a:p>
        </p:txBody>
      </p:sp>
      <p:sp>
        <p:nvSpPr>
          <p:cNvPr id="17" name="TextBox 16"/>
          <p:cNvSpPr txBox="1">
            <a:spLocks noChangeArrowheads="1"/>
          </p:cNvSpPr>
          <p:nvPr/>
        </p:nvSpPr>
        <p:spPr bwMode="auto">
          <a:xfrm>
            <a:off x="2506662" y="3495006"/>
            <a:ext cx="1989138" cy="638175"/>
          </a:xfrm>
          <a:prstGeom prst="rect">
            <a:avLst/>
          </a:prstGeom>
          <a:noFill/>
          <a:ln w="9525">
            <a:noFill/>
            <a:miter lim="800000"/>
            <a:headEnd/>
            <a:tailEnd/>
          </a:ln>
        </p:spPr>
        <p:txBody>
          <a:bodyPr lIns="82296" tIns="41148" rIns="82296" bIns="41148">
            <a:spAutoFit/>
          </a:bodyPr>
          <a:lstStyle/>
          <a:p>
            <a:r>
              <a:rPr lang="en-US" b="1">
                <a:solidFill>
                  <a:srgbClr val="0000FF"/>
                </a:solidFill>
              </a:rPr>
              <a:t>Inspect and adapt</a:t>
            </a:r>
          </a:p>
        </p:txBody>
      </p:sp>
      <p:sp>
        <p:nvSpPr>
          <p:cNvPr id="18" name="TextBox 17"/>
          <p:cNvSpPr txBox="1">
            <a:spLocks noChangeArrowheads="1"/>
          </p:cNvSpPr>
          <p:nvPr/>
        </p:nvSpPr>
        <p:spPr bwMode="auto">
          <a:xfrm>
            <a:off x="2520950" y="4331618"/>
            <a:ext cx="1898650" cy="636588"/>
          </a:xfrm>
          <a:prstGeom prst="rect">
            <a:avLst/>
          </a:prstGeom>
          <a:noFill/>
          <a:ln w="9525">
            <a:noFill/>
            <a:miter lim="800000"/>
            <a:headEnd/>
            <a:tailEnd/>
          </a:ln>
        </p:spPr>
        <p:txBody>
          <a:bodyPr wrap="square" lIns="82296" tIns="41148" rIns="82296" bIns="41148">
            <a:spAutoFit/>
          </a:bodyPr>
          <a:lstStyle/>
          <a:p>
            <a:r>
              <a:rPr lang="en-US" b="1" dirty="0">
                <a:solidFill>
                  <a:srgbClr val="0000FF"/>
                </a:solidFill>
              </a:rPr>
              <a:t>Collaboration and teamwork</a:t>
            </a:r>
          </a:p>
        </p:txBody>
      </p:sp>
      <p:sp>
        <p:nvSpPr>
          <p:cNvPr id="16396" name="TextBox 18"/>
          <p:cNvSpPr txBox="1">
            <a:spLocks noChangeArrowheads="1"/>
          </p:cNvSpPr>
          <p:nvPr/>
        </p:nvSpPr>
        <p:spPr bwMode="auto">
          <a:xfrm>
            <a:off x="204788" y="2547268"/>
            <a:ext cx="2309812" cy="2114425"/>
          </a:xfrm>
          <a:prstGeom prst="rect">
            <a:avLst/>
          </a:prstGeom>
          <a:noFill/>
          <a:ln w="9525">
            <a:noFill/>
            <a:miter lim="800000"/>
            <a:headEnd/>
            <a:tailEnd/>
          </a:ln>
        </p:spPr>
        <p:txBody>
          <a:bodyPr lIns="82296" tIns="41148" rIns="82296" bIns="41148">
            <a:spAutoFit/>
          </a:bodyPr>
          <a:lstStyle/>
          <a:p>
            <a:r>
              <a:rPr lang="en-US" sz="2200" b="1" dirty="0">
                <a:solidFill>
                  <a:srgbClr val="000099"/>
                </a:solidFill>
              </a:rPr>
              <a:t>Deliver high-value, high-quality working software </a:t>
            </a:r>
            <a:r>
              <a:rPr lang="en-US" sz="2200" b="1" dirty="0" smtClean="0">
                <a:solidFill>
                  <a:srgbClr val="000099"/>
                </a:solidFill>
              </a:rPr>
              <a:t>quickly and frequently</a:t>
            </a:r>
            <a:endParaRPr lang="en-US" sz="2200" b="1" dirty="0">
              <a:solidFill>
                <a:srgbClr val="000099"/>
              </a:solidFill>
            </a:endParaRPr>
          </a:p>
        </p:txBody>
      </p:sp>
      <p:sp>
        <p:nvSpPr>
          <p:cNvPr id="21" name="TextBox 20"/>
          <p:cNvSpPr txBox="1">
            <a:spLocks noChangeArrowheads="1"/>
          </p:cNvSpPr>
          <p:nvPr/>
        </p:nvSpPr>
        <p:spPr bwMode="auto">
          <a:xfrm rot="-610544">
            <a:off x="6595117" y="1871336"/>
            <a:ext cx="1820181" cy="360099"/>
          </a:xfrm>
          <a:prstGeom prst="rect">
            <a:avLst/>
          </a:prstGeom>
          <a:noFill/>
          <a:ln w="9525">
            <a:noFill/>
            <a:miter lim="800000"/>
            <a:headEnd/>
            <a:tailEnd/>
          </a:ln>
        </p:spPr>
        <p:txBody>
          <a:bodyPr wrap="square" lIns="82296" tIns="41148" rIns="82296" bIns="41148">
            <a:spAutoFit/>
          </a:bodyPr>
          <a:lstStyle/>
          <a:p>
            <a:r>
              <a:rPr lang="en-US" i="1" dirty="0">
                <a:solidFill>
                  <a:srgbClr val="0066FF"/>
                </a:solidFill>
                <a:latin typeface="Lucida Calligraphy" pitchFamily="66" charset="0"/>
              </a:rPr>
              <a:t>User stories</a:t>
            </a:r>
          </a:p>
        </p:txBody>
      </p:sp>
      <p:sp>
        <p:nvSpPr>
          <p:cNvPr id="22" name="TextBox 21"/>
          <p:cNvSpPr txBox="1">
            <a:spLocks noChangeArrowheads="1"/>
          </p:cNvSpPr>
          <p:nvPr/>
        </p:nvSpPr>
        <p:spPr bwMode="auto">
          <a:xfrm rot="-743487">
            <a:off x="6523428" y="2527593"/>
            <a:ext cx="1877871" cy="360099"/>
          </a:xfrm>
          <a:prstGeom prst="rect">
            <a:avLst/>
          </a:prstGeom>
          <a:noFill/>
          <a:ln w="9525">
            <a:noFill/>
            <a:miter lim="800000"/>
            <a:headEnd/>
            <a:tailEnd/>
          </a:ln>
        </p:spPr>
        <p:txBody>
          <a:bodyPr wrap="square" lIns="82296" tIns="41148" rIns="82296" bIns="41148">
            <a:spAutoFit/>
          </a:bodyPr>
          <a:lstStyle/>
          <a:p>
            <a:r>
              <a:rPr lang="en-US" i="1" dirty="0">
                <a:solidFill>
                  <a:srgbClr val="0066FF"/>
                </a:solidFill>
                <a:latin typeface="Lucida Calligraphy" pitchFamily="66" charset="0"/>
              </a:rPr>
              <a:t>Task cards</a:t>
            </a:r>
          </a:p>
        </p:txBody>
      </p:sp>
      <p:sp>
        <p:nvSpPr>
          <p:cNvPr id="23" name="TextBox 22"/>
          <p:cNvSpPr txBox="1">
            <a:spLocks noChangeArrowheads="1"/>
          </p:cNvSpPr>
          <p:nvPr/>
        </p:nvSpPr>
        <p:spPr bwMode="auto">
          <a:xfrm>
            <a:off x="6934200" y="1484784"/>
            <a:ext cx="1584212" cy="360363"/>
          </a:xfrm>
          <a:prstGeom prst="rect">
            <a:avLst/>
          </a:prstGeom>
          <a:noFill/>
          <a:ln w="9525">
            <a:noFill/>
            <a:miter lim="800000"/>
            <a:headEnd/>
            <a:tailEnd/>
          </a:ln>
        </p:spPr>
        <p:txBody>
          <a:bodyPr wrap="square" lIns="82296" tIns="41148" rIns="82296" bIns="41148">
            <a:spAutoFit/>
          </a:bodyPr>
          <a:lstStyle/>
          <a:p>
            <a:r>
              <a:rPr lang="en-US" i="1" dirty="0">
                <a:solidFill>
                  <a:srgbClr val="0066FF"/>
                </a:solidFill>
                <a:latin typeface="Lucida Calligraphy" pitchFamily="66" charset="0"/>
              </a:rPr>
              <a:t>Iterations</a:t>
            </a:r>
          </a:p>
        </p:txBody>
      </p:sp>
      <p:sp>
        <p:nvSpPr>
          <p:cNvPr id="24" name="TextBox 23"/>
          <p:cNvSpPr txBox="1">
            <a:spLocks noChangeArrowheads="1"/>
          </p:cNvSpPr>
          <p:nvPr/>
        </p:nvSpPr>
        <p:spPr bwMode="auto">
          <a:xfrm rot="639246">
            <a:off x="7334176" y="2853070"/>
            <a:ext cx="1646238" cy="358775"/>
          </a:xfrm>
          <a:prstGeom prst="rect">
            <a:avLst/>
          </a:prstGeom>
          <a:noFill/>
          <a:ln w="9525">
            <a:noFill/>
            <a:miter lim="800000"/>
            <a:headEnd/>
            <a:tailEnd/>
          </a:ln>
        </p:spPr>
        <p:txBody>
          <a:bodyPr lIns="82296" tIns="41148" rIns="82296" bIns="41148">
            <a:spAutoFit/>
          </a:bodyPr>
          <a:lstStyle/>
          <a:p>
            <a:r>
              <a:rPr lang="en-US" i="1" dirty="0">
                <a:solidFill>
                  <a:srgbClr val="0066FF"/>
                </a:solidFill>
                <a:latin typeface="Lucida Calligraphy" pitchFamily="66" charset="0"/>
              </a:rPr>
              <a:t>Story board</a:t>
            </a:r>
          </a:p>
        </p:txBody>
      </p:sp>
      <p:sp>
        <p:nvSpPr>
          <p:cNvPr id="26" name="TextBox 25"/>
          <p:cNvSpPr txBox="1">
            <a:spLocks noChangeArrowheads="1"/>
          </p:cNvSpPr>
          <p:nvPr/>
        </p:nvSpPr>
        <p:spPr bwMode="auto">
          <a:xfrm rot="-720449">
            <a:off x="6542088" y="3005609"/>
            <a:ext cx="1508125" cy="636588"/>
          </a:xfrm>
          <a:prstGeom prst="rect">
            <a:avLst/>
          </a:prstGeom>
          <a:noFill/>
          <a:ln w="9525">
            <a:noFill/>
            <a:miter lim="800000"/>
            <a:headEnd/>
            <a:tailEnd/>
          </a:ln>
        </p:spPr>
        <p:txBody>
          <a:bodyPr lIns="82296" tIns="41148" rIns="82296" bIns="41148">
            <a:spAutoFit/>
          </a:bodyPr>
          <a:lstStyle/>
          <a:p>
            <a:r>
              <a:rPr lang="en-US" i="1">
                <a:solidFill>
                  <a:srgbClr val="0066FF"/>
                </a:solidFill>
                <a:latin typeface="Lucida Calligraphy" pitchFamily="66" charset="0"/>
              </a:rPr>
              <a:t>Burn chart</a:t>
            </a:r>
          </a:p>
        </p:txBody>
      </p:sp>
      <p:sp>
        <p:nvSpPr>
          <p:cNvPr id="27" name="TextBox 26"/>
          <p:cNvSpPr txBox="1">
            <a:spLocks noChangeArrowheads="1"/>
          </p:cNvSpPr>
          <p:nvPr/>
        </p:nvSpPr>
        <p:spPr bwMode="auto">
          <a:xfrm rot="782489">
            <a:off x="6792913" y="4413442"/>
            <a:ext cx="1782762" cy="636588"/>
          </a:xfrm>
          <a:prstGeom prst="rect">
            <a:avLst/>
          </a:prstGeom>
          <a:noFill/>
          <a:ln w="9525">
            <a:noFill/>
            <a:miter lim="800000"/>
            <a:headEnd/>
            <a:tailEnd/>
          </a:ln>
        </p:spPr>
        <p:txBody>
          <a:bodyPr lIns="82296" tIns="41148" rIns="82296" bIns="41148">
            <a:spAutoFit/>
          </a:bodyPr>
          <a:lstStyle/>
          <a:p>
            <a:r>
              <a:rPr lang="en-US" i="1">
                <a:solidFill>
                  <a:srgbClr val="0066FF"/>
                </a:solidFill>
                <a:latin typeface="Lucida Calligraphy" pitchFamily="66" charset="0"/>
              </a:rPr>
              <a:t>Planning poker</a:t>
            </a:r>
          </a:p>
        </p:txBody>
      </p:sp>
      <p:sp>
        <p:nvSpPr>
          <p:cNvPr id="28" name="TextBox 27"/>
          <p:cNvSpPr txBox="1">
            <a:spLocks noChangeArrowheads="1"/>
          </p:cNvSpPr>
          <p:nvPr/>
        </p:nvSpPr>
        <p:spPr bwMode="auto">
          <a:xfrm>
            <a:off x="6629400" y="5284980"/>
            <a:ext cx="1782763" cy="360362"/>
          </a:xfrm>
          <a:prstGeom prst="rect">
            <a:avLst/>
          </a:prstGeom>
          <a:noFill/>
          <a:ln w="9525">
            <a:noFill/>
            <a:miter lim="800000"/>
            <a:headEnd/>
            <a:tailEnd/>
          </a:ln>
        </p:spPr>
        <p:txBody>
          <a:bodyPr lIns="82296" tIns="41148" rIns="82296" bIns="41148">
            <a:spAutoFit/>
          </a:bodyPr>
          <a:lstStyle/>
          <a:p>
            <a:r>
              <a:rPr lang="en-US" i="1">
                <a:solidFill>
                  <a:srgbClr val="0066FF"/>
                </a:solidFill>
                <a:latin typeface="Lucida Calligraphy" pitchFamily="66" charset="0"/>
              </a:rPr>
              <a:t>Pairing</a:t>
            </a:r>
          </a:p>
        </p:txBody>
      </p:sp>
      <p:sp>
        <p:nvSpPr>
          <p:cNvPr id="29" name="TextBox 28"/>
          <p:cNvSpPr txBox="1">
            <a:spLocks noChangeArrowheads="1"/>
          </p:cNvSpPr>
          <p:nvPr/>
        </p:nvSpPr>
        <p:spPr bwMode="auto">
          <a:xfrm rot="-979211">
            <a:off x="7112000" y="5424680"/>
            <a:ext cx="1920875" cy="360362"/>
          </a:xfrm>
          <a:prstGeom prst="rect">
            <a:avLst/>
          </a:prstGeom>
          <a:noFill/>
          <a:ln w="9525">
            <a:noFill/>
            <a:miter lim="800000"/>
            <a:headEnd/>
            <a:tailEnd/>
          </a:ln>
        </p:spPr>
        <p:txBody>
          <a:bodyPr lIns="82296" tIns="41148" rIns="82296" bIns="41148">
            <a:spAutoFit/>
          </a:bodyPr>
          <a:lstStyle/>
          <a:p>
            <a:r>
              <a:rPr lang="en-US" i="1">
                <a:solidFill>
                  <a:srgbClr val="0066FF"/>
                </a:solidFill>
                <a:latin typeface="Lucida Calligraphy" pitchFamily="66" charset="0"/>
              </a:rPr>
              <a:t>Unit tests</a:t>
            </a:r>
          </a:p>
        </p:txBody>
      </p:sp>
      <p:sp>
        <p:nvSpPr>
          <p:cNvPr id="30" name="TextBox 29"/>
          <p:cNvSpPr txBox="1">
            <a:spLocks noChangeArrowheads="1"/>
          </p:cNvSpPr>
          <p:nvPr/>
        </p:nvSpPr>
        <p:spPr bwMode="auto">
          <a:xfrm rot="-598366">
            <a:off x="7415213" y="6177155"/>
            <a:ext cx="1714500" cy="636587"/>
          </a:xfrm>
          <a:prstGeom prst="rect">
            <a:avLst/>
          </a:prstGeom>
          <a:noFill/>
          <a:ln w="9525">
            <a:noFill/>
            <a:miter lim="800000"/>
            <a:headEnd/>
            <a:tailEnd/>
          </a:ln>
        </p:spPr>
        <p:txBody>
          <a:bodyPr lIns="82296" tIns="41148" rIns="82296" bIns="41148">
            <a:spAutoFit/>
          </a:bodyPr>
          <a:lstStyle/>
          <a:p>
            <a:r>
              <a:rPr lang="en-US" i="1" dirty="0">
                <a:solidFill>
                  <a:srgbClr val="0066FF"/>
                </a:solidFill>
                <a:latin typeface="Lucida Calligraphy" pitchFamily="66" charset="0"/>
              </a:rPr>
              <a:t>Continuous integration</a:t>
            </a:r>
          </a:p>
        </p:txBody>
      </p:sp>
      <p:sp>
        <p:nvSpPr>
          <p:cNvPr id="33" name="TextBox 32"/>
          <p:cNvSpPr txBox="1">
            <a:spLocks noChangeArrowheads="1"/>
          </p:cNvSpPr>
          <p:nvPr/>
        </p:nvSpPr>
        <p:spPr bwMode="auto">
          <a:xfrm rot="20390915">
            <a:off x="7439761" y="3272544"/>
            <a:ext cx="1644650" cy="638175"/>
          </a:xfrm>
          <a:prstGeom prst="rect">
            <a:avLst/>
          </a:prstGeom>
          <a:noFill/>
          <a:ln w="9525">
            <a:noFill/>
            <a:miter lim="800000"/>
            <a:headEnd/>
            <a:tailEnd/>
          </a:ln>
        </p:spPr>
        <p:txBody>
          <a:bodyPr lIns="82296" tIns="41148" rIns="82296" bIns="41148">
            <a:spAutoFit/>
          </a:bodyPr>
          <a:lstStyle/>
          <a:p>
            <a:r>
              <a:rPr lang="en-US" i="1" dirty="0">
                <a:solidFill>
                  <a:srgbClr val="0066FF"/>
                </a:solidFill>
                <a:latin typeface="Lucida Calligraphy" pitchFamily="66" charset="0"/>
              </a:rPr>
              <a:t>Grooming the backlog</a:t>
            </a:r>
          </a:p>
        </p:txBody>
      </p:sp>
      <p:sp>
        <p:nvSpPr>
          <p:cNvPr id="34" name="TextBox 33"/>
          <p:cNvSpPr txBox="1">
            <a:spLocks noChangeArrowheads="1"/>
          </p:cNvSpPr>
          <p:nvPr/>
        </p:nvSpPr>
        <p:spPr bwMode="auto">
          <a:xfrm rot="-815988">
            <a:off x="6971872" y="4734366"/>
            <a:ext cx="2359462" cy="360099"/>
          </a:xfrm>
          <a:prstGeom prst="rect">
            <a:avLst/>
          </a:prstGeom>
          <a:noFill/>
          <a:ln w="9525">
            <a:noFill/>
            <a:miter lim="800000"/>
            <a:headEnd/>
            <a:tailEnd/>
          </a:ln>
        </p:spPr>
        <p:txBody>
          <a:bodyPr wrap="square" lIns="82296" tIns="41148" rIns="82296" bIns="41148">
            <a:spAutoFit/>
          </a:bodyPr>
          <a:lstStyle/>
          <a:p>
            <a:r>
              <a:rPr lang="en-US" i="1" dirty="0">
                <a:solidFill>
                  <a:srgbClr val="0066FF"/>
                </a:solidFill>
                <a:latin typeface="Lucida Calligraphy" pitchFamily="66" charset="0"/>
              </a:rPr>
              <a:t>Done-done-done</a:t>
            </a:r>
          </a:p>
        </p:txBody>
      </p:sp>
      <p:sp>
        <p:nvSpPr>
          <p:cNvPr id="35" name="TextBox 34"/>
          <p:cNvSpPr txBox="1">
            <a:spLocks noChangeArrowheads="1"/>
          </p:cNvSpPr>
          <p:nvPr/>
        </p:nvSpPr>
        <p:spPr bwMode="auto">
          <a:xfrm rot="21359320">
            <a:off x="6632255" y="5946937"/>
            <a:ext cx="1617204" cy="360099"/>
          </a:xfrm>
          <a:prstGeom prst="rect">
            <a:avLst/>
          </a:prstGeom>
          <a:noFill/>
          <a:ln w="9525">
            <a:noFill/>
            <a:miter lim="800000"/>
            <a:headEnd/>
            <a:tailEnd/>
          </a:ln>
        </p:spPr>
        <p:txBody>
          <a:bodyPr wrap="square" lIns="82296" tIns="41148" rIns="82296" bIns="41148">
            <a:spAutoFit/>
          </a:bodyPr>
          <a:lstStyle/>
          <a:p>
            <a:r>
              <a:rPr lang="en-US" i="1" dirty="0">
                <a:solidFill>
                  <a:srgbClr val="0066FF"/>
                </a:solidFill>
                <a:latin typeface="Lucida Calligraphy" pitchFamily="66" charset="0"/>
              </a:rPr>
              <a:t>Participate</a:t>
            </a:r>
          </a:p>
        </p:txBody>
      </p:sp>
      <p:sp>
        <p:nvSpPr>
          <p:cNvPr id="36" name="TextBox 35"/>
          <p:cNvSpPr txBox="1">
            <a:spLocks noChangeArrowheads="1"/>
          </p:cNvSpPr>
          <p:nvPr/>
        </p:nvSpPr>
        <p:spPr bwMode="auto">
          <a:xfrm>
            <a:off x="2174553" y="1124744"/>
            <a:ext cx="2245047" cy="421654"/>
          </a:xfrm>
          <a:prstGeom prst="rect">
            <a:avLst/>
          </a:prstGeom>
          <a:noFill/>
          <a:ln w="9525">
            <a:noFill/>
            <a:miter lim="800000"/>
            <a:headEnd/>
            <a:tailEnd/>
          </a:ln>
        </p:spPr>
        <p:txBody>
          <a:bodyPr wrap="square" lIns="82296" tIns="41148" rIns="82296" bIns="41148">
            <a:spAutoFit/>
          </a:bodyPr>
          <a:lstStyle/>
          <a:p>
            <a:r>
              <a:rPr lang="en-US" sz="2200" b="1" dirty="0" smtClean="0">
                <a:solidFill>
                  <a:srgbClr val="0000FF"/>
                </a:solidFill>
                <a:latin typeface="Bodoni MT Black" pitchFamily="18" charset="0"/>
              </a:rPr>
              <a:t>Fundamentals</a:t>
            </a:r>
            <a:endParaRPr lang="en-US" sz="2200" b="1" dirty="0">
              <a:solidFill>
                <a:srgbClr val="0000FF"/>
              </a:solidFill>
              <a:latin typeface="Bodoni MT Black" pitchFamily="18" charset="0"/>
            </a:endParaRPr>
          </a:p>
        </p:txBody>
      </p:sp>
      <p:sp>
        <p:nvSpPr>
          <p:cNvPr id="37" name="TextBox 36"/>
          <p:cNvSpPr txBox="1">
            <a:spLocks noChangeArrowheads="1"/>
          </p:cNvSpPr>
          <p:nvPr/>
        </p:nvSpPr>
        <p:spPr bwMode="auto">
          <a:xfrm>
            <a:off x="4495800" y="1124744"/>
            <a:ext cx="1851025" cy="422275"/>
          </a:xfrm>
          <a:prstGeom prst="rect">
            <a:avLst/>
          </a:prstGeom>
          <a:noFill/>
          <a:ln w="9525">
            <a:noFill/>
            <a:miter lim="800000"/>
            <a:headEnd/>
            <a:tailEnd/>
          </a:ln>
        </p:spPr>
        <p:txBody>
          <a:bodyPr lIns="82296" tIns="41148" rIns="82296" bIns="41148">
            <a:spAutoFit/>
          </a:bodyPr>
          <a:lstStyle/>
          <a:p>
            <a:r>
              <a:rPr lang="en-US" sz="2200" b="1" dirty="0">
                <a:solidFill>
                  <a:srgbClr val="3333FF"/>
                </a:solidFill>
                <a:latin typeface="Bodoni MT Black" pitchFamily="18" charset="0"/>
              </a:rPr>
              <a:t>Ceremonies</a:t>
            </a:r>
          </a:p>
        </p:txBody>
      </p:sp>
      <p:sp>
        <p:nvSpPr>
          <p:cNvPr id="38" name="TextBox 37"/>
          <p:cNvSpPr txBox="1">
            <a:spLocks noChangeArrowheads="1"/>
          </p:cNvSpPr>
          <p:nvPr/>
        </p:nvSpPr>
        <p:spPr bwMode="auto">
          <a:xfrm>
            <a:off x="6781800" y="1124744"/>
            <a:ext cx="1852613" cy="422275"/>
          </a:xfrm>
          <a:prstGeom prst="rect">
            <a:avLst/>
          </a:prstGeom>
          <a:noFill/>
          <a:ln w="9525">
            <a:noFill/>
            <a:miter lim="800000"/>
            <a:headEnd/>
            <a:tailEnd/>
          </a:ln>
        </p:spPr>
        <p:txBody>
          <a:bodyPr lIns="82296" tIns="41148" rIns="82296" bIns="41148">
            <a:spAutoFit/>
          </a:bodyPr>
          <a:lstStyle/>
          <a:p>
            <a:r>
              <a:rPr lang="en-US" sz="2200" b="1" dirty="0">
                <a:solidFill>
                  <a:srgbClr val="0066FF"/>
                </a:solidFill>
                <a:latin typeface="Bodoni MT Black" pitchFamily="18" charset="0"/>
              </a:rPr>
              <a:t>Techniques</a:t>
            </a:r>
          </a:p>
        </p:txBody>
      </p:sp>
      <p:sp>
        <p:nvSpPr>
          <p:cNvPr id="16413" name="Title 41"/>
          <p:cNvSpPr>
            <a:spLocks noGrp="1"/>
          </p:cNvSpPr>
          <p:nvPr>
            <p:ph type="title"/>
          </p:nvPr>
        </p:nvSpPr>
        <p:spPr>
          <a:xfrm>
            <a:off x="457200" y="-32411"/>
            <a:ext cx="8229600" cy="1143000"/>
          </a:xfrm>
        </p:spPr>
        <p:txBody>
          <a:bodyPr/>
          <a:lstStyle/>
          <a:p>
            <a:r>
              <a:rPr lang="en-US" dirty="0" smtClean="0"/>
              <a:t>So What?</a:t>
            </a:r>
          </a:p>
        </p:txBody>
      </p:sp>
      <p:sp>
        <p:nvSpPr>
          <p:cNvPr id="31" name="TextBox 30"/>
          <p:cNvSpPr txBox="1">
            <a:spLocks noChangeArrowheads="1"/>
          </p:cNvSpPr>
          <p:nvPr/>
        </p:nvSpPr>
        <p:spPr bwMode="auto">
          <a:xfrm rot="268686">
            <a:off x="7418110" y="2160769"/>
            <a:ext cx="1714500" cy="358775"/>
          </a:xfrm>
          <a:prstGeom prst="rect">
            <a:avLst/>
          </a:prstGeom>
          <a:noFill/>
          <a:ln w="9525">
            <a:noFill/>
            <a:miter lim="800000"/>
            <a:headEnd/>
            <a:tailEnd/>
          </a:ln>
        </p:spPr>
        <p:txBody>
          <a:bodyPr lIns="82296" tIns="41148" rIns="82296" bIns="41148">
            <a:spAutoFit/>
          </a:bodyPr>
          <a:lstStyle/>
          <a:p>
            <a:r>
              <a:rPr lang="en-US" i="1" dirty="0">
                <a:solidFill>
                  <a:srgbClr val="0066FF"/>
                </a:solidFill>
                <a:latin typeface="Lucida Calligraphy" pitchFamily="66" charset="0"/>
              </a:rPr>
              <a:t>Co-location</a:t>
            </a:r>
          </a:p>
        </p:txBody>
      </p:sp>
      <p:sp>
        <p:nvSpPr>
          <p:cNvPr id="32" name="TextBox 31"/>
          <p:cNvSpPr txBox="1">
            <a:spLocks noChangeArrowheads="1"/>
          </p:cNvSpPr>
          <p:nvPr/>
        </p:nvSpPr>
        <p:spPr bwMode="auto">
          <a:xfrm rot="198628">
            <a:off x="7561819" y="4041602"/>
            <a:ext cx="1236816" cy="360099"/>
          </a:xfrm>
          <a:prstGeom prst="rect">
            <a:avLst/>
          </a:prstGeom>
          <a:noFill/>
          <a:ln w="9525">
            <a:noFill/>
            <a:miter lim="800000"/>
            <a:headEnd/>
            <a:tailEnd/>
          </a:ln>
        </p:spPr>
        <p:txBody>
          <a:bodyPr wrap="square" lIns="82296" tIns="41148" rIns="82296" bIns="41148">
            <a:spAutoFit/>
          </a:bodyPr>
          <a:lstStyle/>
          <a:p>
            <a:r>
              <a:rPr lang="en-US" i="1" dirty="0" smtClean="0">
                <a:solidFill>
                  <a:srgbClr val="0066FF"/>
                </a:solidFill>
                <a:latin typeface="Lucida Calligraphy" pitchFamily="66" charset="0"/>
              </a:rPr>
              <a:t>TDD</a:t>
            </a:r>
            <a:endParaRPr lang="en-US" i="1" dirty="0">
              <a:solidFill>
                <a:srgbClr val="0066FF"/>
              </a:solidFill>
              <a:latin typeface="Lucida Calligraphy" pitchFamily="66" charset="0"/>
            </a:endParaRPr>
          </a:p>
        </p:txBody>
      </p:sp>
      <p:sp>
        <p:nvSpPr>
          <p:cNvPr id="39" name="TextBox 38"/>
          <p:cNvSpPr txBox="1">
            <a:spLocks noChangeArrowheads="1"/>
          </p:cNvSpPr>
          <p:nvPr/>
        </p:nvSpPr>
        <p:spPr bwMode="auto">
          <a:xfrm>
            <a:off x="323528" y="1124744"/>
            <a:ext cx="1851025" cy="422275"/>
          </a:xfrm>
          <a:prstGeom prst="rect">
            <a:avLst/>
          </a:prstGeom>
          <a:noFill/>
          <a:ln w="9525">
            <a:noFill/>
            <a:miter lim="800000"/>
            <a:headEnd/>
            <a:tailEnd/>
          </a:ln>
        </p:spPr>
        <p:txBody>
          <a:bodyPr lIns="82296" tIns="41148" rIns="82296" bIns="41148">
            <a:spAutoFit/>
          </a:bodyPr>
          <a:lstStyle/>
          <a:p>
            <a:r>
              <a:rPr lang="en-US" sz="2200" b="1" dirty="0" smtClean="0">
                <a:solidFill>
                  <a:srgbClr val="000099"/>
                </a:solidFill>
                <a:latin typeface="Bodoni MT Black" pitchFamily="18" charset="0"/>
              </a:rPr>
              <a:t>Goal</a:t>
            </a:r>
            <a:endParaRPr lang="en-US" sz="2200" b="1" dirty="0">
              <a:solidFill>
                <a:srgbClr val="000099"/>
              </a:solidFill>
              <a:latin typeface="Bodoni MT Black" pitchFamily="18"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500"/>
                                        <p:tgtEl>
                                          <p:spTgt spid="2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left)">
                                      <p:cBhvr>
                                        <p:cTn id="71" dur="500"/>
                                        <p:tgtEl>
                                          <p:spTgt spid="3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left)">
                                      <p:cBhvr>
                                        <p:cTn id="74" dur="500"/>
                                        <p:tgtEl>
                                          <p:spTgt spid="33"/>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left)">
                                      <p:cBhvr>
                                        <p:cTn id="80" dur="500"/>
                                        <p:tgtEl>
                                          <p:spTgt spid="3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left)">
                                      <p:cBhvr>
                                        <p:cTn id="83" dur="500"/>
                                        <p:tgtEl>
                                          <p:spTgt spid="38"/>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left)">
                                      <p:cBhvr>
                                        <p:cTn id="86" dur="500"/>
                                        <p:tgtEl>
                                          <p:spTgt spid="3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wipe(left)">
                                      <p:cBhvr>
                                        <p:cTn id="9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4" grpId="0"/>
      <p:bldP spid="15" grpId="0"/>
      <p:bldP spid="17" grpId="0"/>
      <p:bldP spid="18" grpId="0"/>
      <p:bldP spid="21" grpId="0"/>
      <p:bldP spid="22" grpId="0"/>
      <p:bldP spid="23" grpId="0"/>
      <p:bldP spid="24" grpId="0"/>
      <p:bldP spid="26" grpId="0"/>
      <p:bldP spid="27" grpId="0"/>
      <p:bldP spid="28" grpId="0"/>
      <p:bldP spid="29" grpId="0"/>
      <p:bldP spid="30" grpId="0"/>
      <p:bldP spid="33" grpId="0"/>
      <p:bldP spid="34" grpId="0"/>
      <p:bldP spid="35" grpId="0"/>
      <p:bldP spid="36" grpId="0"/>
      <p:bldP spid="37" grpId="0"/>
      <p:bldP spid="38" grpId="0"/>
      <p:bldP spid="31" grpId="0"/>
      <p:bldP spid="32" grpId="0"/>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 Influencers</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1513467062"/>
              </p:ext>
            </p:extLst>
          </p:nvPr>
        </p:nvGraphicFramePr>
        <p:xfrm>
          <a:off x="365760" y="1124744"/>
          <a:ext cx="8412480" cy="53354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7752220"/>
      </p:ext>
    </p:extLst>
  </p:cSld>
  <p:clrMapOvr>
    <a:masterClrMapping/>
  </p:clrMapOvr>
  <p:transition xmlns:p14="http://schemas.microsoft.com/office/powerpoint/2010/main" spd="slow">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treme_programming_explained_cover.jpg"/>
          <p:cNvPicPr>
            <a:picLocks noChangeAspect="1"/>
          </p:cNvPicPr>
          <p:nvPr>
            <p:custDataLst>
              <p:tags r:id="rId2"/>
            </p:custDataLst>
          </p:nvPr>
        </p:nvPicPr>
        <p:blipFill>
          <a:blip r:embed="rId13">
            <a:clrChange>
              <a:clrFrom>
                <a:srgbClr val="FFFFFF"/>
              </a:clrFrom>
              <a:clrTo>
                <a:srgbClr val="FFFFFF">
                  <a:alpha val="0"/>
                </a:srgbClr>
              </a:clrTo>
            </a:clrChange>
          </a:blip>
          <a:stretch>
            <a:fillRect/>
          </a:stretch>
        </p:blipFill>
        <p:spPr>
          <a:xfrm>
            <a:off x="-108520" y="44624"/>
            <a:ext cx="1862088" cy="1862088"/>
          </a:xfrm>
          <a:prstGeom prst="rect">
            <a:avLst/>
          </a:prstGeom>
        </p:spPr>
      </p:pic>
      <p:pic>
        <p:nvPicPr>
          <p:cNvPr id="6" name="Picture 5" descr="extreme_programming_installed_cover.jpg"/>
          <p:cNvPicPr>
            <a:picLocks noChangeAspect="1"/>
          </p:cNvPicPr>
          <p:nvPr>
            <p:custDataLst>
              <p:tags r:id="rId3"/>
            </p:custDataLst>
          </p:nvPr>
        </p:nvPicPr>
        <p:blipFill>
          <a:blip r:embed="rId14"/>
          <a:stretch>
            <a:fillRect/>
          </a:stretch>
        </p:blipFill>
        <p:spPr>
          <a:xfrm rot="20495345">
            <a:off x="1978189" y="276433"/>
            <a:ext cx="1300269" cy="1633138"/>
          </a:xfrm>
          <a:prstGeom prst="rect">
            <a:avLst/>
          </a:prstGeom>
          <a:effectLst>
            <a:outerShdw blurRad="50800" dist="38100" dir="2700000">
              <a:srgbClr val="000000">
                <a:alpha val="43000"/>
              </a:srgbClr>
            </a:outerShdw>
          </a:effectLst>
        </p:spPr>
      </p:pic>
      <p:pic>
        <p:nvPicPr>
          <p:cNvPr id="7" name="Picture 6" descr="Agile Software Development with Scrum cover.jpg"/>
          <p:cNvPicPr>
            <a:picLocks noChangeAspect="1"/>
          </p:cNvPicPr>
          <p:nvPr>
            <p:custDataLst>
              <p:tags r:id="rId4"/>
            </p:custDataLst>
          </p:nvPr>
        </p:nvPicPr>
        <p:blipFill>
          <a:blip r:embed="rId15">
            <a:clrChange>
              <a:clrFrom>
                <a:srgbClr val="FFFFFF"/>
              </a:clrFrom>
              <a:clrTo>
                <a:srgbClr val="FFFFFF">
                  <a:alpha val="0"/>
                </a:srgbClr>
              </a:clrTo>
            </a:clrChange>
          </a:blip>
          <a:stretch>
            <a:fillRect/>
          </a:stretch>
        </p:blipFill>
        <p:spPr>
          <a:xfrm rot="507251">
            <a:off x="5247519" y="2567669"/>
            <a:ext cx="1671681" cy="1671681"/>
          </a:xfrm>
          <a:prstGeom prst="rect">
            <a:avLst/>
          </a:prstGeom>
          <a:effectLst>
            <a:outerShdw blurRad="50800" dist="38100" dir="2700000">
              <a:srgbClr val="000000">
                <a:alpha val="43000"/>
              </a:srgbClr>
            </a:outerShdw>
          </a:effectLst>
        </p:spPr>
      </p:pic>
      <p:pic>
        <p:nvPicPr>
          <p:cNvPr id="8" name="Picture 7" descr="agile-software_development_cockburn.jpg"/>
          <p:cNvPicPr>
            <a:picLocks noChangeAspect="1"/>
          </p:cNvPicPr>
          <p:nvPr>
            <p:custDataLst>
              <p:tags r:id="rId5"/>
            </p:custDataLst>
          </p:nvPr>
        </p:nvPicPr>
        <p:blipFill>
          <a:blip r:embed="rId16">
            <a:clrChange>
              <a:clrFrom>
                <a:srgbClr val="FFFFFF"/>
              </a:clrFrom>
              <a:clrTo>
                <a:srgbClr val="FFFFFF">
                  <a:alpha val="0"/>
                </a:srgbClr>
              </a:clrTo>
            </a:clrChange>
          </a:blip>
          <a:stretch>
            <a:fillRect/>
          </a:stretch>
        </p:blipFill>
        <p:spPr>
          <a:xfrm>
            <a:off x="748834" y="4439910"/>
            <a:ext cx="1707443" cy="1707443"/>
          </a:xfrm>
          <a:prstGeom prst="rect">
            <a:avLst/>
          </a:prstGeom>
        </p:spPr>
      </p:pic>
      <p:pic>
        <p:nvPicPr>
          <p:cNvPr id="9" name="Picture 8" descr="crystal_clear_cover.jpg"/>
          <p:cNvPicPr>
            <a:picLocks noChangeAspect="1"/>
          </p:cNvPicPr>
          <p:nvPr>
            <p:custDataLst>
              <p:tags r:id="rId6"/>
            </p:custDataLst>
          </p:nvPr>
        </p:nvPicPr>
        <p:blipFill>
          <a:blip r:embed="rId17">
            <a:clrChange>
              <a:clrFrom>
                <a:srgbClr val="FFFFFF"/>
              </a:clrFrom>
              <a:clrTo>
                <a:srgbClr val="FFFFFF">
                  <a:alpha val="0"/>
                </a:srgbClr>
              </a:clrTo>
            </a:clrChange>
          </a:blip>
          <a:stretch>
            <a:fillRect/>
          </a:stretch>
        </p:blipFill>
        <p:spPr>
          <a:xfrm>
            <a:off x="2123807" y="2480673"/>
            <a:ext cx="1670122" cy="1670122"/>
          </a:xfrm>
          <a:prstGeom prst="rect">
            <a:avLst/>
          </a:prstGeom>
        </p:spPr>
      </p:pic>
      <p:pic>
        <p:nvPicPr>
          <p:cNvPr id="23555" name="Picture 3"/>
          <p:cNvPicPr>
            <a:picLocks noChangeAspect="1" noChangeArrowheads="1"/>
          </p:cNvPicPr>
          <p:nvPr/>
        </p:nvPicPr>
        <p:blipFill>
          <a:blip r:embed="rId18"/>
          <a:srcRect l="13048" t="12667" r="22952"/>
          <a:stretch>
            <a:fillRect/>
          </a:stretch>
        </p:blipFill>
        <p:spPr bwMode="auto">
          <a:xfrm>
            <a:off x="3793929" y="2708920"/>
            <a:ext cx="1204933" cy="1644232"/>
          </a:xfrm>
          <a:prstGeom prst="rect">
            <a:avLst/>
          </a:prstGeom>
          <a:noFill/>
          <a:ln w="9525">
            <a:noFill/>
            <a:miter lim="800000"/>
            <a:headEnd/>
            <a:tailEnd/>
          </a:ln>
        </p:spPr>
      </p:pic>
      <p:pic>
        <p:nvPicPr>
          <p:cNvPr id="23556" name="Picture 4"/>
          <p:cNvPicPr>
            <a:picLocks noChangeAspect="1" noChangeArrowheads="1"/>
          </p:cNvPicPr>
          <p:nvPr/>
        </p:nvPicPr>
        <p:blipFill>
          <a:blip r:embed="rId19"/>
          <a:srcRect l="13809" t="13048" r="21429"/>
          <a:stretch>
            <a:fillRect/>
          </a:stretch>
        </p:blipFill>
        <p:spPr bwMode="auto">
          <a:xfrm>
            <a:off x="5133716" y="4439910"/>
            <a:ext cx="1317312" cy="1768684"/>
          </a:xfrm>
          <a:prstGeom prst="rect">
            <a:avLst/>
          </a:prstGeom>
          <a:noFill/>
          <a:ln w="9525">
            <a:noFill/>
            <a:miter lim="800000"/>
            <a:headEnd/>
            <a:tailEnd/>
          </a:ln>
        </p:spPr>
      </p:pic>
      <p:pic>
        <p:nvPicPr>
          <p:cNvPr id="12" name="Picture 11" descr="patterns_of_enterprise_application_architecture_cover.jpg"/>
          <p:cNvPicPr>
            <a:picLocks noChangeAspect="1"/>
          </p:cNvPicPr>
          <p:nvPr>
            <p:custDataLst>
              <p:tags r:id="rId7"/>
            </p:custDataLst>
          </p:nvPr>
        </p:nvPicPr>
        <p:blipFill>
          <a:blip r:embed="rId20"/>
          <a:stretch>
            <a:fillRect/>
          </a:stretch>
        </p:blipFill>
        <p:spPr>
          <a:xfrm rot="20927907">
            <a:off x="289753" y="2385921"/>
            <a:ext cx="1398826" cy="1753267"/>
          </a:xfrm>
          <a:prstGeom prst="rect">
            <a:avLst/>
          </a:prstGeom>
          <a:effectLst>
            <a:outerShdw blurRad="50800" dist="38100" dir="2700000">
              <a:srgbClr val="000000">
                <a:alpha val="43000"/>
              </a:srgbClr>
            </a:outerShdw>
          </a:effectLst>
        </p:spPr>
      </p:pic>
      <p:pic>
        <p:nvPicPr>
          <p:cNvPr id="13" name="Picture 12" descr="analysis_patterns_cover.jpg"/>
          <p:cNvPicPr>
            <a:picLocks noChangeAspect="1"/>
          </p:cNvPicPr>
          <p:nvPr>
            <p:custDataLst>
              <p:tags r:id="rId8"/>
            </p:custDataLst>
          </p:nvPr>
        </p:nvPicPr>
        <p:blipFill>
          <a:blip r:embed="rId21"/>
          <a:stretch>
            <a:fillRect/>
          </a:stretch>
        </p:blipFill>
        <p:spPr>
          <a:xfrm rot="630274">
            <a:off x="7511264" y="2708475"/>
            <a:ext cx="1446313" cy="1828139"/>
          </a:xfrm>
          <a:prstGeom prst="rect">
            <a:avLst/>
          </a:prstGeom>
          <a:effectLst>
            <a:outerShdw blurRad="50800" dist="38100" dir="2700000">
              <a:srgbClr val="000000">
                <a:alpha val="43000"/>
              </a:srgbClr>
            </a:outerShdw>
          </a:effectLst>
        </p:spPr>
      </p:pic>
      <p:pic>
        <p:nvPicPr>
          <p:cNvPr id="23557" name="Picture 5"/>
          <p:cNvPicPr>
            <a:picLocks noChangeAspect="1" noChangeArrowheads="1"/>
          </p:cNvPicPr>
          <p:nvPr/>
        </p:nvPicPr>
        <p:blipFill>
          <a:blip r:embed="rId22"/>
          <a:srcRect l="13809" t="15714" r="22191"/>
          <a:stretch>
            <a:fillRect/>
          </a:stretch>
        </p:blipFill>
        <p:spPr bwMode="auto">
          <a:xfrm>
            <a:off x="3058662" y="4597674"/>
            <a:ext cx="1470534" cy="1936640"/>
          </a:xfrm>
          <a:prstGeom prst="rect">
            <a:avLst/>
          </a:prstGeom>
          <a:noFill/>
          <a:ln w="9525">
            <a:noFill/>
            <a:miter lim="800000"/>
            <a:headEnd/>
            <a:tailEnd/>
          </a:ln>
        </p:spPr>
      </p:pic>
      <p:pic>
        <p:nvPicPr>
          <p:cNvPr id="16" name="Picture 15" descr="pragmatic-programmer_cover.jpg"/>
          <p:cNvPicPr>
            <a:picLocks noChangeAspect="1"/>
          </p:cNvPicPr>
          <p:nvPr>
            <p:custDataLst>
              <p:tags r:id="rId9"/>
            </p:custDataLst>
          </p:nvPr>
        </p:nvPicPr>
        <p:blipFill>
          <a:blip r:embed="rId23"/>
          <a:stretch>
            <a:fillRect/>
          </a:stretch>
        </p:blipFill>
        <p:spPr>
          <a:xfrm rot="643542">
            <a:off x="6621471" y="373175"/>
            <a:ext cx="1568044" cy="1978871"/>
          </a:xfrm>
          <a:prstGeom prst="rect">
            <a:avLst/>
          </a:prstGeom>
          <a:effectLst>
            <a:outerShdw blurRad="50800" dist="38100" dir="2700000">
              <a:srgbClr val="000000">
                <a:alpha val="43000"/>
              </a:srgbClr>
            </a:outerShdw>
          </a:effectLst>
        </p:spPr>
      </p:pic>
      <p:pic>
        <p:nvPicPr>
          <p:cNvPr id="17" name="Picture 16" descr="agile_software_development_3ps_cover.jpg"/>
          <p:cNvPicPr>
            <a:picLocks noChangeAspect="1"/>
          </p:cNvPicPr>
          <p:nvPr>
            <p:custDataLst>
              <p:tags r:id="rId10"/>
            </p:custDataLst>
          </p:nvPr>
        </p:nvPicPr>
        <p:blipFill>
          <a:blip r:embed="rId24">
            <a:clrChange>
              <a:clrFrom>
                <a:srgbClr val="FFFFFF"/>
              </a:clrFrom>
              <a:clrTo>
                <a:srgbClr val="FFFFFF">
                  <a:alpha val="0"/>
                </a:srgbClr>
              </a:clrTo>
            </a:clrChange>
            <a:alphaModFix/>
          </a:blip>
          <a:stretch>
            <a:fillRect/>
          </a:stretch>
        </p:blipFill>
        <p:spPr>
          <a:xfrm>
            <a:off x="3963814" y="244550"/>
            <a:ext cx="1828558" cy="1828558"/>
          </a:xfrm>
          <a:prstGeom prst="rect">
            <a:avLst/>
          </a:prstGeom>
          <a:effectLst>
            <a:outerShdw blurRad="50800" dist="38100" dir="2700000">
              <a:srgbClr val="000000">
                <a:alpha val="43000"/>
              </a:srgbClr>
            </a:outerShdw>
          </a:effectLst>
        </p:spPr>
      </p:pic>
      <p:pic>
        <p:nvPicPr>
          <p:cNvPr id="23558" name="Picture 6"/>
          <p:cNvPicPr>
            <a:picLocks noChangeAspect="1" noChangeArrowheads="1"/>
          </p:cNvPicPr>
          <p:nvPr/>
        </p:nvPicPr>
        <p:blipFill>
          <a:blip r:embed="rId25"/>
          <a:srcRect l="14800" t="15333" r="23333"/>
          <a:stretch>
            <a:fillRect/>
          </a:stretch>
        </p:blipFill>
        <p:spPr bwMode="auto">
          <a:xfrm rot="188395">
            <a:off x="6964179" y="4633163"/>
            <a:ext cx="1346330" cy="1842499"/>
          </a:xfrm>
          <a:prstGeom prst="rect">
            <a:avLst/>
          </a:prstGeom>
          <a:noFill/>
          <a:ln w="9525">
            <a:noFill/>
            <a:miter lim="800000"/>
            <a:headEnd/>
            <a:tailEnd/>
          </a:ln>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w_manifesto.pdf"/>
          <p:cNvPicPr>
            <a:picLocks noChangeAspect="1"/>
          </p:cNvPicPr>
          <p:nvPr/>
        </p:nvPicPr>
        <p:blipFill>
          <a:blip r:embed="rId4">
            <a:alphaModFix amt="19000"/>
          </a:blip>
          <a:stretch>
            <a:fillRect/>
          </a:stretch>
        </p:blipFill>
        <p:spPr>
          <a:xfrm>
            <a:off x="0" y="0"/>
            <a:ext cx="9144000" cy="6531429"/>
          </a:xfrm>
          <a:prstGeom prst="rect">
            <a:avLst/>
          </a:prstGeom>
        </p:spPr>
      </p:pic>
      <p:pic>
        <p:nvPicPr>
          <p:cNvPr id="6" name="Picture 5" descr="new_manifesto.pdf"/>
          <p:cNvPicPr>
            <a:picLocks noChangeAspect="1"/>
          </p:cNvPicPr>
          <p:nvPr/>
        </p:nvPicPr>
        <p:blipFill>
          <a:blip r:embed="rId4"/>
          <a:stretch>
            <a:fillRect/>
          </a:stretch>
        </p:blipFill>
        <p:spPr>
          <a:xfrm>
            <a:off x="0" y="0"/>
            <a:ext cx="9144000" cy="6531429"/>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start…</a:t>
            </a:r>
            <a:endParaRPr lang="en-US" dirty="0"/>
          </a:p>
        </p:txBody>
      </p:sp>
      <p:sp>
        <p:nvSpPr>
          <p:cNvPr id="3" name="Content Placeholder 2"/>
          <p:cNvSpPr>
            <a:spLocks noGrp="1"/>
          </p:cNvSpPr>
          <p:nvPr>
            <p:ph idx="1"/>
          </p:nvPr>
        </p:nvSpPr>
        <p:spPr/>
        <p:txBody>
          <a:bodyPr>
            <a:normAutofit lnSpcReduction="10000"/>
          </a:bodyPr>
          <a:lstStyle/>
          <a:p>
            <a:r>
              <a:rPr lang="en-US" dirty="0" smtClean="0"/>
              <a:t>Find a partner, so you have some balance of expertise – we call this pairing</a:t>
            </a:r>
          </a:p>
          <a:p>
            <a:r>
              <a:rPr lang="en-US" dirty="0" smtClean="0"/>
              <a:t>Take an index card – write “What We Know” on top</a:t>
            </a:r>
          </a:p>
          <a:p>
            <a:r>
              <a:rPr lang="en-US" dirty="0" smtClean="0"/>
              <a:t>Together, write-down up to 5 agile techniques and what they are used for</a:t>
            </a:r>
          </a:p>
          <a:p>
            <a:r>
              <a:rPr lang="en-US" dirty="0" smtClean="0"/>
              <a:t>You have 5 minutes for this</a:t>
            </a:r>
          </a:p>
          <a:p>
            <a:r>
              <a:rPr lang="en-US" dirty="0" smtClean="0"/>
              <a:t>One of you keep the card – we will use it later</a:t>
            </a:r>
            <a:endParaRPr lang="en-US" dirty="0"/>
          </a:p>
        </p:txBody>
      </p:sp>
    </p:spTree>
    <p:extLst>
      <p:ext uri="{BB962C8B-B14F-4D97-AF65-F5344CB8AC3E}">
        <p14:creationId xmlns:p14="http://schemas.microsoft.com/office/powerpoint/2010/main" val="2104638260"/>
      </p:ext>
    </p:extLst>
  </p:cSld>
  <p:clrMapOvr>
    <a:masterClrMapping/>
  </p:clrMapOvr>
  <p:transition xmlns:p14="http://schemas.microsoft.com/office/powerpoint/2010/mai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1143000"/>
          </a:xfrm>
        </p:spPr>
        <p:txBody>
          <a:bodyPr/>
          <a:lstStyle/>
          <a:p>
            <a:r>
              <a:rPr lang="en-US" dirty="0"/>
              <a:t>The Agile Manifesto</a:t>
            </a:r>
          </a:p>
        </p:txBody>
      </p:sp>
      <p:sp>
        <p:nvSpPr>
          <p:cNvPr id="2" name="Vertical Text Placeholder 1"/>
          <p:cNvSpPr>
            <a:spLocks noGrp="1"/>
          </p:cNvSpPr>
          <p:nvPr>
            <p:ph type="body" orient="vert" sz="quarter" idx="11"/>
          </p:nvPr>
        </p:nvSpPr>
        <p:spPr/>
        <p:txBody>
          <a:bodyPr/>
          <a:lstStyle/>
          <a:p>
            <a:r>
              <a:rPr lang="en-US" dirty="0" smtClean="0"/>
              <a:t>exercise</a:t>
            </a:r>
            <a:endParaRPr lang="en-US" dirty="0"/>
          </a:p>
        </p:txBody>
      </p:sp>
      <p:sp>
        <p:nvSpPr>
          <p:cNvPr id="10" name="Content Placeholder 1"/>
          <p:cNvSpPr txBox="1">
            <a:spLocks/>
          </p:cNvSpPr>
          <p:nvPr/>
        </p:nvSpPr>
        <p:spPr>
          <a:xfrm>
            <a:off x="1752601" y="1066801"/>
            <a:ext cx="7010399" cy="533399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r>
              <a:rPr lang="en-US" sz="2400" b="1" dirty="0">
                <a:latin typeface="Calibri" pitchFamily="34" charset="0"/>
                <a:cs typeface="Calibri" pitchFamily="34" charset="0"/>
              </a:rPr>
              <a:t>Preparation</a:t>
            </a:r>
          </a:p>
          <a:p>
            <a:pPr marL="0" indent="0">
              <a:buNone/>
            </a:pPr>
            <a:r>
              <a:rPr lang="en-US" sz="2400" dirty="0" smtClean="0">
                <a:latin typeface="Calibri" pitchFamily="34" charset="0"/>
                <a:cs typeface="Calibri" pitchFamily="34" charset="0"/>
              </a:rPr>
              <a:t>Agile Manifesto in your workbook</a:t>
            </a:r>
            <a:endParaRPr lang="en-US" sz="2400" dirty="0">
              <a:latin typeface="Calibri" pitchFamily="34" charset="0"/>
              <a:cs typeface="Calibri" pitchFamily="34" charset="0"/>
            </a:endParaRPr>
          </a:p>
          <a:p>
            <a:endParaRPr lang="en-US" sz="2400" b="1" dirty="0">
              <a:latin typeface="Calibri" pitchFamily="34" charset="0"/>
              <a:cs typeface="Calibri" pitchFamily="34" charset="0"/>
            </a:endParaRPr>
          </a:p>
          <a:p>
            <a:r>
              <a:rPr lang="en-US" sz="2400" b="1" dirty="0" smtClean="0">
                <a:latin typeface="Calibri" pitchFamily="34" charset="0"/>
                <a:cs typeface="Calibri" pitchFamily="34" charset="0"/>
              </a:rPr>
              <a:t>Break into 4 groups</a:t>
            </a:r>
          </a:p>
          <a:p>
            <a:r>
              <a:rPr lang="en-US" sz="2400" b="1" dirty="0" smtClean="0">
                <a:latin typeface="Calibri" pitchFamily="34" charset="0"/>
                <a:cs typeface="Calibri" pitchFamily="34" charset="0"/>
              </a:rPr>
              <a:t>Discuss why you think the manifesto is arranged this way, and why the items on the left or more important to us than those on the right.</a:t>
            </a:r>
          </a:p>
          <a:p>
            <a:r>
              <a:rPr lang="en-US" sz="2400" b="1" dirty="0" smtClean="0">
                <a:latin typeface="Calibri" pitchFamily="34" charset="0"/>
                <a:cs typeface="Calibri" pitchFamily="34" charset="0"/>
              </a:rPr>
              <a:t>You may be asked to share your answers with the rest of the workshop</a:t>
            </a: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84401418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ew_manifesto.pdf"/>
          <p:cNvPicPr>
            <a:picLocks noChangeAspect="1"/>
          </p:cNvPicPr>
          <p:nvPr/>
        </p:nvPicPr>
        <p:blipFill>
          <a:blip r:embed="rId4"/>
          <a:stretch>
            <a:fillRect/>
          </a:stretch>
        </p:blipFill>
        <p:spPr>
          <a:xfrm>
            <a:off x="0" y="0"/>
            <a:ext cx="9144000" cy="6531429"/>
          </a:xfrm>
          <a:prstGeom prst="rect">
            <a:avLst/>
          </a:prstGeom>
        </p:spPr>
      </p:pic>
      <p:pic>
        <p:nvPicPr>
          <p:cNvPr id="8" name="Picture 7" descr="individuals and interactions.pdf"/>
          <p:cNvPicPr>
            <a:picLocks noChangeAspect="1"/>
          </p:cNvPicPr>
          <p:nvPr/>
        </p:nvPicPr>
        <p:blipFill>
          <a:blip r:embed="rId5"/>
          <a:stretch>
            <a:fillRect/>
          </a:stretch>
        </p:blipFill>
        <p:spPr>
          <a:xfrm>
            <a:off x="114300" y="1828800"/>
            <a:ext cx="8915400" cy="4064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1000"/>
                                        <p:tgtEl>
                                          <p:spTgt spid="7"/>
                                        </p:tgtEl>
                                      </p:cBhvr>
                                    </p:animEffect>
                                    <p:set>
                                      <p:cBhvr>
                                        <p:cTn id="1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ew_manifesto.pdf"/>
          <p:cNvPicPr>
            <a:picLocks noChangeAspect="1"/>
          </p:cNvPicPr>
          <p:nvPr/>
        </p:nvPicPr>
        <p:blipFill>
          <a:blip r:embed="rId4"/>
          <a:stretch>
            <a:fillRect/>
          </a:stretch>
        </p:blipFill>
        <p:spPr>
          <a:xfrm>
            <a:off x="0" y="0"/>
            <a:ext cx="9144000" cy="6531429"/>
          </a:xfrm>
          <a:prstGeom prst="rect">
            <a:avLst/>
          </a:prstGeom>
        </p:spPr>
      </p:pic>
      <p:pic>
        <p:nvPicPr>
          <p:cNvPr id="8" name="Picture 7" descr="working software.pdf"/>
          <p:cNvPicPr>
            <a:picLocks noChangeAspect="1"/>
          </p:cNvPicPr>
          <p:nvPr/>
        </p:nvPicPr>
        <p:blipFill>
          <a:blip r:embed="rId5"/>
          <a:stretch>
            <a:fillRect/>
          </a:stretch>
        </p:blipFill>
        <p:spPr>
          <a:xfrm>
            <a:off x="482600" y="2133600"/>
            <a:ext cx="8178800" cy="3429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1000"/>
                                        <p:tgtEl>
                                          <p:spTgt spid="7"/>
                                        </p:tgtEl>
                                      </p:cBhvr>
                                    </p:animEffect>
                                    <p:set>
                                      <p:cBhvr>
                                        <p:cTn id="1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ew_manifesto.pdf"/>
          <p:cNvPicPr>
            <a:picLocks noChangeAspect="1"/>
          </p:cNvPicPr>
          <p:nvPr/>
        </p:nvPicPr>
        <p:blipFill>
          <a:blip r:embed="rId4"/>
          <a:stretch>
            <a:fillRect/>
          </a:stretch>
        </p:blipFill>
        <p:spPr>
          <a:xfrm>
            <a:off x="0" y="0"/>
            <a:ext cx="9144000" cy="6531429"/>
          </a:xfrm>
          <a:prstGeom prst="rect">
            <a:avLst/>
          </a:prstGeom>
        </p:spPr>
      </p:pic>
      <p:pic>
        <p:nvPicPr>
          <p:cNvPr id="8" name="Picture 7" descr="customer collaboration.pdf"/>
          <p:cNvPicPr>
            <a:picLocks noChangeAspect="1"/>
          </p:cNvPicPr>
          <p:nvPr/>
        </p:nvPicPr>
        <p:blipFill>
          <a:blip r:embed="rId5"/>
          <a:stretch>
            <a:fillRect/>
          </a:stretch>
        </p:blipFill>
        <p:spPr>
          <a:xfrm>
            <a:off x="374650" y="2362200"/>
            <a:ext cx="8394700" cy="3302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1000"/>
                                        <p:tgtEl>
                                          <p:spTgt spid="7"/>
                                        </p:tgtEl>
                                      </p:cBhvr>
                                    </p:animEffect>
                                    <p:set>
                                      <p:cBhvr>
                                        <p:cTn id="1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ew_manifesto.pdf"/>
          <p:cNvPicPr>
            <a:picLocks noChangeAspect="1"/>
          </p:cNvPicPr>
          <p:nvPr/>
        </p:nvPicPr>
        <p:blipFill>
          <a:blip r:embed="rId4"/>
          <a:stretch>
            <a:fillRect/>
          </a:stretch>
        </p:blipFill>
        <p:spPr>
          <a:xfrm>
            <a:off x="0" y="0"/>
            <a:ext cx="9144000" cy="6531429"/>
          </a:xfrm>
          <a:prstGeom prst="rect">
            <a:avLst/>
          </a:prstGeom>
        </p:spPr>
      </p:pic>
      <p:pic>
        <p:nvPicPr>
          <p:cNvPr id="8" name="Picture 7" descr="responding to change.pdf"/>
          <p:cNvPicPr>
            <a:picLocks noChangeAspect="1"/>
          </p:cNvPicPr>
          <p:nvPr/>
        </p:nvPicPr>
        <p:blipFill>
          <a:blip r:embed="rId5"/>
          <a:stretch>
            <a:fillRect/>
          </a:stretch>
        </p:blipFill>
        <p:spPr>
          <a:xfrm>
            <a:off x="1016000" y="2679700"/>
            <a:ext cx="7112000" cy="368300"/>
          </a:xfrm>
          <a:prstGeom prst="rect">
            <a:avLst/>
          </a:prstGeom>
        </p:spPr>
      </p:pic>
    </p:spTree>
    <p:custDataLst>
      <p:tags r:id="rId1"/>
    </p:custData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1000"/>
                                        <p:tgtEl>
                                          <p:spTgt spid="7"/>
                                        </p:tgtEl>
                                      </p:cBhvr>
                                    </p:animEffect>
                                    <p:set>
                                      <p:cBhvr>
                                        <p:cTn id="1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 Project Approach</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62206228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Agile is…</a:t>
            </a:r>
            <a:endParaRPr lang="en-US" dirty="0"/>
          </a:p>
        </p:txBody>
      </p:sp>
      <p:sp>
        <p:nvSpPr>
          <p:cNvPr id="3" name="Content Placeholder 2"/>
          <p:cNvSpPr>
            <a:spLocks noGrp="1"/>
          </p:cNvSpPr>
          <p:nvPr>
            <p:ph idx="1"/>
          </p:nvPr>
        </p:nvSpPr>
        <p:spPr/>
        <p:txBody>
          <a:bodyPr/>
          <a:lstStyle/>
          <a:p>
            <a:r>
              <a:rPr lang="en-US" dirty="0" smtClean="0"/>
              <a:t>Adaptive</a:t>
            </a:r>
          </a:p>
          <a:p>
            <a:r>
              <a:rPr lang="en-US" dirty="0" smtClean="0"/>
              <a:t>Evolutionary</a:t>
            </a:r>
          </a:p>
          <a:p>
            <a:r>
              <a:rPr lang="en-US" dirty="0" smtClean="0"/>
              <a:t>Collaborative</a:t>
            </a:r>
          </a:p>
          <a:p>
            <a:r>
              <a:rPr lang="en-US" dirty="0" smtClean="0"/>
              <a:t>Just-in-time</a:t>
            </a:r>
          </a:p>
          <a:p>
            <a:r>
              <a:rPr lang="en-US" dirty="0" smtClean="0"/>
              <a:t>Start with a plan</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project lifecycle (TW style)</a:t>
            </a:r>
            <a:endParaRPr lang="en-GB" dirty="0"/>
          </a:p>
        </p:txBody>
      </p:sp>
      <p:sp>
        <p:nvSpPr>
          <p:cNvPr id="5" name="Rounded Rectangle 4"/>
          <p:cNvSpPr/>
          <p:nvPr/>
        </p:nvSpPr>
        <p:spPr>
          <a:xfrm>
            <a:off x="357158" y="3429000"/>
            <a:ext cx="1000132"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1" name="Rounded Rectangle 10"/>
          <p:cNvSpPr/>
          <p:nvPr/>
        </p:nvSpPr>
        <p:spPr>
          <a:xfrm>
            <a:off x="6500826" y="3429000"/>
            <a:ext cx="2414574"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647323" y="3230242"/>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p:cNvSpPr txBox="1"/>
          <p:nvPr/>
        </p:nvSpPr>
        <p:spPr>
          <a:xfrm>
            <a:off x="278257" y="4429132"/>
            <a:ext cx="1210563"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Inception</a:t>
            </a:r>
          </a:p>
        </p:txBody>
      </p:sp>
      <p:sp>
        <p:nvSpPr>
          <p:cNvPr id="14" name="TextBox 13"/>
          <p:cNvSpPr txBox="1"/>
          <p:nvPr/>
        </p:nvSpPr>
        <p:spPr>
          <a:xfrm>
            <a:off x="1029949" y="2571744"/>
            <a:ext cx="114631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Initiation</a:t>
            </a:r>
          </a:p>
        </p:txBody>
      </p:sp>
      <p:sp>
        <p:nvSpPr>
          <p:cNvPr id="15" name="TextBox 14"/>
          <p:cNvSpPr txBox="1"/>
          <p:nvPr/>
        </p:nvSpPr>
        <p:spPr>
          <a:xfrm>
            <a:off x="3145523" y="4429132"/>
            <a:ext cx="2146742"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&amp; deploy</a:t>
            </a:r>
          </a:p>
        </p:txBody>
      </p:sp>
      <p:sp>
        <p:nvSpPr>
          <p:cNvPr id="16" name="TextBox 15"/>
          <p:cNvSpPr txBox="1"/>
          <p:nvPr/>
        </p:nvSpPr>
        <p:spPr>
          <a:xfrm>
            <a:off x="6629400" y="2571744"/>
            <a:ext cx="2153155" cy="584775"/>
          </a:xfrm>
          <a:prstGeom prst="rect">
            <a:avLst/>
          </a:prstGeom>
          <a:noFill/>
        </p:spPr>
        <p:txBody>
          <a:bodyPr wrap="none" rtlCol="0">
            <a:spAutoFit/>
          </a:bodyPr>
          <a:lstStyle/>
          <a:p>
            <a:pPr algn="ctr"/>
            <a:r>
              <a:rPr lang="en-US" sz="1800" b="1" dirty="0" smtClean="0">
                <a:solidFill>
                  <a:schemeClr val="accent2">
                    <a:lumMod val="50000"/>
                  </a:schemeClr>
                </a:solidFill>
                <a:latin typeface="+mj-lt"/>
              </a:rPr>
              <a:t>Evolve / Handover</a:t>
            </a:r>
            <a:br>
              <a:rPr lang="en-US" sz="1800" b="1" dirty="0" smtClean="0">
                <a:solidFill>
                  <a:schemeClr val="accent2">
                    <a:lumMod val="50000"/>
                  </a:schemeClr>
                </a:solidFill>
                <a:latin typeface="+mj-lt"/>
              </a:rPr>
            </a:br>
            <a:r>
              <a:rPr lang="en-US" sz="1400" dirty="0" smtClean="0">
                <a:solidFill>
                  <a:schemeClr val="accent2">
                    <a:lumMod val="50000"/>
                  </a:schemeClr>
                </a:solidFill>
                <a:latin typeface="+mj-lt"/>
              </a:rPr>
              <a:t>(…)</a:t>
            </a:r>
            <a:endParaRPr lang="en-GB" sz="1400" dirty="0">
              <a:solidFill>
                <a:schemeClr val="accent2">
                  <a:lumMod val="50000"/>
                </a:schemeClr>
              </a:solidFill>
              <a:latin typeface="+mj-lt"/>
            </a:endParaRPr>
          </a:p>
        </p:txBody>
      </p:sp>
      <p:cxnSp>
        <p:nvCxnSpPr>
          <p:cNvPr id="17" name="Straight Arrow Connector 16"/>
          <p:cNvCxnSpPr/>
          <p:nvPr/>
        </p:nvCxnSpPr>
        <p:spPr>
          <a:xfrm rot="5400000" flipH="1" flipV="1">
            <a:off x="695224"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023140"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1478655"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7556220"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pic>
        <p:nvPicPr>
          <p:cNvPr id="20" name="Picture 19" descr="bill-perplexed-flipped.jpg"/>
          <p:cNvPicPr>
            <a:picLocks noChangeAspect="1"/>
          </p:cNvPicPr>
          <p:nvPr/>
        </p:nvPicPr>
        <p:blipFill>
          <a:blip r:embed="rId3">
            <a:clrChange>
              <a:clrFrom>
                <a:srgbClr val="FFFFFF"/>
              </a:clrFrom>
              <a:clrTo>
                <a:srgbClr val="FFFFFF">
                  <a:alpha val="0"/>
                </a:srgbClr>
              </a:clrTo>
            </a:clrChange>
          </a:blip>
          <a:stretch>
            <a:fillRect/>
          </a:stretch>
        </p:blipFill>
        <p:spPr>
          <a:xfrm>
            <a:off x="4648200" y="1524000"/>
            <a:ext cx="1533144" cy="1898904"/>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500826" y="3429000"/>
            <a:ext cx="2414574"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 name="Title 2"/>
          <p:cNvSpPr>
            <a:spLocks noGrp="1"/>
          </p:cNvSpPr>
          <p:nvPr>
            <p:ph type="title"/>
          </p:nvPr>
        </p:nvSpPr>
        <p:spPr/>
        <p:txBody>
          <a:bodyPr/>
          <a:lstStyle/>
          <a:p>
            <a:r>
              <a:rPr lang="en-US" dirty="0" smtClean="0"/>
              <a:t>Agile project lifecycle (TW style)</a:t>
            </a:r>
            <a:endParaRPr lang="en-GB" dirty="0"/>
          </a:p>
        </p:txBody>
      </p:sp>
      <p:sp>
        <p:nvSpPr>
          <p:cNvPr id="5" name="Rounded Rectangle 4"/>
          <p:cNvSpPr/>
          <p:nvPr/>
        </p:nvSpPr>
        <p:spPr>
          <a:xfrm>
            <a:off x="357158" y="3429000"/>
            <a:ext cx="1000132"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571123" y="3230242"/>
            <a:ext cx="5728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30"/>
          <p:cNvGrpSpPr/>
          <p:nvPr/>
        </p:nvGrpSpPr>
        <p:grpSpPr>
          <a:xfrm>
            <a:off x="2071670" y="3500438"/>
            <a:ext cx="4214842" cy="500066"/>
            <a:chOff x="1928794" y="3500438"/>
            <a:chExt cx="4214842" cy="500066"/>
          </a:xfrm>
        </p:grpSpPr>
        <p:sp>
          <p:nvSpPr>
            <p:cNvPr id="20" name="Rounded Rectangle 19"/>
            <p:cNvSpPr/>
            <p:nvPr/>
          </p:nvSpPr>
          <p:spPr>
            <a:xfrm>
              <a:off x="192879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2" name="Rounded Rectangle 21"/>
            <p:cNvSpPr/>
            <p:nvPr/>
          </p:nvSpPr>
          <p:spPr>
            <a:xfrm>
              <a:off x="235742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3" name="Rounded Rectangle 22"/>
            <p:cNvSpPr/>
            <p:nvPr/>
          </p:nvSpPr>
          <p:spPr>
            <a:xfrm>
              <a:off x="278605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4" name="Rounded Rectangle 23"/>
            <p:cNvSpPr/>
            <p:nvPr/>
          </p:nvSpPr>
          <p:spPr>
            <a:xfrm>
              <a:off x="321467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5" name="Rounded Rectangle 24"/>
            <p:cNvSpPr/>
            <p:nvPr/>
          </p:nvSpPr>
          <p:spPr>
            <a:xfrm>
              <a:off x="364330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6" name="Rounded Rectangle 25"/>
            <p:cNvSpPr/>
            <p:nvPr/>
          </p:nvSpPr>
          <p:spPr>
            <a:xfrm>
              <a:off x="407193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7" name="Rounded Rectangle 26"/>
            <p:cNvSpPr/>
            <p:nvPr/>
          </p:nvSpPr>
          <p:spPr>
            <a:xfrm>
              <a:off x="450056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8" name="Rounded Rectangle 27"/>
            <p:cNvSpPr/>
            <p:nvPr/>
          </p:nvSpPr>
          <p:spPr>
            <a:xfrm>
              <a:off x="492919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9" name="Rounded Rectangle 28"/>
            <p:cNvSpPr/>
            <p:nvPr/>
          </p:nvSpPr>
          <p:spPr>
            <a:xfrm>
              <a:off x="535781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0" name="Rounded Rectangle 29"/>
            <p:cNvSpPr/>
            <p:nvPr/>
          </p:nvSpPr>
          <p:spPr>
            <a:xfrm>
              <a:off x="578644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pSp>
      <p:sp>
        <p:nvSpPr>
          <p:cNvPr id="32" name="TextBox 31"/>
          <p:cNvSpPr txBox="1"/>
          <p:nvPr/>
        </p:nvSpPr>
        <p:spPr>
          <a:xfrm>
            <a:off x="3150354" y="4429132"/>
            <a:ext cx="2146742"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&amp; deploy</a:t>
            </a:r>
          </a:p>
        </p:txBody>
      </p:sp>
      <p:cxnSp>
        <p:nvCxnSpPr>
          <p:cNvPr id="33" name="Straight Arrow Connector 32"/>
          <p:cNvCxnSpPr/>
          <p:nvPr/>
        </p:nvCxnSpPr>
        <p:spPr>
          <a:xfrm rot="5400000" flipH="1" flipV="1">
            <a:off x="4023140"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34" name="Right Brace 33"/>
          <p:cNvSpPr/>
          <p:nvPr/>
        </p:nvSpPr>
        <p:spPr>
          <a:xfrm rot="16200000">
            <a:off x="4089795" y="1089404"/>
            <a:ext cx="214314" cy="4179125"/>
          </a:xfrm>
          <a:prstGeom prst="rightBrace">
            <a:avLst>
              <a:gd name="adj1" fmla="val 7882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TextBox 34"/>
          <p:cNvSpPr txBox="1"/>
          <p:nvPr/>
        </p:nvSpPr>
        <p:spPr>
          <a:xfrm>
            <a:off x="2819400" y="2643182"/>
            <a:ext cx="2820003" cy="338554"/>
          </a:xfrm>
          <a:prstGeom prst="rect">
            <a:avLst/>
          </a:prstGeom>
          <a:noFill/>
        </p:spPr>
        <p:txBody>
          <a:bodyPr wrap="none" rtlCol="0">
            <a:spAutoFit/>
          </a:bodyPr>
          <a:lstStyle/>
          <a:p>
            <a:r>
              <a:rPr lang="en-US" sz="1600" b="1" dirty="0" smtClean="0">
                <a:solidFill>
                  <a:schemeClr val="accent2">
                    <a:lumMod val="50000"/>
                  </a:schemeClr>
                </a:solidFill>
                <a:latin typeface="+mj-lt"/>
              </a:rPr>
              <a:t>Many time-boxed iterations</a:t>
            </a:r>
            <a:endParaRPr lang="en-GB" sz="1600" b="1" dirty="0">
              <a:solidFill>
                <a:schemeClr val="accent2">
                  <a:lumMod val="50000"/>
                </a:schemeClr>
              </a:solidFill>
              <a:latin typeface="+mj-lt"/>
            </a:endParaRPr>
          </a:p>
        </p:txBody>
      </p:sp>
      <p:pic>
        <p:nvPicPr>
          <p:cNvPr id="31" name="Picture 30" descr="bill-satisfied-standing.jpg"/>
          <p:cNvPicPr>
            <a:picLocks noChangeAspect="1"/>
          </p:cNvPicPr>
          <p:nvPr/>
        </p:nvPicPr>
        <p:blipFill>
          <a:blip r:embed="rId3">
            <a:clrChange>
              <a:clrFrom>
                <a:srgbClr val="FFFFFF"/>
              </a:clrFrom>
              <a:clrTo>
                <a:srgbClr val="FFFFFF">
                  <a:alpha val="0"/>
                </a:srgbClr>
              </a:clrTo>
            </a:clrChange>
          </a:blip>
          <a:stretch>
            <a:fillRect/>
          </a:stretch>
        </p:blipFill>
        <p:spPr>
          <a:xfrm>
            <a:off x="609600" y="1447800"/>
            <a:ext cx="1021080" cy="2706624"/>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a second thing…</a:t>
            </a:r>
            <a:endParaRPr lang="en-US" dirty="0"/>
          </a:p>
        </p:txBody>
      </p:sp>
      <p:sp>
        <p:nvSpPr>
          <p:cNvPr id="3" name="Content Placeholder 2"/>
          <p:cNvSpPr>
            <a:spLocks noGrp="1"/>
          </p:cNvSpPr>
          <p:nvPr>
            <p:ph idx="1"/>
          </p:nvPr>
        </p:nvSpPr>
        <p:spPr/>
        <p:txBody>
          <a:bodyPr/>
          <a:lstStyle/>
          <a:p>
            <a:r>
              <a:rPr lang="en-US" dirty="0" smtClean="0"/>
              <a:t>Still in your pair, take a Post-It note</a:t>
            </a:r>
          </a:p>
          <a:p>
            <a:r>
              <a:rPr lang="en-US" dirty="0" smtClean="0"/>
              <a:t>Write one question you both agree on you want to answered by this workshop</a:t>
            </a:r>
          </a:p>
          <a:p>
            <a:r>
              <a:rPr lang="en-US" dirty="0" smtClean="0"/>
              <a:t>Stick the Post-It on the wall over here</a:t>
            </a:r>
          </a:p>
          <a:p>
            <a:r>
              <a:rPr lang="en-US" dirty="0" smtClean="0"/>
              <a:t>We will visit these questions throughout the workshop </a:t>
            </a:r>
            <a:endParaRPr lang="en-US" dirty="0"/>
          </a:p>
        </p:txBody>
      </p:sp>
    </p:spTree>
    <p:extLst>
      <p:ext uri="{BB962C8B-B14F-4D97-AF65-F5344CB8AC3E}">
        <p14:creationId xmlns:p14="http://schemas.microsoft.com/office/powerpoint/2010/main" val="4108620549"/>
      </p:ext>
    </p:extLst>
  </p:cSld>
  <p:clrMapOvr>
    <a:masterClrMapping/>
  </p:clrMapOvr>
  <p:transition xmlns:p14="http://schemas.microsoft.com/office/powerpoint/2010/main" spd="slow">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500826" y="3429000"/>
            <a:ext cx="2338374"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 name="Title 2"/>
          <p:cNvSpPr>
            <a:spLocks noGrp="1"/>
          </p:cNvSpPr>
          <p:nvPr>
            <p:ph type="title"/>
          </p:nvPr>
        </p:nvSpPr>
        <p:spPr/>
        <p:txBody>
          <a:bodyPr/>
          <a:lstStyle/>
          <a:p>
            <a:r>
              <a:rPr lang="en-US" dirty="0" smtClean="0"/>
              <a:t>The basics still apply</a:t>
            </a:r>
            <a:endParaRPr lang="en-GB" dirty="0"/>
          </a:p>
        </p:txBody>
      </p:sp>
      <p:sp>
        <p:nvSpPr>
          <p:cNvPr id="5" name="Rounded Rectangle 4"/>
          <p:cNvSpPr/>
          <p:nvPr/>
        </p:nvSpPr>
        <p:spPr>
          <a:xfrm>
            <a:off x="357158" y="3429000"/>
            <a:ext cx="1000132"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571123" y="3230242"/>
            <a:ext cx="5728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4"/>
          <p:cNvGrpSpPr/>
          <p:nvPr/>
        </p:nvGrpSpPr>
        <p:grpSpPr>
          <a:xfrm>
            <a:off x="2071670" y="3500438"/>
            <a:ext cx="4214842" cy="500066"/>
            <a:chOff x="1928794" y="3500438"/>
            <a:chExt cx="4214842" cy="500066"/>
          </a:xfrm>
        </p:grpSpPr>
        <p:sp>
          <p:nvSpPr>
            <p:cNvPr id="48" name="Rounded Rectangle 47"/>
            <p:cNvSpPr/>
            <p:nvPr/>
          </p:nvSpPr>
          <p:spPr>
            <a:xfrm>
              <a:off x="192879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49" name="Rounded Rectangle 48"/>
            <p:cNvSpPr/>
            <p:nvPr/>
          </p:nvSpPr>
          <p:spPr>
            <a:xfrm>
              <a:off x="2357422"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0" name="Rounded Rectangle 49"/>
            <p:cNvSpPr/>
            <p:nvPr/>
          </p:nvSpPr>
          <p:spPr>
            <a:xfrm>
              <a:off x="2786050"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1" name="Rounded Rectangle 50"/>
            <p:cNvSpPr/>
            <p:nvPr/>
          </p:nvSpPr>
          <p:spPr>
            <a:xfrm>
              <a:off x="3214678"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2" name="Rounded Rectangle 51"/>
            <p:cNvSpPr/>
            <p:nvPr/>
          </p:nvSpPr>
          <p:spPr>
            <a:xfrm>
              <a:off x="3643306"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3" name="Rounded Rectangle 52"/>
            <p:cNvSpPr/>
            <p:nvPr/>
          </p:nvSpPr>
          <p:spPr>
            <a:xfrm>
              <a:off x="4071934"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4" name="Rounded Rectangle 53"/>
            <p:cNvSpPr/>
            <p:nvPr/>
          </p:nvSpPr>
          <p:spPr>
            <a:xfrm>
              <a:off x="4500562" y="3500438"/>
              <a:ext cx="357190" cy="500066"/>
            </a:xfrm>
            <a:prstGeom prst="roundRect">
              <a:avLst/>
            </a:prstGeom>
            <a:solidFill>
              <a:schemeClr val="accent5">
                <a:lumMod val="20000"/>
                <a:lumOff val="80000"/>
              </a:schemeClr>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5" name="Rounded Rectangle 54"/>
            <p:cNvSpPr/>
            <p:nvPr/>
          </p:nvSpPr>
          <p:spPr>
            <a:xfrm>
              <a:off x="492919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6" name="Rounded Rectangle 55"/>
            <p:cNvSpPr/>
            <p:nvPr/>
          </p:nvSpPr>
          <p:spPr>
            <a:xfrm>
              <a:off x="535781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57" name="Rounded Rectangle 56"/>
            <p:cNvSpPr/>
            <p:nvPr/>
          </p:nvSpPr>
          <p:spPr>
            <a:xfrm>
              <a:off x="578644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pSp>
      <p:cxnSp>
        <p:nvCxnSpPr>
          <p:cNvPr id="59" name="Straight Connector 58"/>
          <p:cNvCxnSpPr/>
          <p:nvPr/>
        </p:nvCxnSpPr>
        <p:spPr>
          <a:xfrm rot="5400000" flipH="1" flipV="1">
            <a:off x="1750199" y="2821777"/>
            <a:ext cx="1071570" cy="428628"/>
          </a:xfrm>
          <a:prstGeom prst="line">
            <a:avLst/>
          </a:prstGeom>
          <a:ln w="3175">
            <a:prstDash val="sys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16200000" flipH="1">
            <a:off x="1357290" y="4714884"/>
            <a:ext cx="1928826" cy="500066"/>
          </a:xfrm>
          <a:prstGeom prst="line">
            <a:avLst/>
          </a:prstGeom>
          <a:ln w="3175">
            <a:prstDash val="sysDash"/>
          </a:ln>
          <a:effectLst/>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500298" y="2214554"/>
            <a:ext cx="2714644" cy="3800502"/>
          </a:xfrm>
          <a:prstGeom prst="roundRect">
            <a:avLst>
              <a:gd name="adj" fmla="val 10351"/>
            </a:avLst>
          </a:prstGeom>
          <a:solidFill>
            <a:srgbClr val="FF6600"/>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aphicFrame>
        <p:nvGraphicFramePr>
          <p:cNvPr id="35" name="Table 34"/>
          <p:cNvGraphicFramePr>
            <a:graphicFrameLocks noGrp="1"/>
          </p:cNvGraphicFramePr>
          <p:nvPr/>
        </p:nvGraphicFramePr>
        <p:xfrm>
          <a:off x="2786050" y="2500306"/>
          <a:ext cx="2143140" cy="3286150"/>
        </p:xfrm>
        <a:graphic>
          <a:graphicData uri="http://schemas.openxmlformats.org/drawingml/2006/table">
            <a:tbl>
              <a:tblPr firstRow="1" bandRow="1">
                <a:effectLst/>
                <a:tableStyleId>{2D5ABB26-0587-4C30-8999-92F81FD0307C}</a:tableStyleId>
              </a:tblPr>
              <a:tblGrid>
                <a:gridCol w="2143140"/>
              </a:tblGrid>
              <a:tr h="657230">
                <a:tc>
                  <a:txBody>
                    <a:bodyPr/>
                    <a:lstStyle/>
                    <a:p>
                      <a:pPr algn="ctr"/>
                      <a:r>
                        <a:rPr lang="en-US" dirty="0" smtClean="0">
                          <a:solidFill>
                            <a:schemeClr val="accent2">
                              <a:lumMod val="50000"/>
                            </a:schemeClr>
                          </a:solidFill>
                        </a:rPr>
                        <a:t>Analyze</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Design</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Code</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Test</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7230">
                <a:tc>
                  <a:txBody>
                    <a:bodyPr/>
                    <a:lstStyle/>
                    <a:p>
                      <a:pPr algn="ctr"/>
                      <a:r>
                        <a:rPr lang="en-US" dirty="0" smtClean="0">
                          <a:solidFill>
                            <a:schemeClr val="accent2">
                              <a:lumMod val="50000"/>
                            </a:schemeClr>
                          </a:solidFill>
                        </a:rPr>
                        <a:t>Deploy</a:t>
                      </a:r>
                      <a:endParaRPr lang="en-GB" dirty="0">
                        <a:solidFill>
                          <a:schemeClr val="accent2">
                            <a:lumMod val="50000"/>
                          </a:schemeClr>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500826" y="3429000"/>
            <a:ext cx="2414574"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 name="Title 2"/>
          <p:cNvSpPr>
            <a:spLocks noGrp="1"/>
          </p:cNvSpPr>
          <p:nvPr>
            <p:ph type="title"/>
          </p:nvPr>
        </p:nvSpPr>
        <p:spPr/>
        <p:txBody>
          <a:bodyPr/>
          <a:lstStyle/>
          <a:p>
            <a:r>
              <a:rPr lang="en-US" dirty="0" smtClean="0"/>
              <a:t>Agile project lifecycle (TW style)</a:t>
            </a:r>
            <a:endParaRPr lang="en-GB" dirty="0"/>
          </a:p>
        </p:txBody>
      </p:sp>
      <p:sp>
        <p:nvSpPr>
          <p:cNvPr id="5" name="Rounded Rectangle 4"/>
          <p:cNvSpPr/>
          <p:nvPr/>
        </p:nvSpPr>
        <p:spPr>
          <a:xfrm>
            <a:off x="357158" y="3429000"/>
            <a:ext cx="1000132"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1357290" y="3429000"/>
            <a:ext cx="500066" cy="642942"/>
          </a:xfrm>
          <a:prstGeom prst="roundRect">
            <a:avLst/>
          </a:prstGeom>
          <a:solidFill>
            <a:srgbClr val="C6D9F1">
              <a:alpha val="25098"/>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1857356"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8571123" y="3230242"/>
            <a:ext cx="5728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30"/>
          <p:cNvGrpSpPr/>
          <p:nvPr/>
        </p:nvGrpSpPr>
        <p:grpSpPr>
          <a:xfrm>
            <a:off x="2071670" y="3500438"/>
            <a:ext cx="4214842" cy="500066"/>
            <a:chOff x="1928794" y="3500438"/>
            <a:chExt cx="4214842" cy="500066"/>
          </a:xfrm>
        </p:grpSpPr>
        <p:sp>
          <p:nvSpPr>
            <p:cNvPr id="20" name="Rounded Rectangle 19"/>
            <p:cNvSpPr/>
            <p:nvPr/>
          </p:nvSpPr>
          <p:spPr>
            <a:xfrm>
              <a:off x="192879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2" name="Rounded Rectangle 21"/>
            <p:cNvSpPr/>
            <p:nvPr/>
          </p:nvSpPr>
          <p:spPr>
            <a:xfrm>
              <a:off x="235742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3" name="Rounded Rectangle 22"/>
            <p:cNvSpPr/>
            <p:nvPr/>
          </p:nvSpPr>
          <p:spPr>
            <a:xfrm>
              <a:off x="278605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4" name="Rounded Rectangle 23"/>
            <p:cNvSpPr/>
            <p:nvPr/>
          </p:nvSpPr>
          <p:spPr>
            <a:xfrm>
              <a:off x="321467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5" name="Rounded Rectangle 24"/>
            <p:cNvSpPr/>
            <p:nvPr/>
          </p:nvSpPr>
          <p:spPr>
            <a:xfrm>
              <a:off x="364330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6" name="Rounded Rectangle 25"/>
            <p:cNvSpPr/>
            <p:nvPr/>
          </p:nvSpPr>
          <p:spPr>
            <a:xfrm>
              <a:off x="4071934"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7" name="Rounded Rectangle 26"/>
            <p:cNvSpPr/>
            <p:nvPr/>
          </p:nvSpPr>
          <p:spPr>
            <a:xfrm>
              <a:off x="4500562"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8" name="Rounded Rectangle 27"/>
            <p:cNvSpPr/>
            <p:nvPr/>
          </p:nvSpPr>
          <p:spPr>
            <a:xfrm>
              <a:off x="4929190"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29" name="Rounded Rectangle 28"/>
            <p:cNvSpPr/>
            <p:nvPr/>
          </p:nvSpPr>
          <p:spPr>
            <a:xfrm>
              <a:off x="5357818"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30" name="Rounded Rectangle 29"/>
            <p:cNvSpPr/>
            <p:nvPr/>
          </p:nvSpPr>
          <p:spPr>
            <a:xfrm>
              <a:off x="5786446" y="3500438"/>
              <a:ext cx="357190" cy="500066"/>
            </a:xfrm>
            <a:prstGeom prst="roundRect">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grpSp>
      <p:sp>
        <p:nvSpPr>
          <p:cNvPr id="32" name="TextBox 31"/>
          <p:cNvSpPr txBox="1"/>
          <p:nvPr/>
        </p:nvSpPr>
        <p:spPr>
          <a:xfrm>
            <a:off x="3150354" y="4429132"/>
            <a:ext cx="2146742"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&amp; deploy</a:t>
            </a:r>
          </a:p>
        </p:txBody>
      </p:sp>
      <p:cxnSp>
        <p:nvCxnSpPr>
          <p:cNvPr id="33" name="Straight Arrow Connector 32"/>
          <p:cNvCxnSpPr/>
          <p:nvPr/>
        </p:nvCxnSpPr>
        <p:spPr>
          <a:xfrm rot="5400000" flipH="1" flipV="1">
            <a:off x="4023140" y="4233942"/>
            <a:ext cx="324000" cy="0"/>
          </a:xfrm>
          <a:prstGeom prst="straightConnector1">
            <a:avLst/>
          </a:prstGeom>
          <a:ln w="28575">
            <a:solidFill>
              <a:schemeClr val="accent5">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1" name="5-Point Star 30"/>
          <p:cNvSpPr/>
          <p:nvPr/>
        </p:nvSpPr>
        <p:spPr>
          <a:xfrm>
            <a:off x="2336200"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5-Point Star 35"/>
          <p:cNvSpPr/>
          <p:nvPr/>
        </p:nvSpPr>
        <p:spPr>
          <a:xfrm>
            <a:off x="2762197"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5-Point Star 36"/>
          <p:cNvSpPr/>
          <p:nvPr/>
        </p:nvSpPr>
        <p:spPr>
          <a:xfrm>
            <a:off x="3193456"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5-Point Star 37"/>
          <p:cNvSpPr/>
          <p:nvPr/>
        </p:nvSpPr>
        <p:spPr>
          <a:xfrm>
            <a:off x="3622084"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5-Point Star 38"/>
          <p:cNvSpPr/>
          <p:nvPr/>
        </p:nvSpPr>
        <p:spPr>
          <a:xfrm>
            <a:off x="4048081"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5-Point Star 39"/>
          <p:cNvSpPr/>
          <p:nvPr/>
        </p:nvSpPr>
        <p:spPr>
          <a:xfrm>
            <a:off x="4474078"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5-Point Star 40"/>
          <p:cNvSpPr/>
          <p:nvPr/>
        </p:nvSpPr>
        <p:spPr>
          <a:xfrm>
            <a:off x="4905337"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5-Point Star 42"/>
          <p:cNvSpPr/>
          <p:nvPr/>
        </p:nvSpPr>
        <p:spPr>
          <a:xfrm>
            <a:off x="5765224"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5-Point Star 43"/>
          <p:cNvSpPr/>
          <p:nvPr/>
        </p:nvSpPr>
        <p:spPr>
          <a:xfrm>
            <a:off x="6193852"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6" name="Straight Connector 45"/>
          <p:cNvCxnSpPr/>
          <p:nvPr/>
        </p:nvCxnSpPr>
        <p:spPr>
          <a:xfrm rot="5400000">
            <a:off x="5004543" y="3750471"/>
            <a:ext cx="928694" cy="1588"/>
          </a:xfrm>
          <a:prstGeom prst="line">
            <a:avLst/>
          </a:prstGeom>
        </p:spPr>
        <p:style>
          <a:lnRef idx="2">
            <a:schemeClr val="accent1"/>
          </a:lnRef>
          <a:fillRef idx="0">
            <a:schemeClr val="accent1"/>
          </a:fillRef>
          <a:effectRef idx="1">
            <a:schemeClr val="accent1"/>
          </a:effectRef>
          <a:fontRef idx="minor">
            <a:schemeClr val="tx1"/>
          </a:fontRef>
        </p:style>
      </p:cxnSp>
      <p:sp>
        <p:nvSpPr>
          <p:cNvPr id="42" name="5-Point Star 41"/>
          <p:cNvSpPr/>
          <p:nvPr/>
        </p:nvSpPr>
        <p:spPr>
          <a:xfrm>
            <a:off x="5333965" y="3643314"/>
            <a:ext cx="180000" cy="180000"/>
          </a:xfrm>
          <a:prstGeom prst="star5">
            <a:avLst/>
          </a:prstGeom>
          <a:solidFill>
            <a:srgbClr val="FFC000"/>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TextBox 46"/>
          <p:cNvSpPr txBox="1"/>
          <p:nvPr/>
        </p:nvSpPr>
        <p:spPr>
          <a:xfrm>
            <a:off x="1981200" y="2643182"/>
            <a:ext cx="4464171" cy="338554"/>
          </a:xfrm>
          <a:prstGeom prst="rect">
            <a:avLst/>
          </a:prstGeom>
          <a:noFill/>
        </p:spPr>
        <p:txBody>
          <a:bodyPr wrap="none" rtlCol="0">
            <a:spAutoFit/>
          </a:bodyPr>
          <a:lstStyle/>
          <a:p>
            <a:pPr algn="ctr"/>
            <a:r>
              <a:rPr lang="en-US" sz="1600" b="1" dirty="0" smtClean="0">
                <a:solidFill>
                  <a:schemeClr val="accent2">
                    <a:lumMod val="50000"/>
                  </a:schemeClr>
                </a:solidFill>
                <a:latin typeface="+mj-lt"/>
              </a:rPr>
              <a:t>Working software showcased to the business</a:t>
            </a:r>
            <a:endParaRPr lang="en-GB" sz="1600" b="1" dirty="0">
              <a:solidFill>
                <a:schemeClr val="accent2">
                  <a:lumMod val="50000"/>
                </a:schemeClr>
              </a:solidFill>
              <a:latin typeface="+mj-lt"/>
            </a:endParaRPr>
          </a:p>
        </p:txBody>
      </p:sp>
      <p:pic>
        <p:nvPicPr>
          <p:cNvPr id="34" name="Picture 33" descr="20a.jpg"/>
          <p:cNvPicPr>
            <a:picLocks noChangeAspect="1"/>
          </p:cNvPicPr>
          <p:nvPr/>
        </p:nvPicPr>
        <p:blipFill>
          <a:blip r:embed="rId3">
            <a:clrChange>
              <a:clrFrom>
                <a:srgbClr val="FFFFFF"/>
              </a:clrFrom>
              <a:clrTo>
                <a:srgbClr val="FFFFFF">
                  <a:alpha val="0"/>
                </a:srgbClr>
              </a:clrTo>
            </a:clrChange>
          </a:blip>
          <a:stretch>
            <a:fillRect/>
          </a:stretch>
        </p:blipFill>
        <p:spPr>
          <a:xfrm>
            <a:off x="5992906" y="4191000"/>
            <a:ext cx="2761129" cy="21336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a:xfrm>
            <a:off x="3048000" y="1295400"/>
            <a:ext cx="4191000" cy="4953000"/>
          </a:xfrm>
          <a:prstGeom prst="roundRect">
            <a:avLst>
              <a:gd name="adj" fmla="val 9356"/>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90" name="Freeform 66"/>
          <p:cNvSpPr>
            <a:spLocks/>
          </p:cNvSpPr>
          <p:nvPr/>
        </p:nvSpPr>
        <p:spPr bwMode="auto">
          <a:xfrm>
            <a:off x="576943" y="4848817"/>
            <a:ext cx="4138222" cy="452442"/>
          </a:xfrm>
          <a:custGeom>
            <a:avLst/>
            <a:gdLst>
              <a:gd name="connsiteX0" fmla="*/ 667 w 807"/>
              <a:gd name="connsiteY0" fmla="*/ 0 h 88"/>
              <a:gd name="connsiteX1" fmla="*/ 448 w 807"/>
              <a:gd name="connsiteY1" fmla="*/ 0 h 88"/>
              <a:gd name="connsiteX2" fmla="*/ 0 w 807"/>
              <a:gd name="connsiteY2" fmla="*/ 1 h 88"/>
              <a:gd name="connsiteX3" fmla="*/ 448 w 807"/>
              <a:gd name="connsiteY3" fmla="*/ 88 h 88"/>
              <a:gd name="connsiteX4" fmla="*/ 807 w 807"/>
              <a:gd name="connsiteY4" fmla="*/ 88 h 88"/>
              <a:gd name="connsiteX5" fmla="*/ 667 w 807"/>
              <a:gd name="connsiteY5" fmla="*/ 0 h 88"/>
              <a:gd name="connsiteX0" fmla="*/ 667 w 807"/>
              <a:gd name="connsiteY0" fmla="*/ 0 h 88"/>
              <a:gd name="connsiteX1" fmla="*/ 448 w 807"/>
              <a:gd name="connsiteY1" fmla="*/ 0 h 88"/>
              <a:gd name="connsiteX2" fmla="*/ 0 w 807"/>
              <a:gd name="connsiteY2" fmla="*/ 1 h 88"/>
              <a:gd name="connsiteX3" fmla="*/ 62 w 807"/>
              <a:gd name="connsiteY3" fmla="*/ 88 h 88"/>
              <a:gd name="connsiteX4" fmla="*/ 807 w 807"/>
              <a:gd name="connsiteY4" fmla="*/ 88 h 88"/>
              <a:gd name="connsiteX5" fmla="*/ 667 w 807"/>
              <a:gd name="connsiteY5" fmla="*/ 0 h 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 h="88">
                <a:moveTo>
                  <a:pt x="667" y="0"/>
                </a:moveTo>
                <a:lnTo>
                  <a:pt x="448" y="0"/>
                </a:lnTo>
                <a:lnTo>
                  <a:pt x="0" y="1"/>
                </a:lnTo>
                <a:cubicBezTo>
                  <a:pt x="1" y="30"/>
                  <a:pt x="61" y="59"/>
                  <a:pt x="62" y="88"/>
                </a:cubicBezTo>
                <a:lnTo>
                  <a:pt x="807" y="88"/>
                </a:lnTo>
                <a:cubicBezTo>
                  <a:pt x="751" y="74"/>
                  <a:pt x="703" y="43"/>
                  <a:pt x="667" y="0"/>
                </a:cubicBez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GB" smtClean="0"/>
              <a:t>The flow</a:t>
            </a:r>
            <a:endParaRPr lang="en-US" dirty="0"/>
          </a:p>
        </p:txBody>
      </p:sp>
      <p:grpSp>
        <p:nvGrpSpPr>
          <p:cNvPr id="3" name="Group 81"/>
          <p:cNvGrpSpPr/>
          <p:nvPr/>
        </p:nvGrpSpPr>
        <p:grpSpPr>
          <a:xfrm>
            <a:off x="381000" y="3578182"/>
            <a:ext cx="958286" cy="1832018"/>
            <a:chOff x="11113" y="3643313"/>
            <a:chExt cx="1025525" cy="1960563"/>
          </a:xfrm>
          <a:solidFill>
            <a:srgbClr val="F1AC5E"/>
          </a:solidFill>
        </p:grpSpPr>
        <p:sp>
          <p:nvSpPr>
            <p:cNvPr id="1029" name="Freeform 5"/>
            <p:cNvSpPr>
              <a:spLocks/>
            </p:cNvSpPr>
            <p:nvPr/>
          </p:nvSpPr>
          <p:spPr bwMode="auto">
            <a:xfrm>
              <a:off x="11113" y="52085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11113" y="5180013"/>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1113" y="5148263"/>
              <a:ext cx="1025525" cy="395288"/>
            </a:xfrm>
            <a:custGeom>
              <a:avLst/>
              <a:gdLst/>
              <a:ahLst/>
              <a:cxnLst>
                <a:cxn ang="0">
                  <a:pos x="0" y="159"/>
                </a:cxn>
                <a:cxn ang="0">
                  <a:pos x="276" y="249"/>
                </a:cxn>
                <a:cxn ang="0">
                  <a:pos x="646" y="65"/>
                </a:cxn>
                <a:cxn ang="0">
                  <a:pos x="370" y="0"/>
                </a:cxn>
                <a:cxn ang="0">
                  <a:pos x="0" y="159"/>
                </a:cxn>
              </a:cxnLst>
              <a:rect l="0" t="0" r="r" b="b"/>
              <a:pathLst>
                <a:path w="646" h="249">
                  <a:moveTo>
                    <a:pt x="0" y="159"/>
                  </a:moveTo>
                  <a:lnTo>
                    <a:pt x="276" y="249"/>
                  </a:lnTo>
                  <a:lnTo>
                    <a:pt x="646" y="65"/>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11113" y="51196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11113" y="509270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11113" y="505936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11113" y="503237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11113" y="500538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11113" y="497205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11113" y="4945063"/>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11113" y="4916488"/>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p:cNvSpPr>
            <p:nvPr/>
          </p:nvSpPr>
          <p:spPr bwMode="auto">
            <a:xfrm>
              <a:off x="11113" y="4883151"/>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p:nvSpPr>
          <p:spPr bwMode="auto">
            <a:xfrm>
              <a:off x="11113" y="479583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p:cNvSpPr>
            <p:nvPr/>
          </p:nvSpPr>
          <p:spPr bwMode="auto">
            <a:xfrm>
              <a:off x="11113" y="476885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p:nvSpPr>
          <p:spPr bwMode="auto">
            <a:xfrm>
              <a:off x="11113" y="474186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p:cNvSpPr>
            <p:nvPr/>
          </p:nvSpPr>
          <p:spPr bwMode="auto">
            <a:xfrm>
              <a:off x="11113" y="470852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11113" y="468153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11113" y="465296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11113" y="4619626"/>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p:cNvSpPr>
            <p:nvPr/>
          </p:nvSpPr>
          <p:spPr bwMode="auto">
            <a:xfrm>
              <a:off x="11113" y="459263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p:cNvSpPr>
            <p:nvPr/>
          </p:nvSpPr>
          <p:spPr bwMode="auto">
            <a:xfrm>
              <a:off x="11113" y="456565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p:nvSpPr>
          <p:spPr bwMode="auto">
            <a:xfrm>
              <a:off x="11113" y="453231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p:cNvSpPr>
            <p:nvPr/>
          </p:nvSpPr>
          <p:spPr bwMode="auto">
            <a:xfrm>
              <a:off x="11113" y="4505326"/>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p:cNvSpPr>
            <p:nvPr/>
          </p:nvSpPr>
          <p:spPr bwMode="auto">
            <a:xfrm>
              <a:off x="11113" y="447833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p:nvSpPr>
          <p:spPr bwMode="auto">
            <a:xfrm>
              <a:off x="11113" y="43894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p:cNvSpPr>
            <p:nvPr/>
          </p:nvSpPr>
          <p:spPr bwMode="auto">
            <a:xfrm>
              <a:off x="11113" y="4356101"/>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p:nvSpPr>
          <p:spPr bwMode="auto">
            <a:xfrm>
              <a:off x="11113" y="4329113"/>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p:nvSpPr>
          <p:spPr bwMode="auto">
            <a:xfrm>
              <a:off x="11113" y="43021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11113" y="42687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p:cNvSpPr>
            <p:nvPr/>
          </p:nvSpPr>
          <p:spPr bwMode="auto">
            <a:xfrm>
              <a:off x="11113" y="4241801"/>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p:cNvSpPr>
            <p:nvPr/>
          </p:nvSpPr>
          <p:spPr bwMode="auto">
            <a:xfrm>
              <a:off x="11113" y="421481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11113" y="418147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p:cNvSpPr>
            <p:nvPr/>
          </p:nvSpPr>
          <p:spPr bwMode="auto">
            <a:xfrm>
              <a:off x="11113" y="41544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p:cNvSpPr>
            <p:nvPr/>
          </p:nvSpPr>
          <p:spPr bwMode="auto">
            <a:xfrm>
              <a:off x="11113" y="41259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p:cNvSpPr>
            <p:nvPr/>
          </p:nvSpPr>
          <p:spPr bwMode="auto">
            <a:xfrm>
              <a:off x="11113" y="4092576"/>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p:cNvSpPr>
            <p:nvPr/>
          </p:nvSpPr>
          <p:spPr bwMode="auto">
            <a:xfrm>
              <a:off x="11113" y="40655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p:cNvSpPr>
            <p:nvPr/>
          </p:nvSpPr>
          <p:spPr bwMode="auto">
            <a:xfrm>
              <a:off x="11113" y="3960813"/>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p:cNvSpPr>
            <p:nvPr/>
          </p:nvSpPr>
          <p:spPr bwMode="auto">
            <a:xfrm>
              <a:off x="11113" y="393382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11113" y="39068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p:cNvSpPr>
            <p:nvPr/>
          </p:nvSpPr>
          <p:spPr bwMode="auto">
            <a:xfrm>
              <a:off x="11113" y="387350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p:cNvSpPr>
            <p:nvPr/>
          </p:nvSpPr>
          <p:spPr bwMode="auto">
            <a:xfrm>
              <a:off x="11113" y="3846513"/>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p:cNvSpPr>
            <p:nvPr/>
          </p:nvSpPr>
          <p:spPr bwMode="auto">
            <a:xfrm>
              <a:off x="11113" y="3819526"/>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p:cNvSpPr>
            <p:nvPr/>
          </p:nvSpPr>
          <p:spPr bwMode="auto">
            <a:xfrm>
              <a:off x="11113" y="37861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p:cNvSpPr>
            <p:nvPr/>
          </p:nvSpPr>
          <p:spPr bwMode="auto">
            <a:xfrm>
              <a:off x="11113" y="3759201"/>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11113" y="37306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p:cNvSpPr>
            <p:nvPr/>
          </p:nvSpPr>
          <p:spPr bwMode="auto">
            <a:xfrm>
              <a:off x="11113" y="3697288"/>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11113" y="367030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p:cNvSpPr>
            <p:nvPr/>
          </p:nvSpPr>
          <p:spPr bwMode="auto">
            <a:xfrm>
              <a:off x="11113" y="36433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83"/>
          <p:cNvGrpSpPr/>
          <p:nvPr/>
        </p:nvGrpSpPr>
        <p:grpSpPr>
          <a:xfrm>
            <a:off x="1632514" y="4742663"/>
            <a:ext cx="958286" cy="667537"/>
            <a:chOff x="1897204" y="4633722"/>
            <a:chExt cx="958286" cy="667537"/>
          </a:xfrm>
          <a:solidFill>
            <a:srgbClr val="F1AC5E"/>
          </a:solidFill>
        </p:grpSpPr>
        <p:sp>
          <p:nvSpPr>
            <p:cNvPr id="1078" name="Freeform 54"/>
            <p:cNvSpPr>
              <a:spLocks/>
            </p:cNvSpPr>
            <p:nvPr/>
          </p:nvSpPr>
          <p:spPr bwMode="auto">
            <a:xfrm>
              <a:off x="1897204" y="4930405"/>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p:cNvSpPr>
            <p:nvPr/>
          </p:nvSpPr>
          <p:spPr bwMode="auto">
            <a:xfrm>
              <a:off x="1897204" y="4905187"/>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p:cNvSpPr>
            <p:nvPr/>
          </p:nvSpPr>
          <p:spPr bwMode="auto">
            <a:xfrm>
              <a:off x="1897204" y="4879969"/>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p:cNvSpPr>
            <p:nvPr/>
          </p:nvSpPr>
          <p:spPr bwMode="auto">
            <a:xfrm>
              <a:off x="1897204" y="4848817"/>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p:cNvSpPr>
            <p:nvPr/>
          </p:nvSpPr>
          <p:spPr bwMode="auto">
            <a:xfrm>
              <a:off x="1897204" y="482360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p:cNvSpPr>
            <p:nvPr/>
          </p:nvSpPr>
          <p:spPr bwMode="auto">
            <a:xfrm>
              <a:off x="1897204" y="4798381"/>
              <a:ext cx="958286" cy="369371"/>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p:cNvSpPr>
            <p:nvPr/>
          </p:nvSpPr>
          <p:spPr bwMode="auto">
            <a:xfrm>
              <a:off x="1897204" y="4767230"/>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p:cNvSpPr>
            <p:nvPr/>
          </p:nvSpPr>
          <p:spPr bwMode="auto">
            <a:xfrm>
              <a:off x="1897204" y="4742011"/>
              <a:ext cx="958286" cy="369371"/>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p:cNvSpPr>
            <p:nvPr/>
          </p:nvSpPr>
          <p:spPr bwMode="auto">
            <a:xfrm>
              <a:off x="1897204" y="4715310"/>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p:cNvSpPr>
            <p:nvPr/>
          </p:nvSpPr>
          <p:spPr bwMode="auto">
            <a:xfrm>
              <a:off x="1897204" y="4684158"/>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p:cNvSpPr>
            <p:nvPr/>
          </p:nvSpPr>
          <p:spPr bwMode="auto">
            <a:xfrm>
              <a:off x="1897204" y="465894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p:cNvSpPr>
            <p:nvPr/>
          </p:nvSpPr>
          <p:spPr bwMode="auto">
            <a:xfrm>
              <a:off x="1897204" y="4633722"/>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1" name="Freeform 67"/>
          <p:cNvSpPr>
            <a:spLocks/>
          </p:cNvSpPr>
          <p:nvPr/>
        </p:nvSpPr>
        <p:spPr bwMode="auto">
          <a:xfrm>
            <a:off x="3725726" y="1539318"/>
            <a:ext cx="3437074" cy="3941435"/>
          </a:xfrm>
          <a:custGeom>
            <a:avLst/>
            <a:gdLst/>
            <a:ahLst/>
            <a:cxnLst>
              <a:cxn ang="0">
                <a:pos x="670" y="688"/>
              </a:cxn>
              <a:cxn ang="0">
                <a:pos x="590" y="608"/>
              </a:cxn>
              <a:cxn ang="0">
                <a:pos x="590" y="640"/>
              </a:cxn>
              <a:cxn ang="0">
                <a:pos x="501" y="640"/>
              </a:cxn>
              <a:cxn ang="0">
                <a:pos x="469" y="640"/>
              </a:cxn>
              <a:cxn ang="0">
                <a:pos x="265" y="640"/>
              </a:cxn>
              <a:cxn ang="0">
                <a:pos x="260" y="640"/>
              </a:cxn>
              <a:cxn ang="0">
                <a:pos x="260" y="640"/>
              </a:cxn>
              <a:cxn ang="0">
                <a:pos x="96" y="471"/>
              </a:cxn>
              <a:cxn ang="0">
                <a:pos x="265" y="301"/>
              </a:cxn>
              <a:cxn ang="0">
                <a:pos x="434" y="471"/>
              </a:cxn>
              <a:cxn ang="0">
                <a:pos x="317" y="632"/>
              </a:cxn>
              <a:cxn ang="0">
                <a:pos x="476" y="632"/>
              </a:cxn>
              <a:cxn ang="0">
                <a:pos x="530" y="471"/>
              </a:cxn>
              <a:cxn ang="0">
                <a:pos x="389" y="236"/>
              </a:cxn>
              <a:cxn ang="0">
                <a:pos x="427" y="140"/>
              </a:cxn>
              <a:cxn ang="0">
                <a:pos x="287" y="0"/>
              </a:cxn>
              <a:cxn ang="0">
                <a:pos x="177" y="54"/>
              </a:cxn>
              <a:cxn ang="0">
                <a:pos x="161" y="37"/>
              </a:cxn>
              <a:cxn ang="0">
                <a:pos x="161" y="109"/>
              </a:cxn>
              <a:cxn ang="0">
                <a:pos x="233" y="109"/>
              </a:cxn>
              <a:cxn ang="0">
                <a:pos x="214" y="90"/>
              </a:cxn>
              <a:cxn ang="0">
                <a:pos x="287" y="51"/>
              </a:cxn>
              <a:cxn ang="0">
                <a:pos x="377" y="140"/>
              </a:cxn>
              <a:cxn ang="0">
                <a:pos x="336" y="215"/>
              </a:cxn>
              <a:cxn ang="0">
                <a:pos x="265" y="205"/>
              </a:cxn>
              <a:cxn ang="0">
                <a:pos x="0" y="471"/>
              </a:cxn>
              <a:cxn ang="0">
                <a:pos x="61" y="640"/>
              </a:cxn>
              <a:cxn ang="0">
                <a:pos x="257" y="736"/>
              </a:cxn>
              <a:cxn ang="0">
                <a:pos x="260" y="736"/>
              </a:cxn>
              <a:cxn ang="0">
                <a:pos x="260" y="736"/>
              </a:cxn>
              <a:cxn ang="0">
                <a:pos x="590" y="736"/>
              </a:cxn>
              <a:cxn ang="0">
                <a:pos x="590" y="768"/>
              </a:cxn>
              <a:cxn ang="0">
                <a:pos x="670" y="688"/>
              </a:cxn>
            </a:cxnLst>
            <a:rect l="0" t="0" r="r" b="b"/>
            <a:pathLst>
              <a:path w="670" h="768">
                <a:moveTo>
                  <a:pt x="670" y="688"/>
                </a:moveTo>
                <a:cubicBezTo>
                  <a:pt x="590" y="608"/>
                  <a:pt x="590" y="608"/>
                  <a:pt x="590" y="608"/>
                </a:cubicBezTo>
                <a:cubicBezTo>
                  <a:pt x="590" y="640"/>
                  <a:pt x="590" y="640"/>
                  <a:pt x="590" y="640"/>
                </a:cubicBezTo>
                <a:cubicBezTo>
                  <a:pt x="501" y="640"/>
                  <a:pt x="501" y="640"/>
                  <a:pt x="501" y="640"/>
                </a:cubicBezTo>
                <a:cubicBezTo>
                  <a:pt x="469" y="640"/>
                  <a:pt x="469" y="640"/>
                  <a:pt x="469" y="640"/>
                </a:cubicBezTo>
                <a:cubicBezTo>
                  <a:pt x="265" y="640"/>
                  <a:pt x="265" y="640"/>
                  <a:pt x="265" y="640"/>
                </a:cubicBezTo>
                <a:cubicBezTo>
                  <a:pt x="260" y="640"/>
                  <a:pt x="260" y="640"/>
                  <a:pt x="260" y="640"/>
                </a:cubicBezTo>
                <a:cubicBezTo>
                  <a:pt x="260" y="640"/>
                  <a:pt x="260" y="640"/>
                  <a:pt x="260" y="640"/>
                </a:cubicBezTo>
                <a:cubicBezTo>
                  <a:pt x="169" y="637"/>
                  <a:pt x="96" y="562"/>
                  <a:pt x="96" y="471"/>
                </a:cubicBezTo>
                <a:cubicBezTo>
                  <a:pt x="96" y="377"/>
                  <a:pt x="171" y="301"/>
                  <a:pt x="265" y="301"/>
                </a:cubicBezTo>
                <a:cubicBezTo>
                  <a:pt x="359" y="301"/>
                  <a:pt x="434" y="377"/>
                  <a:pt x="434" y="471"/>
                </a:cubicBezTo>
                <a:cubicBezTo>
                  <a:pt x="434" y="546"/>
                  <a:pt x="385" y="610"/>
                  <a:pt x="317" y="632"/>
                </a:cubicBezTo>
                <a:cubicBezTo>
                  <a:pt x="476" y="632"/>
                  <a:pt x="476" y="632"/>
                  <a:pt x="476" y="632"/>
                </a:cubicBezTo>
                <a:cubicBezTo>
                  <a:pt x="510" y="587"/>
                  <a:pt x="530" y="531"/>
                  <a:pt x="530" y="471"/>
                </a:cubicBezTo>
                <a:cubicBezTo>
                  <a:pt x="530" y="369"/>
                  <a:pt x="473" y="281"/>
                  <a:pt x="389" y="236"/>
                </a:cubicBezTo>
                <a:cubicBezTo>
                  <a:pt x="413" y="211"/>
                  <a:pt x="427" y="177"/>
                  <a:pt x="427" y="140"/>
                </a:cubicBezTo>
                <a:cubicBezTo>
                  <a:pt x="427" y="63"/>
                  <a:pt x="365" y="0"/>
                  <a:pt x="287" y="0"/>
                </a:cubicBezTo>
                <a:cubicBezTo>
                  <a:pt x="243" y="0"/>
                  <a:pt x="203" y="21"/>
                  <a:pt x="177" y="54"/>
                </a:cubicBezTo>
                <a:cubicBezTo>
                  <a:pt x="161" y="37"/>
                  <a:pt x="161" y="37"/>
                  <a:pt x="161" y="37"/>
                </a:cubicBezTo>
                <a:cubicBezTo>
                  <a:pt x="161" y="109"/>
                  <a:pt x="161" y="109"/>
                  <a:pt x="161" y="109"/>
                </a:cubicBezTo>
                <a:cubicBezTo>
                  <a:pt x="233" y="109"/>
                  <a:pt x="233" y="109"/>
                  <a:pt x="233" y="109"/>
                </a:cubicBezTo>
                <a:cubicBezTo>
                  <a:pt x="214" y="90"/>
                  <a:pt x="214" y="90"/>
                  <a:pt x="214" y="90"/>
                </a:cubicBezTo>
                <a:cubicBezTo>
                  <a:pt x="230" y="66"/>
                  <a:pt x="257" y="51"/>
                  <a:pt x="287" y="51"/>
                </a:cubicBezTo>
                <a:cubicBezTo>
                  <a:pt x="337" y="51"/>
                  <a:pt x="377" y="91"/>
                  <a:pt x="377" y="140"/>
                </a:cubicBezTo>
                <a:cubicBezTo>
                  <a:pt x="377" y="171"/>
                  <a:pt x="361" y="199"/>
                  <a:pt x="336" y="215"/>
                </a:cubicBezTo>
                <a:cubicBezTo>
                  <a:pt x="313" y="209"/>
                  <a:pt x="290" y="205"/>
                  <a:pt x="265" y="205"/>
                </a:cubicBezTo>
                <a:cubicBezTo>
                  <a:pt x="118" y="205"/>
                  <a:pt x="0" y="324"/>
                  <a:pt x="0" y="471"/>
                </a:cubicBezTo>
                <a:cubicBezTo>
                  <a:pt x="0" y="535"/>
                  <a:pt x="23" y="594"/>
                  <a:pt x="61" y="640"/>
                </a:cubicBezTo>
                <a:cubicBezTo>
                  <a:pt x="108" y="697"/>
                  <a:pt x="178" y="734"/>
                  <a:pt x="257" y="736"/>
                </a:cubicBezTo>
                <a:cubicBezTo>
                  <a:pt x="258" y="736"/>
                  <a:pt x="259" y="736"/>
                  <a:pt x="260" y="736"/>
                </a:cubicBezTo>
                <a:cubicBezTo>
                  <a:pt x="260" y="736"/>
                  <a:pt x="260" y="736"/>
                  <a:pt x="260" y="736"/>
                </a:cubicBezTo>
                <a:cubicBezTo>
                  <a:pt x="590" y="736"/>
                  <a:pt x="590" y="736"/>
                  <a:pt x="590" y="736"/>
                </a:cubicBezTo>
                <a:cubicBezTo>
                  <a:pt x="590" y="768"/>
                  <a:pt x="590" y="768"/>
                  <a:pt x="590" y="768"/>
                </a:cubicBezTo>
                <a:lnTo>
                  <a:pt x="670" y="688"/>
                </a:ln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84"/>
          <p:cNvGrpSpPr/>
          <p:nvPr/>
        </p:nvGrpSpPr>
        <p:grpSpPr>
          <a:xfrm>
            <a:off x="7391400" y="4501412"/>
            <a:ext cx="1375126" cy="984988"/>
            <a:chOff x="7764112" y="4305887"/>
            <a:chExt cx="1375126" cy="984988"/>
          </a:xfrm>
        </p:grpSpPr>
        <p:sp>
          <p:nvSpPr>
            <p:cNvPr id="1092" name="Freeform 68"/>
            <p:cNvSpPr>
              <a:spLocks/>
            </p:cNvSpPr>
            <p:nvPr/>
          </p:nvSpPr>
          <p:spPr bwMode="auto">
            <a:xfrm>
              <a:off x="7764112"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7784879"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p:cNvSpPr>
            <p:nvPr/>
          </p:nvSpPr>
          <p:spPr bwMode="auto">
            <a:xfrm>
              <a:off x="8133482" y="4448295"/>
              <a:ext cx="164660" cy="293716"/>
            </a:xfrm>
            <a:custGeom>
              <a:avLst/>
              <a:gdLst/>
              <a:ahLst/>
              <a:cxnLst>
                <a:cxn ang="0">
                  <a:pos x="111" y="142"/>
                </a:cxn>
                <a:cxn ang="0">
                  <a:pos x="0" y="198"/>
                </a:cxn>
                <a:cxn ang="0">
                  <a:pos x="0" y="49"/>
                </a:cxn>
                <a:cxn ang="0">
                  <a:pos x="111" y="0"/>
                </a:cxn>
                <a:cxn ang="0">
                  <a:pos x="111" y="142"/>
                </a:cxn>
              </a:cxnLst>
              <a:rect l="0" t="0" r="r" b="b"/>
              <a:pathLst>
                <a:path w="111" h="198">
                  <a:moveTo>
                    <a:pt x="111" y="142"/>
                  </a:moveTo>
                  <a:lnTo>
                    <a:pt x="0" y="198"/>
                  </a:lnTo>
                  <a:lnTo>
                    <a:pt x="0" y="49"/>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p:cNvSpPr>
            <p:nvPr/>
          </p:nvSpPr>
          <p:spPr bwMode="auto">
            <a:xfrm>
              <a:off x="7784879" y="4535817"/>
              <a:ext cx="317451" cy="688305"/>
            </a:xfrm>
            <a:custGeom>
              <a:avLst/>
              <a:gdLst/>
              <a:ahLst/>
              <a:cxnLst>
                <a:cxn ang="0">
                  <a:pos x="214" y="346"/>
                </a:cxn>
                <a:cxn ang="0">
                  <a:pos x="0" y="464"/>
                </a:cxn>
                <a:cxn ang="0">
                  <a:pos x="0" y="94"/>
                </a:cxn>
                <a:cxn ang="0">
                  <a:pos x="214" y="0"/>
                </a:cxn>
                <a:cxn ang="0">
                  <a:pos x="214" y="346"/>
                </a:cxn>
              </a:cxnLst>
              <a:rect l="0" t="0" r="r" b="b"/>
              <a:pathLst>
                <a:path w="214" h="464">
                  <a:moveTo>
                    <a:pt x="214" y="346"/>
                  </a:moveTo>
                  <a:lnTo>
                    <a:pt x="0" y="464"/>
                  </a:lnTo>
                  <a:lnTo>
                    <a:pt x="0" y="94"/>
                  </a:lnTo>
                  <a:lnTo>
                    <a:pt x="214" y="0"/>
                  </a:lnTo>
                  <a:lnTo>
                    <a:pt x="214"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p:cNvSpPr>
            <p:nvPr/>
          </p:nvSpPr>
          <p:spPr bwMode="auto">
            <a:xfrm>
              <a:off x="8175018"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p:cNvSpPr>
            <p:nvPr/>
          </p:nvSpPr>
          <p:spPr bwMode="auto">
            <a:xfrm>
              <a:off x="8194302"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p:cNvSpPr>
            <p:nvPr/>
          </p:nvSpPr>
          <p:spPr bwMode="auto">
            <a:xfrm>
              <a:off x="8544388" y="4448295"/>
              <a:ext cx="163176" cy="293716"/>
            </a:xfrm>
            <a:custGeom>
              <a:avLst/>
              <a:gdLst/>
              <a:ahLst/>
              <a:cxnLst>
                <a:cxn ang="0">
                  <a:pos x="110" y="142"/>
                </a:cxn>
                <a:cxn ang="0">
                  <a:pos x="0" y="198"/>
                </a:cxn>
                <a:cxn ang="0">
                  <a:pos x="0" y="49"/>
                </a:cxn>
                <a:cxn ang="0">
                  <a:pos x="110" y="0"/>
                </a:cxn>
                <a:cxn ang="0">
                  <a:pos x="110" y="142"/>
                </a:cxn>
              </a:cxnLst>
              <a:rect l="0" t="0" r="r" b="b"/>
              <a:pathLst>
                <a:path w="110" h="198">
                  <a:moveTo>
                    <a:pt x="110" y="142"/>
                  </a:moveTo>
                  <a:lnTo>
                    <a:pt x="0" y="198"/>
                  </a:lnTo>
                  <a:lnTo>
                    <a:pt x="0" y="49"/>
                  </a:lnTo>
                  <a:lnTo>
                    <a:pt x="110" y="0"/>
                  </a:lnTo>
                  <a:lnTo>
                    <a:pt x="110"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p:cNvSpPr>
            <p:nvPr/>
          </p:nvSpPr>
          <p:spPr bwMode="auto">
            <a:xfrm>
              <a:off x="8194302" y="4535817"/>
              <a:ext cx="318935" cy="688305"/>
            </a:xfrm>
            <a:custGeom>
              <a:avLst/>
              <a:gdLst/>
              <a:ahLst/>
              <a:cxnLst>
                <a:cxn ang="0">
                  <a:pos x="215" y="346"/>
                </a:cxn>
                <a:cxn ang="0">
                  <a:pos x="0" y="464"/>
                </a:cxn>
                <a:cxn ang="0">
                  <a:pos x="0" y="94"/>
                </a:cxn>
                <a:cxn ang="0">
                  <a:pos x="215" y="0"/>
                </a:cxn>
                <a:cxn ang="0">
                  <a:pos x="215" y="346"/>
                </a:cxn>
              </a:cxnLst>
              <a:rect l="0" t="0" r="r" b="b"/>
              <a:pathLst>
                <a:path w="215" h="464">
                  <a:moveTo>
                    <a:pt x="215" y="346"/>
                  </a:moveTo>
                  <a:lnTo>
                    <a:pt x="0" y="464"/>
                  </a:lnTo>
                  <a:lnTo>
                    <a:pt x="0" y="94"/>
                  </a:lnTo>
                  <a:lnTo>
                    <a:pt x="215" y="0"/>
                  </a:lnTo>
                  <a:lnTo>
                    <a:pt x="215"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6"/>
            <p:cNvSpPr>
              <a:spLocks/>
            </p:cNvSpPr>
            <p:nvPr/>
          </p:nvSpPr>
          <p:spPr bwMode="auto">
            <a:xfrm>
              <a:off x="8584441" y="4314788"/>
              <a:ext cx="554797" cy="976087"/>
            </a:xfrm>
            <a:custGeom>
              <a:avLst/>
              <a:gdLst/>
              <a:ahLst/>
              <a:cxnLst>
                <a:cxn ang="0">
                  <a:pos x="374" y="454"/>
                </a:cxn>
                <a:cxn ang="0">
                  <a:pos x="0" y="658"/>
                </a:cxn>
                <a:cxn ang="0">
                  <a:pos x="0" y="160"/>
                </a:cxn>
                <a:cxn ang="0">
                  <a:pos x="374" y="0"/>
                </a:cxn>
                <a:cxn ang="0">
                  <a:pos x="374" y="454"/>
                </a:cxn>
              </a:cxnLst>
              <a:rect l="0" t="0" r="r" b="b"/>
              <a:pathLst>
                <a:path w="374" h="658">
                  <a:moveTo>
                    <a:pt x="374" y="454"/>
                  </a:moveTo>
                  <a:lnTo>
                    <a:pt x="0" y="658"/>
                  </a:lnTo>
                  <a:lnTo>
                    <a:pt x="0" y="160"/>
                  </a:lnTo>
                  <a:lnTo>
                    <a:pt x="374" y="0"/>
                  </a:lnTo>
                  <a:lnTo>
                    <a:pt x="374" y="45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p:cNvSpPr>
            <p:nvPr/>
          </p:nvSpPr>
          <p:spPr bwMode="auto">
            <a:xfrm>
              <a:off x="8605208" y="4377091"/>
              <a:ext cx="513262" cy="271465"/>
            </a:xfrm>
            <a:custGeom>
              <a:avLst/>
              <a:gdLst/>
              <a:ahLst/>
              <a:cxnLst>
                <a:cxn ang="0">
                  <a:pos x="346" y="31"/>
                </a:cxn>
                <a:cxn ang="0">
                  <a:pos x="0" y="183"/>
                </a:cxn>
                <a:cxn ang="0">
                  <a:pos x="0" y="149"/>
                </a:cxn>
                <a:cxn ang="0">
                  <a:pos x="346" y="0"/>
                </a:cxn>
                <a:cxn ang="0">
                  <a:pos x="346" y="31"/>
                </a:cxn>
              </a:cxnLst>
              <a:rect l="0" t="0" r="r" b="b"/>
              <a:pathLst>
                <a:path w="346" h="183">
                  <a:moveTo>
                    <a:pt x="346" y="31"/>
                  </a:moveTo>
                  <a:lnTo>
                    <a:pt x="0" y="183"/>
                  </a:lnTo>
                  <a:lnTo>
                    <a:pt x="0" y="149"/>
                  </a:lnTo>
                  <a:lnTo>
                    <a:pt x="346" y="0"/>
                  </a:lnTo>
                  <a:lnTo>
                    <a:pt x="346" y="31"/>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p:cNvSpPr>
            <p:nvPr/>
          </p:nvSpPr>
          <p:spPr bwMode="auto">
            <a:xfrm>
              <a:off x="8953811" y="4464613"/>
              <a:ext cx="164660" cy="292233"/>
            </a:xfrm>
            <a:custGeom>
              <a:avLst/>
              <a:gdLst/>
              <a:ahLst/>
              <a:cxnLst>
                <a:cxn ang="0">
                  <a:pos x="111" y="142"/>
                </a:cxn>
                <a:cxn ang="0">
                  <a:pos x="0" y="197"/>
                </a:cxn>
                <a:cxn ang="0">
                  <a:pos x="0" y="48"/>
                </a:cxn>
                <a:cxn ang="0">
                  <a:pos x="111" y="0"/>
                </a:cxn>
                <a:cxn ang="0">
                  <a:pos x="111" y="142"/>
                </a:cxn>
              </a:cxnLst>
              <a:rect l="0" t="0" r="r" b="b"/>
              <a:pathLst>
                <a:path w="111" h="197">
                  <a:moveTo>
                    <a:pt x="111" y="142"/>
                  </a:moveTo>
                  <a:lnTo>
                    <a:pt x="0" y="197"/>
                  </a:lnTo>
                  <a:lnTo>
                    <a:pt x="0" y="48"/>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p:cNvSpPr>
            <p:nvPr/>
          </p:nvSpPr>
          <p:spPr bwMode="auto">
            <a:xfrm>
              <a:off x="8605208" y="4546200"/>
              <a:ext cx="317451" cy="688305"/>
            </a:xfrm>
            <a:custGeom>
              <a:avLst/>
              <a:gdLst/>
              <a:ahLst/>
              <a:cxnLst>
                <a:cxn ang="0">
                  <a:pos x="214" y="349"/>
                </a:cxn>
                <a:cxn ang="0">
                  <a:pos x="0" y="464"/>
                </a:cxn>
                <a:cxn ang="0">
                  <a:pos x="0" y="97"/>
                </a:cxn>
                <a:cxn ang="0">
                  <a:pos x="214" y="0"/>
                </a:cxn>
                <a:cxn ang="0">
                  <a:pos x="214" y="349"/>
                </a:cxn>
              </a:cxnLst>
              <a:rect l="0" t="0" r="r" b="b"/>
              <a:pathLst>
                <a:path w="214" h="464">
                  <a:moveTo>
                    <a:pt x="214" y="349"/>
                  </a:moveTo>
                  <a:lnTo>
                    <a:pt x="0" y="464"/>
                  </a:lnTo>
                  <a:lnTo>
                    <a:pt x="0" y="97"/>
                  </a:lnTo>
                  <a:lnTo>
                    <a:pt x="214" y="0"/>
                  </a:lnTo>
                  <a:lnTo>
                    <a:pt x="214" y="3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6" name="TextBox 85"/>
          <p:cNvSpPr txBox="1"/>
          <p:nvPr/>
        </p:nvSpPr>
        <p:spPr>
          <a:xfrm>
            <a:off x="215629" y="2740223"/>
            <a:ext cx="1308371" cy="307777"/>
          </a:xfrm>
          <a:prstGeom prst="rect">
            <a:avLst/>
          </a:prstGeom>
          <a:noFill/>
        </p:spPr>
        <p:txBody>
          <a:bodyPr wrap="none" rtlCol="0">
            <a:spAutoFit/>
          </a:bodyPr>
          <a:lstStyle/>
          <a:p>
            <a:pPr algn="ctr"/>
            <a:r>
              <a:rPr lang="en-GB" sz="1400" b="1" dirty="0" smtClean="0">
                <a:solidFill>
                  <a:schemeClr val="accent2">
                    <a:lumMod val="50000"/>
                  </a:schemeClr>
                </a:solidFill>
                <a:latin typeface="+mj-lt"/>
              </a:rPr>
              <a:t>Story backlog</a:t>
            </a:r>
            <a:endParaRPr lang="en-GB" sz="1400" dirty="0">
              <a:solidFill>
                <a:schemeClr val="accent2">
                  <a:lumMod val="50000"/>
                </a:schemeClr>
              </a:solidFill>
              <a:latin typeface="+mj-lt"/>
            </a:endParaRPr>
          </a:p>
        </p:txBody>
      </p:sp>
      <p:cxnSp>
        <p:nvCxnSpPr>
          <p:cNvPr id="87" name="Straight Arrow Connector 86"/>
          <p:cNvCxnSpPr/>
          <p:nvPr/>
        </p:nvCxnSpPr>
        <p:spPr>
          <a:xfrm rot="5400000">
            <a:off x="534194" y="3428206"/>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714023" y="5715000"/>
            <a:ext cx="1752290"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Prioritized subset</a:t>
            </a:r>
          </a:p>
          <a:p>
            <a:pPr algn="r"/>
            <a:r>
              <a:rPr lang="en-GB" sz="1400" b="1" dirty="0" smtClean="0">
                <a:solidFill>
                  <a:schemeClr val="accent2">
                    <a:lumMod val="50000"/>
                  </a:schemeClr>
                </a:solidFill>
                <a:latin typeface="+mj-lt"/>
              </a:rPr>
              <a:t>prepared for IKO</a:t>
            </a:r>
            <a:endParaRPr lang="en-GB" sz="1400" dirty="0">
              <a:solidFill>
                <a:schemeClr val="accent2">
                  <a:lumMod val="50000"/>
                </a:schemeClr>
              </a:solidFill>
              <a:latin typeface="+mj-lt"/>
            </a:endParaRPr>
          </a:p>
        </p:txBody>
      </p:sp>
      <p:cxnSp>
        <p:nvCxnSpPr>
          <p:cNvPr id="90" name="Straight Arrow Connector 89"/>
          <p:cNvCxnSpPr/>
          <p:nvPr/>
        </p:nvCxnSpPr>
        <p:spPr>
          <a:xfrm rot="5400000" flipH="1" flipV="1">
            <a:off x="1981994"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7-Point Star 95"/>
          <p:cNvSpPr/>
          <p:nvPr/>
        </p:nvSpPr>
        <p:spPr bwMode="auto">
          <a:xfrm>
            <a:off x="3135086"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8" name="7-Point Star 97"/>
          <p:cNvSpPr/>
          <p:nvPr/>
        </p:nvSpPr>
        <p:spPr bwMode="auto">
          <a:xfrm>
            <a:off x="6629400"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9" name="TextBox 98"/>
          <p:cNvSpPr txBox="1"/>
          <p:nvPr/>
        </p:nvSpPr>
        <p:spPr>
          <a:xfrm>
            <a:off x="3096287" y="5725180"/>
            <a:ext cx="2109039" cy="307777"/>
          </a:xfrm>
          <a:prstGeom prst="rect">
            <a:avLst/>
          </a:prstGeom>
          <a:noFill/>
        </p:spPr>
        <p:txBody>
          <a:bodyPr wrap="none" rtlCol="0">
            <a:spAutoFit/>
          </a:bodyPr>
          <a:lstStyle/>
          <a:p>
            <a:pPr algn="ctr"/>
            <a:r>
              <a:rPr lang="en-GB" sz="1400" b="1" dirty="0" smtClean="0">
                <a:solidFill>
                  <a:schemeClr val="accent2">
                    <a:lumMod val="50000"/>
                  </a:schemeClr>
                </a:solidFill>
                <a:latin typeface="+mj-lt"/>
              </a:rPr>
              <a:t>Iteration Kick-Off (IKO)</a:t>
            </a:r>
            <a:endParaRPr lang="en-GB" sz="1400" dirty="0">
              <a:solidFill>
                <a:schemeClr val="accent2">
                  <a:lumMod val="50000"/>
                </a:schemeClr>
              </a:solidFill>
              <a:latin typeface="+mj-lt"/>
            </a:endParaRPr>
          </a:p>
        </p:txBody>
      </p:sp>
      <p:cxnSp>
        <p:nvCxnSpPr>
          <p:cNvPr id="105" name="Straight Arrow Connector 104"/>
          <p:cNvCxnSpPr/>
          <p:nvPr/>
        </p:nvCxnSpPr>
        <p:spPr>
          <a:xfrm rot="5400000" flipH="1" flipV="1">
            <a:off x="3205432"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flipH="1" flipV="1">
            <a:off x="6698980"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6095630" y="5712023"/>
            <a:ext cx="990977" cy="307777"/>
          </a:xfrm>
          <a:prstGeom prst="rect">
            <a:avLst/>
          </a:prstGeom>
          <a:noFill/>
        </p:spPr>
        <p:txBody>
          <a:bodyPr wrap="none" rtlCol="0">
            <a:spAutoFit/>
          </a:bodyPr>
          <a:lstStyle/>
          <a:p>
            <a:pPr algn="r"/>
            <a:r>
              <a:rPr lang="en-GB" sz="1400" b="1" dirty="0" smtClean="0">
                <a:solidFill>
                  <a:schemeClr val="accent2">
                    <a:lumMod val="50000"/>
                  </a:schemeClr>
                </a:solidFill>
                <a:latin typeface="+mj-lt"/>
              </a:rPr>
              <a:t>Showcase</a:t>
            </a:r>
            <a:endParaRPr lang="en-GB" sz="1400" dirty="0">
              <a:solidFill>
                <a:schemeClr val="accent2">
                  <a:lumMod val="50000"/>
                </a:schemeClr>
              </a:solidFill>
              <a:latin typeface="+mj-lt"/>
            </a:endParaRPr>
          </a:p>
        </p:txBody>
      </p:sp>
      <p:sp>
        <p:nvSpPr>
          <p:cNvPr id="109" name="7-Point Star 108"/>
          <p:cNvSpPr/>
          <p:nvPr/>
        </p:nvSpPr>
        <p:spPr bwMode="auto">
          <a:xfrm>
            <a:off x="4267200" y="1970442"/>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10" name="TextBox 109"/>
          <p:cNvSpPr txBox="1"/>
          <p:nvPr/>
        </p:nvSpPr>
        <p:spPr>
          <a:xfrm>
            <a:off x="3088246" y="1762780"/>
            <a:ext cx="914032" cy="523220"/>
          </a:xfrm>
          <a:prstGeom prst="rect">
            <a:avLst/>
          </a:prstGeom>
          <a:noFill/>
        </p:spPr>
        <p:txBody>
          <a:bodyPr wrap="none" rtlCol="0">
            <a:spAutoFit/>
          </a:bodyPr>
          <a:lstStyle/>
          <a:p>
            <a:r>
              <a:rPr lang="en-GB" sz="1400" b="1" dirty="0" smtClean="0">
                <a:solidFill>
                  <a:schemeClr val="accent2">
                    <a:lumMod val="50000"/>
                  </a:schemeClr>
                </a:solidFill>
                <a:latin typeface="+mj-lt"/>
              </a:rPr>
              <a:t>Daily</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stand-up</a:t>
            </a:r>
            <a:endParaRPr lang="en-GB" sz="1400" dirty="0">
              <a:solidFill>
                <a:schemeClr val="accent2">
                  <a:lumMod val="50000"/>
                </a:schemeClr>
              </a:solidFill>
              <a:latin typeface="+mj-lt"/>
            </a:endParaRPr>
          </a:p>
        </p:txBody>
      </p:sp>
      <p:cxnSp>
        <p:nvCxnSpPr>
          <p:cNvPr id="111" name="Straight Arrow Connector 110"/>
          <p:cNvCxnSpPr/>
          <p:nvPr/>
        </p:nvCxnSpPr>
        <p:spPr>
          <a:xfrm>
            <a:off x="3994674" y="2133600"/>
            <a:ext cx="152400" cy="794"/>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21049" y="5715000"/>
            <a:ext cx="915635"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Working</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software</a:t>
            </a:r>
            <a:endParaRPr lang="en-GB" sz="1400" dirty="0">
              <a:solidFill>
                <a:schemeClr val="accent2">
                  <a:lumMod val="50000"/>
                </a:schemeClr>
              </a:solidFill>
              <a:latin typeface="+mj-lt"/>
            </a:endParaRPr>
          </a:p>
        </p:txBody>
      </p:sp>
      <p:cxnSp>
        <p:nvCxnSpPr>
          <p:cNvPr id="119" name="Straight Arrow Connector 118"/>
          <p:cNvCxnSpPr/>
          <p:nvPr/>
        </p:nvCxnSpPr>
        <p:spPr>
          <a:xfrm rot="5400000" flipH="1" flipV="1">
            <a:off x="7745281"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Team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1143000"/>
          </a:xfrm>
        </p:spPr>
        <p:txBody>
          <a:bodyPr/>
          <a:lstStyle/>
          <a:p>
            <a:r>
              <a:rPr lang="en-US" dirty="0" smtClean="0"/>
              <a:t>What does your team look like?</a:t>
            </a:r>
            <a:endParaRPr lang="en-US" dirty="0"/>
          </a:p>
        </p:txBody>
      </p:sp>
      <p:sp>
        <p:nvSpPr>
          <p:cNvPr id="2" name="Vertical Text Placeholder 1"/>
          <p:cNvSpPr>
            <a:spLocks noGrp="1"/>
          </p:cNvSpPr>
          <p:nvPr>
            <p:ph type="body" orient="vert" sz="quarter" idx="11"/>
          </p:nvPr>
        </p:nvSpPr>
        <p:spPr/>
        <p:txBody>
          <a:bodyPr/>
          <a:lstStyle/>
          <a:p>
            <a:r>
              <a:rPr lang="en-US" dirty="0" smtClean="0"/>
              <a:t>exercise</a:t>
            </a:r>
            <a:endParaRPr lang="en-US" dirty="0"/>
          </a:p>
        </p:txBody>
      </p:sp>
      <p:sp>
        <p:nvSpPr>
          <p:cNvPr id="10" name="Content Placeholder 1"/>
          <p:cNvSpPr txBox="1">
            <a:spLocks/>
          </p:cNvSpPr>
          <p:nvPr/>
        </p:nvSpPr>
        <p:spPr>
          <a:xfrm>
            <a:off x="1752601" y="1066801"/>
            <a:ext cx="7010399" cy="533399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buNone/>
            </a:pPr>
            <a:endParaRPr lang="en-US" sz="2400" b="1" dirty="0">
              <a:latin typeface="Calibri" pitchFamily="34" charset="0"/>
              <a:cs typeface="Calibri" pitchFamily="34" charset="0"/>
            </a:endParaRPr>
          </a:p>
          <a:p>
            <a:r>
              <a:rPr lang="en-US" sz="2400" b="1" dirty="0" smtClean="0">
                <a:latin typeface="Calibri" pitchFamily="34" charset="0"/>
                <a:cs typeface="Calibri" pitchFamily="34" charset="0"/>
              </a:rPr>
              <a:t>Break into groups of 4 or 5</a:t>
            </a:r>
          </a:p>
          <a:p>
            <a:r>
              <a:rPr lang="en-US" sz="2400" b="1" dirty="0" smtClean="0">
                <a:latin typeface="Calibri" pitchFamily="34" charset="0"/>
                <a:cs typeface="Calibri" pitchFamily="34" charset="0"/>
              </a:rPr>
              <a:t>What roles make-up your team? </a:t>
            </a:r>
          </a:p>
          <a:p>
            <a:r>
              <a:rPr lang="en-US" sz="2400" b="1" dirty="0" smtClean="0">
                <a:latin typeface="Calibri" pitchFamily="34" charset="0"/>
                <a:cs typeface="Calibri" pitchFamily="34" charset="0"/>
              </a:rPr>
              <a:t>Write each role on an index card.</a:t>
            </a:r>
          </a:p>
          <a:p>
            <a:r>
              <a:rPr lang="en-US" sz="2400" b="1" dirty="0" smtClean="0">
                <a:latin typeface="Calibri" pitchFamily="34" charset="0"/>
                <a:cs typeface="Calibri" pitchFamily="34" charset="0"/>
              </a:rPr>
              <a:t>What are their major responsibilities?</a:t>
            </a:r>
          </a:p>
          <a:p>
            <a:r>
              <a:rPr lang="en-US" sz="2400" b="1" dirty="0" smtClean="0">
                <a:latin typeface="Calibri" pitchFamily="34" charset="0"/>
                <a:cs typeface="Calibri" pitchFamily="34" charset="0"/>
              </a:rPr>
              <a:t>Where (physically) are these people?</a:t>
            </a:r>
          </a:p>
          <a:p>
            <a:r>
              <a:rPr lang="en-US" sz="2400" b="1" dirty="0" smtClean="0">
                <a:latin typeface="Calibri" pitchFamily="34" charset="0"/>
                <a:cs typeface="Calibri" pitchFamily="34" charset="0"/>
              </a:rPr>
              <a:t>How often do you communicate with them?</a:t>
            </a:r>
          </a:p>
          <a:p>
            <a:r>
              <a:rPr lang="en-US" sz="2400" b="1" dirty="0" smtClean="0">
                <a:latin typeface="Calibri" pitchFamily="34" charset="0"/>
                <a:cs typeface="Calibri" pitchFamily="34" charset="0"/>
              </a:rPr>
              <a:t>Write your information on the index card.</a:t>
            </a:r>
          </a:p>
          <a:p>
            <a:r>
              <a:rPr lang="en-US" sz="2400" b="1" dirty="0" smtClean="0">
                <a:latin typeface="Calibri" pitchFamily="34" charset="0"/>
                <a:cs typeface="Calibri" pitchFamily="34" charset="0"/>
              </a:rPr>
              <a:t>You may be asked to share your answers with the rest of the workshop</a:t>
            </a: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53043338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p:cNvSpPr/>
          <p:nvPr/>
        </p:nvSpPr>
        <p:spPr bwMode="auto">
          <a:xfrm>
            <a:off x="1280160" y="1097280"/>
            <a:ext cx="6789420" cy="5692140"/>
          </a:xfrm>
          <a:prstGeom prst="ellipse">
            <a:avLst/>
          </a:prstGeom>
          <a:solidFill>
            <a:srgbClr val="FFE17C"/>
          </a:solidFill>
          <a:ln w="254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82296" tIns="41148" rIns="82296" bIns="41148" numCol="1" rtlCol="0" anchor="t" anchorCtr="0" compatLnSpc="1">
            <a:prstTxWarp prst="textNoShape">
              <a:avLst/>
            </a:prstTxWarp>
          </a:bodyPr>
          <a:lstStyle/>
          <a:p>
            <a:pPr algn="ctr" defTabSz="822960"/>
            <a:endParaRPr lang="en-US" sz="3600" dirty="0">
              <a:solidFill>
                <a:srgbClr val="000000"/>
              </a:solidFill>
              <a:latin typeface="Gill Sans" pitchFamily="-112" charset="0"/>
              <a:ea typeface="ヒラギノ角ゴ ProN W3" pitchFamily="-112" charset="-128"/>
              <a:cs typeface="ヒラギノ角ゴ ProN W3" pitchFamily="-112" charset="-128"/>
              <a:sym typeface="Gill Sans" pitchFamily="-112" charset="0"/>
            </a:endParaRPr>
          </a:p>
        </p:txBody>
      </p:sp>
      <p:sp>
        <p:nvSpPr>
          <p:cNvPr id="9" name="Oval 8"/>
          <p:cNvSpPr/>
          <p:nvPr/>
        </p:nvSpPr>
        <p:spPr bwMode="auto">
          <a:xfrm>
            <a:off x="3474720" y="2263140"/>
            <a:ext cx="4117330" cy="3223260"/>
          </a:xfrm>
          <a:prstGeom prst="ellipse">
            <a:avLst/>
          </a:prstGeom>
          <a:solidFill>
            <a:srgbClr val="FFFF00"/>
          </a:solidFill>
          <a:ln w="254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vert="horz" wrap="square" lIns="82296" tIns="41148" rIns="82296" bIns="41148" numCol="1" rtlCol="0" anchor="ctr" anchorCtr="0" compatLnSpc="1">
            <a:prstTxWarp prst="textNoShape">
              <a:avLst/>
            </a:prstTxWarp>
          </a:bodyPr>
          <a:lstStyle/>
          <a:p>
            <a:pPr algn="ctr" defTabSz="822960"/>
            <a:r>
              <a:rPr lang="en-US" sz="2200" dirty="0" smtClean="0">
                <a:solidFill>
                  <a:srgbClr val="008000"/>
                </a:solidFill>
                <a:latin typeface="Gill Sans" pitchFamily="-112" charset="0"/>
                <a:ea typeface="ヒラギノ角ゴ ProN W3" pitchFamily="-112" charset="-128"/>
                <a:cs typeface="ヒラギノ角ゴ ProN W3" pitchFamily="-112" charset="-128"/>
                <a:sym typeface="Gill Sans" pitchFamily="-112" charset="0"/>
              </a:rPr>
              <a:t>Agile</a:t>
            </a:r>
          </a:p>
          <a:p>
            <a:pPr algn="ctr" defTabSz="822960"/>
            <a:r>
              <a:rPr lang="en-US" sz="2200" dirty="0" smtClean="0">
                <a:solidFill>
                  <a:srgbClr val="008000"/>
                </a:solidFill>
                <a:latin typeface="Gill Sans" pitchFamily="-112" charset="0"/>
                <a:ea typeface="ヒラギノ角ゴ ProN W3" pitchFamily="-112" charset="-128"/>
                <a:cs typeface="ヒラギノ角ゴ ProN W3" pitchFamily="-112" charset="-128"/>
                <a:sym typeface="Gill Sans" pitchFamily="-112" charset="0"/>
              </a:rPr>
              <a:t>Project</a:t>
            </a:r>
          </a:p>
          <a:p>
            <a:pPr algn="ctr" defTabSz="822960"/>
            <a:r>
              <a:rPr lang="en-US" sz="2200" dirty="0" smtClean="0">
                <a:solidFill>
                  <a:srgbClr val="008000"/>
                </a:solidFill>
                <a:latin typeface="Gill Sans" pitchFamily="-112" charset="0"/>
                <a:ea typeface="ヒラギノ角ゴ ProN W3" pitchFamily="-112" charset="-128"/>
                <a:cs typeface="ヒラギノ角ゴ ProN W3" pitchFamily="-112" charset="-128"/>
                <a:sym typeface="Gill Sans" pitchFamily="-112" charset="0"/>
              </a:rPr>
              <a:t>Team</a:t>
            </a:r>
            <a:endParaRPr lang="en-US" sz="2200" dirty="0">
              <a:solidFill>
                <a:srgbClr val="008000"/>
              </a:solidFill>
              <a:latin typeface="Gill Sans" pitchFamily="-112" charset="0"/>
              <a:ea typeface="ヒラギノ角ゴ ProN W3" pitchFamily="-112" charset="-128"/>
              <a:cs typeface="ヒラギノ角ゴ ProN W3" pitchFamily="-112" charset="-128"/>
              <a:sym typeface="Gill Sans" pitchFamily="-112" charset="0"/>
            </a:endParaRPr>
          </a:p>
        </p:txBody>
      </p:sp>
      <p:sp>
        <p:nvSpPr>
          <p:cNvPr id="2" name="Title 1"/>
          <p:cNvSpPr>
            <a:spLocks noGrp="1"/>
          </p:cNvSpPr>
          <p:nvPr>
            <p:ph type="title"/>
          </p:nvPr>
        </p:nvSpPr>
        <p:spPr>
          <a:xfrm>
            <a:off x="395536" y="0"/>
            <a:ext cx="8229600" cy="1143000"/>
          </a:xfrm>
        </p:spPr>
        <p:txBody>
          <a:bodyPr/>
          <a:lstStyle/>
          <a:p>
            <a:r>
              <a:rPr lang="en-US" dirty="0" smtClean="0"/>
              <a:t>Indicative Team Composition</a:t>
            </a:r>
            <a:endParaRPr lang="en-US" dirty="0"/>
          </a:p>
        </p:txBody>
      </p:sp>
      <p:grpSp>
        <p:nvGrpSpPr>
          <p:cNvPr id="4" name="Group 20"/>
          <p:cNvGrpSpPr/>
          <p:nvPr/>
        </p:nvGrpSpPr>
        <p:grpSpPr>
          <a:xfrm>
            <a:off x="5189220" y="2331721"/>
            <a:ext cx="1369895" cy="1046768"/>
            <a:chOff x="4318000" y="2743200"/>
            <a:chExt cx="1522106" cy="1163076"/>
          </a:xfrm>
          <a:effectLst>
            <a:outerShdw blurRad="50800" dist="38100" dir="2700000">
              <a:srgbClr val="000000">
                <a:alpha val="43000"/>
              </a:srgbClr>
            </a:outerShdw>
          </a:effectLst>
        </p:grpSpPr>
        <p:pic>
          <p:nvPicPr>
            <p:cNvPr id="16" name="Picture 4"/>
            <p:cNvPicPr>
              <a:picLocks noChangeAspect="1" noChangeArrowheads="1"/>
            </p:cNvPicPr>
            <p:nvPr/>
          </p:nvPicPr>
          <p:blipFill>
            <a:blip r:embed="rId3"/>
            <a:srcRect/>
            <a:stretch>
              <a:fillRect/>
            </a:stretch>
          </p:blipFill>
          <p:spPr bwMode="auto">
            <a:xfrm>
              <a:off x="4318000" y="2743200"/>
              <a:ext cx="1420969" cy="914400"/>
            </a:xfrm>
            <a:prstGeom prst="rect">
              <a:avLst/>
            </a:prstGeom>
            <a:noFill/>
            <a:ln w="12700" cap="rnd">
              <a:noFill/>
              <a:round/>
              <a:headEnd/>
              <a:tailEnd/>
            </a:ln>
          </p:spPr>
        </p:pic>
        <p:sp>
          <p:nvSpPr>
            <p:cNvPr id="17" name="TextBox 16"/>
            <p:cNvSpPr txBox="1"/>
            <p:nvPr/>
          </p:nvSpPr>
          <p:spPr>
            <a:xfrm>
              <a:off x="4399502" y="3581400"/>
              <a:ext cx="1440604" cy="324876"/>
            </a:xfrm>
            <a:prstGeom prst="rect">
              <a:avLst/>
            </a:prstGeom>
            <a:noFill/>
          </p:spPr>
          <p:txBody>
            <a:bodyPr wrap="none" rtlCol="0">
              <a:spAutoFit/>
            </a:bodyPr>
            <a:lstStyle/>
            <a:p>
              <a:r>
                <a:rPr lang="en-US" sz="1300" dirty="0" smtClean="0">
                  <a:latin typeface="+mn-lt"/>
                </a:rPr>
                <a:t>Product Owner</a:t>
              </a:r>
              <a:endParaRPr lang="en-US" sz="1300" dirty="0">
                <a:latin typeface="+mn-lt"/>
              </a:endParaRPr>
            </a:p>
          </p:txBody>
        </p:sp>
      </p:grpSp>
      <p:grpSp>
        <p:nvGrpSpPr>
          <p:cNvPr id="5" name="Group 21"/>
          <p:cNvGrpSpPr/>
          <p:nvPr/>
        </p:nvGrpSpPr>
        <p:grpSpPr>
          <a:xfrm>
            <a:off x="4229101" y="2468880"/>
            <a:ext cx="954001" cy="1246824"/>
            <a:chOff x="3494408" y="3124200"/>
            <a:chExt cx="1060001" cy="1385360"/>
          </a:xfrm>
          <a:effectLst>
            <a:outerShdw blurRad="50800" dist="38100" dir="2700000">
              <a:srgbClr val="000000">
                <a:alpha val="43000"/>
              </a:srgbClr>
            </a:outerShdw>
          </a:effectLst>
        </p:grpSpPr>
        <p:pic>
          <p:nvPicPr>
            <p:cNvPr id="15" name="Picture 14" descr="think.jpg"/>
            <p:cNvPicPr>
              <a:picLocks noChangeAspect="1"/>
            </p:cNvPicPr>
            <p:nvPr/>
          </p:nvPicPr>
          <p:blipFill>
            <a:blip r:embed="rId4">
              <a:clrChange>
                <a:clrFrom>
                  <a:srgbClr val="FFFFFF"/>
                </a:clrFrom>
                <a:clrTo>
                  <a:srgbClr val="FFFFFF">
                    <a:alpha val="0"/>
                  </a:srgbClr>
                </a:clrTo>
              </a:clrChange>
            </a:blip>
            <a:stretch>
              <a:fillRect/>
            </a:stretch>
          </p:blipFill>
          <p:spPr>
            <a:xfrm>
              <a:off x="3937000" y="3124200"/>
              <a:ext cx="324389" cy="914400"/>
            </a:xfrm>
            <a:prstGeom prst="rect">
              <a:avLst/>
            </a:prstGeom>
          </p:spPr>
        </p:pic>
        <p:sp>
          <p:nvSpPr>
            <p:cNvPr id="18" name="TextBox 17"/>
            <p:cNvSpPr txBox="1"/>
            <p:nvPr/>
          </p:nvSpPr>
          <p:spPr>
            <a:xfrm>
              <a:off x="3494408" y="3962401"/>
              <a:ext cx="1060001" cy="547159"/>
            </a:xfrm>
            <a:prstGeom prst="rect">
              <a:avLst/>
            </a:prstGeom>
            <a:noFill/>
          </p:spPr>
          <p:txBody>
            <a:bodyPr wrap="none" rtlCol="0">
              <a:spAutoFit/>
            </a:bodyPr>
            <a:lstStyle/>
            <a:p>
              <a:r>
                <a:rPr lang="en-US" sz="1300" dirty="0" smtClean="0">
                  <a:latin typeface="+mn-lt"/>
                </a:rPr>
                <a:t>Architect</a:t>
              </a:r>
            </a:p>
            <a:p>
              <a:r>
                <a:rPr lang="en-US" sz="1300" dirty="0" smtClean="0">
                  <a:latin typeface="+mn-lt"/>
                </a:rPr>
                <a:t>Tech Lead</a:t>
              </a:r>
              <a:endParaRPr lang="en-US" sz="1300" dirty="0">
                <a:latin typeface="+mn-lt"/>
              </a:endParaRPr>
            </a:p>
          </p:txBody>
        </p:sp>
      </p:grpSp>
      <p:grpSp>
        <p:nvGrpSpPr>
          <p:cNvPr id="6" name="Group 22"/>
          <p:cNvGrpSpPr/>
          <p:nvPr/>
        </p:nvGrpSpPr>
        <p:grpSpPr>
          <a:xfrm>
            <a:off x="5052059" y="4320540"/>
            <a:ext cx="944558" cy="1022107"/>
            <a:chOff x="3809024" y="4191000"/>
            <a:chExt cx="1049509" cy="1135675"/>
          </a:xfrm>
          <a:effectLst>
            <a:outerShdw blurRad="50800" dist="38100" dir="2700000">
              <a:srgbClr val="000000">
                <a:alpha val="43000"/>
              </a:srgbClr>
            </a:outerShdw>
          </a:effectLst>
        </p:grpSpPr>
        <p:pic>
          <p:nvPicPr>
            <p:cNvPr id="14"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810259" y="4191000"/>
              <a:ext cx="888741" cy="914400"/>
            </a:xfrm>
            <a:prstGeom prst="rect">
              <a:avLst/>
            </a:prstGeom>
            <a:noFill/>
            <a:ln w="12700">
              <a:noFill/>
              <a:miter lim="800000"/>
              <a:headEnd/>
              <a:tailEnd/>
            </a:ln>
          </p:spPr>
        </p:pic>
        <p:sp>
          <p:nvSpPr>
            <p:cNvPr id="19" name="TextBox 18"/>
            <p:cNvSpPr txBox="1"/>
            <p:nvPr/>
          </p:nvSpPr>
          <p:spPr>
            <a:xfrm>
              <a:off x="3809024" y="5001799"/>
              <a:ext cx="1049509" cy="324876"/>
            </a:xfrm>
            <a:prstGeom prst="rect">
              <a:avLst/>
            </a:prstGeom>
            <a:noFill/>
          </p:spPr>
          <p:txBody>
            <a:bodyPr wrap="none" rtlCol="0">
              <a:spAutoFit/>
            </a:bodyPr>
            <a:lstStyle/>
            <a:p>
              <a:r>
                <a:rPr lang="en-US" sz="1300" dirty="0" smtClean="0">
                  <a:latin typeface="+mn-lt"/>
                </a:rPr>
                <a:t>Developer</a:t>
              </a:r>
              <a:endParaRPr lang="en-US" sz="1300" dirty="0">
                <a:latin typeface="+mn-lt"/>
              </a:endParaRPr>
            </a:p>
          </p:txBody>
        </p:sp>
      </p:grpSp>
      <p:grpSp>
        <p:nvGrpSpPr>
          <p:cNvPr id="7" name="Group 63"/>
          <p:cNvGrpSpPr/>
          <p:nvPr/>
        </p:nvGrpSpPr>
        <p:grpSpPr>
          <a:xfrm>
            <a:off x="4160521" y="3977641"/>
            <a:ext cx="638648" cy="1046768"/>
            <a:chOff x="4818053" y="4849399"/>
            <a:chExt cx="709609" cy="1163076"/>
          </a:xfrm>
          <a:effectLst>
            <a:outerShdw blurRad="50800" dist="38100" dir="2700000">
              <a:srgbClr val="000000">
                <a:alpha val="43000"/>
              </a:srgbClr>
            </a:outerShdw>
          </a:effectLst>
        </p:grpSpPr>
        <p:pic>
          <p:nvPicPr>
            <p:cNvPr id="13" name="Picture 4"/>
            <p:cNvPicPr>
              <a:picLocks noChangeAspect="1" noChangeArrowheads="1"/>
            </p:cNvPicPr>
            <p:nvPr/>
          </p:nvPicPr>
          <p:blipFill>
            <a:blip r:embed="rId6"/>
            <a:srcRect/>
            <a:stretch>
              <a:fillRect/>
            </a:stretch>
          </p:blipFill>
          <p:spPr bwMode="auto">
            <a:xfrm>
              <a:off x="4924876" y="4849399"/>
              <a:ext cx="463924" cy="914400"/>
            </a:xfrm>
            <a:prstGeom prst="rect">
              <a:avLst/>
            </a:prstGeom>
            <a:noFill/>
            <a:ln w="12700" cap="rnd">
              <a:noFill/>
              <a:round/>
              <a:headEnd/>
              <a:tailEnd/>
            </a:ln>
          </p:spPr>
        </p:pic>
        <p:sp>
          <p:nvSpPr>
            <p:cNvPr id="20" name="TextBox 19"/>
            <p:cNvSpPr txBox="1"/>
            <p:nvPr/>
          </p:nvSpPr>
          <p:spPr>
            <a:xfrm>
              <a:off x="4818053" y="5687599"/>
              <a:ext cx="709609" cy="324876"/>
            </a:xfrm>
            <a:prstGeom prst="rect">
              <a:avLst/>
            </a:prstGeom>
            <a:noFill/>
          </p:spPr>
          <p:txBody>
            <a:bodyPr wrap="none" rtlCol="0">
              <a:spAutoFit/>
            </a:bodyPr>
            <a:lstStyle/>
            <a:p>
              <a:r>
                <a:rPr lang="en-US" sz="1300" dirty="0" smtClean="0">
                  <a:latin typeface="+mn-lt"/>
                </a:rPr>
                <a:t>Tester</a:t>
              </a:r>
              <a:endParaRPr lang="en-US" sz="1300" dirty="0">
                <a:latin typeface="+mn-lt"/>
              </a:endParaRPr>
            </a:p>
          </p:txBody>
        </p:sp>
      </p:grpSp>
      <p:grpSp>
        <p:nvGrpSpPr>
          <p:cNvPr id="10" name="Group 25"/>
          <p:cNvGrpSpPr/>
          <p:nvPr/>
        </p:nvGrpSpPr>
        <p:grpSpPr>
          <a:xfrm>
            <a:off x="6546135" y="2674619"/>
            <a:ext cx="444179" cy="1035777"/>
            <a:chOff x="5746672" y="3124200"/>
            <a:chExt cx="493532" cy="1150863"/>
          </a:xfrm>
          <a:effectLst>
            <a:outerShdw blurRad="50800" dist="38100" dir="2700000">
              <a:srgbClr val="000000">
                <a:alpha val="43000"/>
              </a:srgbClr>
            </a:outerShdw>
          </a:effectLst>
        </p:grpSpPr>
        <p:pic>
          <p:nvPicPr>
            <p:cNvPr id="8" name="Picture 5"/>
            <p:cNvPicPr>
              <a:picLocks noChangeAspect="1" noChangeArrowheads="1"/>
            </p:cNvPicPr>
            <p:nvPr/>
          </p:nvPicPr>
          <p:blipFill>
            <a:blip r:embed="rId7"/>
            <a:srcRect/>
            <a:stretch>
              <a:fillRect/>
            </a:stretch>
          </p:blipFill>
          <p:spPr bwMode="auto">
            <a:xfrm>
              <a:off x="5765800" y="3124200"/>
              <a:ext cx="474404" cy="910334"/>
            </a:xfrm>
            <a:prstGeom prst="rect">
              <a:avLst/>
            </a:prstGeom>
            <a:noFill/>
            <a:ln w="12700" cap="rnd">
              <a:noFill/>
              <a:round/>
              <a:headEnd/>
              <a:tailEnd/>
            </a:ln>
          </p:spPr>
        </p:pic>
        <p:sp>
          <p:nvSpPr>
            <p:cNvPr id="25" name="TextBox 24"/>
            <p:cNvSpPr txBox="1"/>
            <p:nvPr/>
          </p:nvSpPr>
          <p:spPr>
            <a:xfrm>
              <a:off x="5746672" y="3950188"/>
              <a:ext cx="410952" cy="324875"/>
            </a:xfrm>
            <a:prstGeom prst="rect">
              <a:avLst/>
            </a:prstGeom>
            <a:noFill/>
          </p:spPr>
          <p:txBody>
            <a:bodyPr wrap="none" rtlCol="0">
              <a:spAutoFit/>
            </a:bodyPr>
            <a:lstStyle/>
            <a:p>
              <a:r>
                <a:rPr lang="en-US" sz="1300" dirty="0" smtClean="0">
                  <a:latin typeface="+mn-lt"/>
                </a:rPr>
                <a:t>IM</a:t>
              </a:r>
              <a:endParaRPr lang="en-US" sz="1300" dirty="0">
                <a:latin typeface="+mn-lt"/>
              </a:endParaRPr>
            </a:p>
          </p:txBody>
        </p:sp>
      </p:grpSp>
      <p:grpSp>
        <p:nvGrpSpPr>
          <p:cNvPr id="21" name="Group 27"/>
          <p:cNvGrpSpPr/>
          <p:nvPr/>
        </p:nvGrpSpPr>
        <p:grpSpPr>
          <a:xfrm>
            <a:off x="6630518" y="3291839"/>
            <a:ext cx="861121" cy="1251220"/>
            <a:chOff x="5888473" y="3810000"/>
            <a:chExt cx="956802" cy="1390245"/>
          </a:xfrm>
          <a:effectLst>
            <a:outerShdw blurRad="50800" dist="38100" dir="2700000">
              <a:srgbClr val="000000">
                <a:alpha val="43000"/>
              </a:srgbClr>
            </a:outerShdw>
          </a:effectLst>
        </p:grpSpPr>
        <p:pic>
          <p:nvPicPr>
            <p:cNvPr id="11" name="Picture 4"/>
            <p:cNvPicPr>
              <a:picLocks noChangeAspect="1" noChangeArrowheads="1"/>
            </p:cNvPicPr>
            <p:nvPr/>
          </p:nvPicPr>
          <p:blipFill>
            <a:blip r:embed="rId8"/>
            <a:srcRect/>
            <a:stretch>
              <a:fillRect/>
            </a:stretch>
          </p:blipFill>
          <p:spPr bwMode="auto">
            <a:xfrm>
              <a:off x="6223000" y="3810000"/>
              <a:ext cx="274749" cy="914400"/>
            </a:xfrm>
            <a:prstGeom prst="rect">
              <a:avLst/>
            </a:prstGeom>
            <a:noFill/>
            <a:ln w="12700" cap="rnd">
              <a:noFill/>
              <a:round/>
              <a:headEnd/>
              <a:tailEnd/>
            </a:ln>
          </p:spPr>
        </p:pic>
        <p:sp>
          <p:nvSpPr>
            <p:cNvPr id="27" name="TextBox 26"/>
            <p:cNvSpPr txBox="1"/>
            <p:nvPr/>
          </p:nvSpPr>
          <p:spPr>
            <a:xfrm>
              <a:off x="5888473" y="4635988"/>
              <a:ext cx="956802" cy="564257"/>
            </a:xfrm>
            <a:prstGeom prst="rect">
              <a:avLst/>
            </a:prstGeom>
            <a:noFill/>
          </p:spPr>
          <p:txBody>
            <a:bodyPr wrap="none" rtlCol="0">
              <a:spAutoFit/>
            </a:bodyPr>
            <a:lstStyle/>
            <a:p>
              <a:r>
                <a:rPr lang="en-US" sz="1300" dirty="0" smtClean="0">
                  <a:latin typeface="+mn-lt"/>
                </a:rPr>
                <a:t>Business</a:t>
              </a:r>
            </a:p>
            <a:p>
              <a:r>
                <a:rPr lang="en-US" sz="1300" dirty="0" smtClean="0">
                  <a:latin typeface="+mn-lt"/>
                </a:rPr>
                <a:t>Analyst</a:t>
              </a:r>
              <a:endParaRPr lang="en-US" sz="1300" dirty="0">
                <a:latin typeface="+mn-lt"/>
              </a:endParaRPr>
            </a:p>
          </p:txBody>
        </p:sp>
      </p:grpSp>
      <p:grpSp>
        <p:nvGrpSpPr>
          <p:cNvPr id="22" name="Group 29"/>
          <p:cNvGrpSpPr/>
          <p:nvPr/>
        </p:nvGrpSpPr>
        <p:grpSpPr>
          <a:xfrm>
            <a:off x="5943600" y="4046220"/>
            <a:ext cx="1129749" cy="1013796"/>
            <a:chOff x="5232400" y="4495800"/>
            <a:chExt cx="1255277" cy="1126440"/>
          </a:xfrm>
          <a:effectLst>
            <a:outerShdw blurRad="50800" dist="38100" dir="2700000">
              <a:srgbClr val="000000">
                <a:alpha val="43000"/>
              </a:srgbClr>
            </a:outerShdw>
          </a:effectLst>
        </p:grpSpPr>
        <p:pic>
          <p:nvPicPr>
            <p:cNvPr id="12" name="Picture 4"/>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5765800" y="4495800"/>
              <a:ext cx="200875" cy="914400"/>
            </a:xfrm>
            <a:prstGeom prst="rect">
              <a:avLst/>
            </a:prstGeom>
            <a:noFill/>
            <a:ln w="9525">
              <a:noFill/>
              <a:miter lim="800000"/>
              <a:headEnd/>
              <a:tailEnd/>
            </a:ln>
          </p:spPr>
        </p:pic>
        <p:sp>
          <p:nvSpPr>
            <p:cNvPr id="29" name="TextBox 28"/>
            <p:cNvSpPr txBox="1"/>
            <p:nvPr/>
          </p:nvSpPr>
          <p:spPr>
            <a:xfrm>
              <a:off x="5232400" y="5297364"/>
              <a:ext cx="1255277" cy="324876"/>
            </a:xfrm>
            <a:prstGeom prst="rect">
              <a:avLst/>
            </a:prstGeom>
            <a:noFill/>
          </p:spPr>
          <p:txBody>
            <a:bodyPr wrap="none" rtlCol="0">
              <a:spAutoFit/>
            </a:bodyPr>
            <a:lstStyle/>
            <a:p>
              <a:r>
                <a:rPr lang="en-US" sz="1300" dirty="0" smtClean="0">
                  <a:latin typeface="+mn-lt"/>
                </a:rPr>
                <a:t>UX Designer</a:t>
              </a:r>
              <a:endParaRPr lang="en-US" sz="1300" dirty="0">
                <a:latin typeface="+mn-lt"/>
              </a:endParaRPr>
            </a:p>
          </p:txBody>
        </p:sp>
      </p:grpSp>
      <p:grpSp>
        <p:nvGrpSpPr>
          <p:cNvPr id="23" name="Group 37"/>
          <p:cNvGrpSpPr/>
          <p:nvPr/>
        </p:nvGrpSpPr>
        <p:grpSpPr>
          <a:xfrm>
            <a:off x="1760220" y="4389120"/>
            <a:ext cx="1165860" cy="1185267"/>
            <a:chOff x="3251200" y="1367135"/>
            <a:chExt cx="1295400" cy="1316963"/>
          </a:xfrm>
          <a:effectLst>
            <a:outerShdw blurRad="50800" dist="38100" dir="2700000">
              <a:srgbClr val="000000">
                <a:alpha val="43000"/>
              </a:srgbClr>
            </a:outerShdw>
          </a:effectLst>
        </p:grpSpPr>
        <p:pic>
          <p:nvPicPr>
            <p:cNvPr id="33" name="Picture 32" descr="confused-trimmed.jpg"/>
            <p:cNvPicPr>
              <a:picLocks noChangeAspect="1"/>
            </p:cNvPicPr>
            <p:nvPr/>
          </p:nvPicPr>
          <p:blipFill>
            <a:blip r:embed="rId10">
              <a:clrChange>
                <a:clrFrom>
                  <a:srgbClr val="FFFFFF"/>
                </a:clrFrom>
                <a:clrTo>
                  <a:srgbClr val="FFFFFF">
                    <a:alpha val="0"/>
                  </a:srgbClr>
                </a:clrTo>
              </a:clrChange>
            </a:blip>
            <a:stretch>
              <a:fillRect/>
            </a:stretch>
          </p:blipFill>
          <p:spPr>
            <a:xfrm>
              <a:off x="3771601" y="1367135"/>
              <a:ext cx="254598" cy="914400"/>
            </a:xfrm>
            <a:prstGeom prst="rect">
              <a:avLst/>
            </a:prstGeom>
          </p:spPr>
        </p:pic>
        <p:sp>
          <p:nvSpPr>
            <p:cNvPr id="35" name="TextBox 34"/>
            <p:cNvSpPr txBox="1"/>
            <p:nvPr/>
          </p:nvSpPr>
          <p:spPr>
            <a:xfrm>
              <a:off x="3251200" y="2205335"/>
              <a:ext cx="1295400" cy="478763"/>
            </a:xfrm>
            <a:prstGeom prst="rect">
              <a:avLst/>
            </a:prstGeom>
            <a:noFill/>
          </p:spPr>
          <p:txBody>
            <a:bodyPr wrap="square" rtlCol="0">
              <a:spAutoFit/>
            </a:bodyPr>
            <a:lstStyle/>
            <a:p>
              <a:r>
                <a:rPr lang="en-US" sz="1100" dirty="0" smtClean="0">
                  <a:latin typeface="+mn-lt"/>
                </a:rPr>
                <a:t>Project Owner / Sponsor</a:t>
              </a:r>
              <a:endParaRPr lang="en-US" sz="1100" dirty="0">
                <a:latin typeface="+mn-lt"/>
              </a:endParaRPr>
            </a:p>
          </p:txBody>
        </p:sp>
      </p:grpSp>
      <p:grpSp>
        <p:nvGrpSpPr>
          <p:cNvPr id="24" name="Group 39"/>
          <p:cNvGrpSpPr/>
          <p:nvPr/>
        </p:nvGrpSpPr>
        <p:grpSpPr>
          <a:xfrm>
            <a:off x="4091940" y="5486400"/>
            <a:ext cx="1165860" cy="1181249"/>
            <a:chOff x="1498600" y="3505200"/>
            <a:chExt cx="1295400" cy="1312499"/>
          </a:xfrm>
          <a:effectLst>
            <a:outerShdw blurRad="50800" dist="38100" dir="2700000">
              <a:srgbClr val="000000">
                <a:alpha val="43000"/>
              </a:srgbClr>
            </a:outerShdw>
          </a:effectLst>
        </p:grpSpPr>
        <p:pic>
          <p:nvPicPr>
            <p:cNvPr id="37" name="Picture 36" descr="computer_problems-trimmed.jpg"/>
            <p:cNvPicPr>
              <a:picLocks noChangeAspect="1"/>
            </p:cNvPicPr>
            <p:nvPr/>
          </p:nvPicPr>
          <p:blipFill>
            <a:blip r:embed="rId11">
              <a:clrChange>
                <a:clrFrom>
                  <a:srgbClr val="FFFFFF"/>
                </a:clrFrom>
                <a:clrTo>
                  <a:srgbClr val="FFFFFF">
                    <a:alpha val="0"/>
                  </a:srgbClr>
                </a:clrTo>
              </a:clrChange>
            </a:blip>
            <a:stretch>
              <a:fillRect/>
            </a:stretch>
          </p:blipFill>
          <p:spPr>
            <a:xfrm>
              <a:off x="1836057" y="3505200"/>
              <a:ext cx="620486" cy="914400"/>
            </a:xfrm>
            <a:prstGeom prst="rect">
              <a:avLst/>
            </a:prstGeom>
          </p:spPr>
        </p:pic>
        <p:sp>
          <p:nvSpPr>
            <p:cNvPr id="39" name="TextBox 38"/>
            <p:cNvSpPr txBox="1"/>
            <p:nvPr/>
          </p:nvSpPr>
          <p:spPr>
            <a:xfrm>
              <a:off x="1498600" y="4338936"/>
              <a:ext cx="1295400" cy="478763"/>
            </a:xfrm>
            <a:prstGeom prst="rect">
              <a:avLst/>
            </a:prstGeom>
            <a:noFill/>
          </p:spPr>
          <p:txBody>
            <a:bodyPr wrap="square" rtlCol="0">
              <a:spAutoFit/>
            </a:bodyPr>
            <a:lstStyle/>
            <a:p>
              <a:r>
                <a:rPr lang="en-US" sz="1100" dirty="0" smtClean="0">
                  <a:latin typeface="+mn-lt"/>
                </a:rPr>
                <a:t>Database Administrator</a:t>
              </a:r>
              <a:endParaRPr lang="en-US" sz="1100" dirty="0">
                <a:latin typeface="+mn-lt"/>
              </a:endParaRPr>
            </a:p>
          </p:txBody>
        </p:sp>
      </p:grpSp>
      <p:grpSp>
        <p:nvGrpSpPr>
          <p:cNvPr id="26" name="Group 41"/>
          <p:cNvGrpSpPr/>
          <p:nvPr/>
        </p:nvGrpSpPr>
        <p:grpSpPr>
          <a:xfrm>
            <a:off x="1760220" y="1988820"/>
            <a:ext cx="1165860" cy="1181249"/>
            <a:chOff x="1727200" y="2286000"/>
            <a:chExt cx="1295400" cy="1312499"/>
          </a:xfrm>
          <a:effectLst>
            <a:outerShdw blurRad="50800" dist="38100" dir="2700000">
              <a:srgbClr val="000000">
                <a:alpha val="43000"/>
              </a:srgbClr>
            </a:outerShdw>
          </a:effectLst>
        </p:grpSpPr>
        <p:pic>
          <p:nvPicPr>
            <p:cNvPr id="32" name="Picture 31" descr="arms_crossed_content.jpg"/>
            <p:cNvPicPr>
              <a:picLocks noChangeAspect="1"/>
            </p:cNvPicPr>
            <p:nvPr/>
          </p:nvPicPr>
          <p:blipFill>
            <a:blip r:embed="rId12">
              <a:clrChange>
                <a:clrFrom>
                  <a:srgbClr val="FFFFFF"/>
                </a:clrFrom>
                <a:clrTo>
                  <a:srgbClr val="FFFFFF">
                    <a:alpha val="0"/>
                  </a:srgbClr>
                </a:clrTo>
              </a:clrChange>
            </a:blip>
            <a:stretch>
              <a:fillRect/>
            </a:stretch>
          </p:blipFill>
          <p:spPr>
            <a:xfrm>
              <a:off x="2250882" y="2286000"/>
              <a:ext cx="248036" cy="914400"/>
            </a:xfrm>
            <a:prstGeom prst="rect">
              <a:avLst/>
            </a:prstGeom>
          </p:spPr>
        </p:pic>
        <p:sp>
          <p:nvSpPr>
            <p:cNvPr id="41" name="TextBox 40"/>
            <p:cNvSpPr txBox="1"/>
            <p:nvPr/>
          </p:nvSpPr>
          <p:spPr>
            <a:xfrm>
              <a:off x="1727200" y="3119736"/>
              <a:ext cx="1295400" cy="478763"/>
            </a:xfrm>
            <a:prstGeom prst="rect">
              <a:avLst/>
            </a:prstGeom>
            <a:noFill/>
          </p:spPr>
          <p:txBody>
            <a:bodyPr wrap="square" rtlCol="0">
              <a:spAutoFit/>
            </a:bodyPr>
            <a:lstStyle/>
            <a:p>
              <a:r>
                <a:rPr lang="en-US" sz="1100" dirty="0" smtClean="0">
                  <a:latin typeface="+mn-lt"/>
                </a:rPr>
                <a:t>Infrastructure Delivery Mgr.</a:t>
              </a:r>
              <a:endParaRPr lang="en-US" sz="1100" dirty="0">
                <a:latin typeface="+mn-lt"/>
              </a:endParaRPr>
            </a:p>
          </p:txBody>
        </p:sp>
      </p:grpSp>
      <p:grpSp>
        <p:nvGrpSpPr>
          <p:cNvPr id="28" name="Group 46"/>
          <p:cNvGrpSpPr/>
          <p:nvPr/>
        </p:nvGrpSpPr>
        <p:grpSpPr>
          <a:xfrm>
            <a:off x="2720340" y="5280659"/>
            <a:ext cx="1577340" cy="1185267"/>
            <a:chOff x="3403600" y="5867400"/>
            <a:chExt cx="1752600" cy="1316963"/>
          </a:xfrm>
          <a:effectLst>
            <a:outerShdw blurRad="50800" dist="38100" dir="2700000">
              <a:srgbClr val="000000">
                <a:alpha val="43000"/>
              </a:srgbClr>
            </a:outerShdw>
          </a:effectLst>
        </p:grpSpPr>
        <p:pic>
          <p:nvPicPr>
            <p:cNvPr id="45" name="Picture 44" descr="meeting.jpg"/>
            <p:cNvPicPr>
              <a:picLocks noChangeAspect="1"/>
            </p:cNvPicPr>
            <p:nvPr/>
          </p:nvPicPr>
          <p:blipFill>
            <a:blip r:embed="rId13">
              <a:clrChange>
                <a:clrFrom>
                  <a:srgbClr val="FFFFFF"/>
                </a:clrFrom>
                <a:clrTo>
                  <a:srgbClr val="FFFFFF">
                    <a:alpha val="0"/>
                  </a:srgbClr>
                </a:clrTo>
              </a:clrChange>
            </a:blip>
            <a:stretch>
              <a:fillRect/>
            </a:stretch>
          </p:blipFill>
          <p:spPr>
            <a:xfrm>
              <a:off x="3489922" y="5867400"/>
              <a:ext cx="1579957" cy="914400"/>
            </a:xfrm>
            <a:prstGeom prst="rect">
              <a:avLst/>
            </a:prstGeom>
          </p:spPr>
        </p:pic>
        <p:sp>
          <p:nvSpPr>
            <p:cNvPr id="46" name="TextBox 45"/>
            <p:cNvSpPr txBox="1"/>
            <p:nvPr/>
          </p:nvSpPr>
          <p:spPr>
            <a:xfrm>
              <a:off x="3403600" y="6705600"/>
              <a:ext cx="1752600" cy="478763"/>
            </a:xfrm>
            <a:prstGeom prst="rect">
              <a:avLst/>
            </a:prstGeom>
            <a:noFill/>
          </p:spPr>
          <p:txBody>
            <a:bodyPr wrap="square" rtlCol="0">
              <a:spAutoFit/>
            </a:bodyPr>
            <a:lstStyle/>
            <a:p>
              <a:r>
                <a:rPr lang="en-US" sz="1100" dirty="0" smtClean="0">
                  <a:latin typeface="+mn-lt"/>
                </a:rPr>
                <a:t>Operations, Integration &amp; Support</a:t>
              </a:r>
              <a:endParaRPr lang="en-US" sz="1100" dirty="0">
                <a:latin typeface="+mn-lt"/>
              </a:endParaRPr>
            </a:p>
          </p:txBody>
        </p:sp>
      </p:grpSp>
      <p:grpSp>
        <p:nvGrpSpPr>
          <p:cNvPr id="30" name="Group 49"/>
          <p:cNvGrpSpPr/>
          <p:nvPr/>
        </p:nvGrpSpPr>
        <p:grpSpPr>
          <a:xfrm>
            <a:off x="2651760" y="1533782"/>
            <a:ext cx="1303020" cy="1253847"/>
            <a:chOff x="1879600" y="3048000"/>
            <a:chExt cx="1447800" cy="1393163"/>
          </a:xfrm>
          <a:effectLst>
            <a:outerShdw blurRad="50800" dist="38100" dir="2700000">
              <a:srgbClr val="000000">
                <a:alpha val="43000"/>
              </a:srgbClr>
            </a:outerShdw>
          </a:effectLst>
        </p:grpSpPr>
        <p:pic>
          <p:nvPicPr>
            <p:cNvPr id="48" name="Picture 47" descr="Kelly_moneybox.jpg"/>
            <p:cNvPicPr>
              <a:picLocks noChangeAspect="1"/>
            </p:cNvPicPr>
            <p:nvPr/>
          </p:nvPicPr>
          <p:blipFill>
            <a:blip r:embed="rId14">
              <a:clrChange>
                <a:clrFrom>
                  <a:srgbClr val="FFFFFF"/>
                </a:clrFrom>
                <a:clrTo>
                  <a:srgbClr val="FFFFFF">
                    <a:alpha val="0"/>
                  </a:srgbClr>
                </a:clrTo>
              </a:clrChange>
            </a:blip>
            <a:stretch>
              <a:fillRect/>
            </a:stretch>
          </p:blipFill>
          <p:spPr>
            <a:xfrm>
              <a:off x="2084224" y="3048000"/>
              <a:ext cx="1038553" cy="914400"/>
            </a:xfrm>
            <a:prstGeom prst="rect">
              <a:avLst/>
            </a:prstGeom>
          </p:spPr>
        </p:pic>
        <p:sp>
          <p:nvSpPr>
            <p:cNvPr id="49" name="TextBox 48"/>
            <p:cNvSpPr txBox="1"/>
            <p:nvPr/>
          </p:nvSpPr>
          <p:spPr>
            <a:xfrm>
              <a:off x="1879600" y="3962400"/>
              <a:ext cx="1447800" cy="478763"/>
            </a:xfrm>
            <a:prstGeom prst="rect">
              <a:avLst/>
            </a:prstGeom>
            <a:noFill/>
          </p:spPr>
          <p:txBody>
            <a:bodyPr wrap="square" rtlCol="0">
              <a:spAutoFit/>
            </a:bodyPr>
            <a:lstStyle/>
            <a:p>
              <a:r>
                <a:rPr lang="en-US" sz="1100" dirty="0" smtClean="0">
                  <a:latin typeface="+mn-lt"/>
                </a:rPr>
                <a:t>Program Manager</a:t>
              </a:r>
              <a:endParaRPr lang="en-US" sz="1100" dirty="0">
                <a:latin typeface="+mn-lt"/>
              </a:endParaRPr>
            </a:p>
          </p:txBody>
        </p:sp>
      </p:grpSp>
      <p:sp>
        <p:nvSpPr>
          <p:cNvPr id="51" name="TextBox 50"/>
          <p:cNvSpPr txBox="1"/>
          <p:nvPr/>
        </p:nvSpPr>
        <p:spPr>
          <a:xfrm>
            <a:off x="7843510" y="5006340"/>
            <a:ext cx="730657" cy="637097"/>
          </a:xfrm>
          <a:prstGeom prst="rect">
            <a:avLst/>
          </a:prstGeom>
          <a:noFill/>
        </p:spPr>
        <p:txBody>
          <a:bodyPr wrap="none" lIns="82296" tIns="41148" rIns="82296" bIns="41148" rtlCol="0">
            <a:spAutoFit/>
          </a:bodyPr>
          <a:lstStyle/>
          <a:p>
            <a:r>
              <a:rPr lang="en-US" dirty="0" smtClean="0"/>
              <a:t>Core</a:t>
            </a:r>
          </a:p>
          <a:p>
            <a:r>
              <a:rPr lang="en-US" dirty="0" smtClean="0"/>
              <a:t>Team</a:t>
            </a:r>
            <a:endParaRPr lang="en-US" dirty="0"/>
          </a:p>
        </p:txBody>
      </p:sp>
      <p:grpSp>
        <p:nvGrpSpPr>
          <p:cNvPr id="36" name="Group 54"/>
          <p:cNvGrpSpPr/>
          <p:nvPr/>
        </p:nvGrpSpPr>
        <p:grpSpPr>
          <a:xfrm>
            <a:off x="3817620" y="1165861"/>
            <a:ext cx="1303020" cy="1015990"/>
            <a:chOff x="4318000" y="1219200"/>
            <a:chExt cx="1447800" cy="1128878"/>
          </a:xfrm>
          <a:effectLst>
            <a:outerShdw blurRad="50800" dist="38100" dir="2700000">
              <a:srgbClr val="000000">
                <a:alpha val="43000"/>
              </a:srgbClr>
            </a:outerShdw>
          </a:effectLst>
        </p:grpSpPr>
        <p:pic>
          <p:nvPicPr>
            <p:cNvPr id="53" name="Picture 52" descr="man-holding-paper.png"/>
            <p:cNvPicPr>
              <a:picLocks noChangeAspect="1"/>
            </p:cNvPicPr>
            <p:nvPr/>
          </p:nvPicPr>
          <p:blipFill>
            <a:blip r:embed="rId15"/>
            <a:stretch>
              <a:fillRect/>
            </a:stretch>
          </p:blipFill>
          <p:spPr>
            <a:xfrm>
              <a:off x="4732115" y="1219200"/>
              <a:ext cx="619570" cy="914400"/>
            </a:xfrm>
            <a:prstGeom prst="rect">
              <a:avLst/>
            </a:prstGeom>
          </p:spPr>
        </p:pic>
        <p:sp>
          <p:nvSpPr>
            <p:cNvPr id="54" name="TextBox 53"/>
            <p:cNvSpPr txBox="1"/>
            <p:nvPr/>
          </p:nvSpPr>
          <p:spPr>
            <a:xfrm>
              <a:off x="4318000" y="2057400"/>
              <a:ext cx="1447800" cy="290678"/>
            </a:xfrm>
            <a:prstGeom prst="rect">
              <a:avLst/>
            </a:prstGeom>
            <a:noFill/>
          </p:spPr>
          <p:txBody>
            <a:bodyPr wrap="square" rtlCol="0">
              <a:spAutoFit/>
            </a:bodyPr>
            <a:lstStyle/>
            <a:p>
              <a:r>
                <a:rPr lang="en-US" sz="1100" dirty="0" smtClean="0">
                  <a:latin typeface="+mn-lt"/>
                </a:rPr>
                <a:t>Security Architect</a:t>
              </a:r>
              <a:endParaRPr lang="en-US" sz="1100" dirty="0">
                <a:latin typeface="+mn-lt"/>
              </a:endParaRPr>
            </a:p>
          </p:txBody>
        </p:sp>
      </p:grpSp>
      <p:grpSp>
        <p:nvGrpSpPr>
          <p:cNvPr id="38" name="Group 60"/>
          <p:cNvGrpSpPr/>
          <p:nvPr/>
        </p:nvGrpSpPr>
        <p:grpSpPr>
          <a:xfrm>
            <a:off x="5120640" y="5623560"/>
            <a:ext cx="1714500" cy="822960"/>
            <a:chOff x="5003800" y="6172200"/>
            <a:chExt cx="1905000" cy="914400"/>
          </a:xfrm>
          <a:effectLst>
            <a:outerShdw blurRad="50800" dist="38100" dir="2700000">
              <a:srgbClr val="000000">
                <a:alpha val="43000"/>
              </a:srgbClr>
            </a:outerShdw>
          </a:effectLst>
        </p:grpSpPr>
        <p:pic>
          <p:nvPicPr>
            <p:cNvPr id="59" name="Picture 58" descr="friendly_interaction-trimmed.jpg"/>
            <p:cNvPicPr>
              <a:picLocks noChangeAspect="1"/>
            </p:cNvPicPr>
            <p:nvPr/>
          </p:nvPicPr>
          <p:blipFill>
            <a:blip r:embed="rId16">
              <a:clrChange>
                <a:clrFrom>
                  <a:srgbClr val="FFFFFF"/>
                </a:clrFrom>
                <a:clrTo>
                  <a:srgbClr val="FFFFFF">
                    <a:alpha val="0"/>
                  </a:srgbClr>
                </a:clrTo>
              </a:clrChange>
            </a:blip>
            <a:stretch>
              <a:fillRect/>
            </a:stretch>
          </p:blipFill>
          <p:spPr>
            <a:xfrm>
              <a:off x="5003800" y="6172200"/>
              <a:ext cx="739167" cy="914400"/>
            </a:xfrm>
            <a:prstGeom prst="rect">
              <a:avLst/>
            </a:prstGeom>
          </p:spPr>
        </p:pic>
        <p:sp>
          <p:nvSpPr>
            <p:cNvPr id="60" name="TextBox 59"/>
            <p:cNvSpPr txBox="1"/>
            <p:nvPr/>
          </p:nvSpPr>
          <p:spPr>
            <a:xfrm>
              <a:off x="5613400" y="6172200"/>
              <a:ext cx="1295400" cy="666849"/>
            </a:xfrm>
            <a:prstGeom prst="rect">
              <a:avLst/>
            </a:prstGeom>
            <a:noFill/>
          </p:spPr>
          <p:txBody>
            <a:bodyPr wrap="square" rtlCol="0">
              <a:spAutoFit/>
            </a:bodyPr>
            <a:lstStyle/>
            <a:p>
              <a:r>
                <a:rPr lang="en-US" sz="1100" dirty="0" smtClean="0">
                  <a:latin typeface="+mn-lt"/>
                </a:rPr>
                <a:t>Other Business Representatives</a:t>
              </a:r>
              <a:endParaRPr lang="en-US" sz="1100" dirty="0">
                <a:latin typeface="+mn-lt"/>
              </a:endParaRPr>
            </a:p>
          </p:txBody>
        </p:sp>
      </p:grpSp>
      <p:sp>
        <p:nvSpPr>
          <p:cNvPr id="62" name="TextBox 61"/>
          <p:cNvSpPr txBox="1"/>
          <p:nvPr/>
        </p:nvSpPr>
        <p:spPr>
          <a:xfrm>
            <a:off x="51006" y="1165860"/>
            <a:ext cx="1141602" cy="637097"/>
          </a:xfrm>
          <a:prstGeom prst="rect">
            <a:avLst/>
          </a:prstGeom>
          <a:noFill/>
        </p:spPr>
        <p:txBody>
          <a:bodyPr wrap="none" lIns="82296" tIns="41148" rIns="82296" bIns="41148" rtlCol="0">
            <a:spAutoFit/>
          </a:bodyPr>
          <a:lstStyle/>
          <a:p>
            <a:pPr algn="l"/>
            <a:r>
              <a:rPr lang="en-US" dirty="0" smtClean="0"/>
              <a:t>Extended</a:t>
            </a:r>
          </a:p>
          <a:p>
            <a:pPr algn="l"/>
            <a:r>
              <a:rPr lang="en-US" dirty="0" smtClean="0"/>
              <a:t>Team</a:t>
            </a:r>
            <a:endParaRPr lang="en-US" dirty="0"/>
          </a:p>
        </p:txBody>
      </p:sp>
      <p:sp>
        <p:nvSpPr>
          <p:cNvPr id="63" name="Bent Arrow 62"/>
          <p:cNvSpPr/>
          <p:nvPr/>
        </p:nvSpPr>
        <p:spPr bwMode="auto">
          <a:xfrm flipV="1">
            <a:off x="367012" y="2468880"/>
            <a:ext cx="891540" cy="1645920"/>
          </a:xfrm>
          <a:prstGeom prst="bentArrow">
            <a:avLst>
              <a:gd name="adj1" fmla="val 42170"/>
              <a:gd name="adj2" fmla="val 36447"/>
              <a:gd name="adj3" fmla="val 36447"/>
              <a:gd name="adj4" fmla="val 43750"/>
            </a:avLst>
          </a:prstGeom>
          <a:solidFill>
            <a:srgbClr val="CCFFCC"/>
          </a:solidFill>
          <a:ln w="25400" cap="flat" cmpd="sng" algn="ctr">
            <a:solidFill>
              <a:srgbClr val="000000"/>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a:endParaRPr lang="en-US" sz="3600" dirty="0">
              <a:solidFill>
                <a:srgbClr val="000000"/>
              </a:solidFill>
              <a:latin typeface="Gill Sans" pitchFamily="-112" charset="0"/>
              <a:ea typeface="ヒラギノ角ゴ ProN W3" pitchFamily="-112" charset="-128"/>
              <a:cs typeface="ヒラギノ角ゴ ProN W3" pitchFamily="-112" charset="-128"/>
              <a:sym typeface="Gill Sans" pitchFamily="-112" charset="0"/>
            </a:endParaRPr>
          </a:p>
        </p:txBody>
      </p:sp>
      <p:grpSp>
        <p:nvGrpSpPr>
          <p:cNvPr id="40" name="Group 63"/>
          <p:cNvGrpSpPr/>
          <p:nvPr/>
        </p:nvGrpSpPr>
        <p:grpSpPr>
          <a:xfrm>
            <a:off x="6903718" y="1165861"/>
            <a:ext cx="592430" cy="1358890"/>
            <a:chOff x="7670800" y="1295400"/>
            <a:chExt cx="658256" cy="1509878"/>
          </a:xfrm>
        </p:grpSpPr>
        <p:pic>
          <p:nvPicPr>
            <p:cNvPr id="65" name="Picture 64" descr="hmmmm-trimmed.jpg"/>
            <p:cNvPicPr>
              <a:picLocks noChangeAspect="1"/>
            </p:cNvPicPr>
            <p:nvPr/>
          </p:nvPicPr>
          <p:blipFill>
            <a:blip r:embed="rId17">
              <a:clrChange>
                <a:clrFrom>
                  <a:srgbClr val="FFFFFF"/>
                </a:clrFrom>
                <a:clrTo>
                  <a:srgbClr val="FFFFFF">
                    <a:alpha val="0"/>
                  </a:srgbClr>
                </a:clrTo>
              </a:clrChange>
            </a:blip>
            <a:srcRect l="6734" t="11111"/>
            <a:stretch>
              <a:fillRect/>
            </a:stretch>
          </p:blipFill>
          <p:spPr>
            <a:xfrm>
              <a:off x="7823200" y="1295400"/>
              <a:ext cx="304799" cy="1219200"/>
            </a:xfrm>
            <a:prstGeom prst="rect">
              <a:avLst/>
            </a:prstGeom>
          </p:spPr>
        </p:pic>
        <p:sp>
          <p:nvSpPr>
            <p:cNvPr id="66" name="TextBox 65"/>
            <p:cNvSpPr txBox="1"/>
            <p:nvPr/>
          </p:nvSpPr>
          <p:spPr>
            <a:xfrm>
              <a:off x="7670800" y="2514600"/>
              <a:ext cx="658256" cy="290678"/>
            </a:xfrm>
            <a:prstGeom prst="rect">
              <a:avLst/>
            </a:prstGeom>
            <a:noFill/>
          </p:spPr>
          <p:txBody>
            <a:bodyPr wrap="none" rtlCol="0">
              <a:spAutoFit/>
            </a:bodyPr>
            <a:lstStyle/>
            <a:p>
              <a:r>
                <a:rPr lang="en-US" sz="1100" dirty="0" smtClean="0">
                  <a:latin typeface="+mn-lt"/>
                </a:rPr>
                <a:t>Coach</a:t>
              </a:r>
              <a:endParaRPr lang="en-US" sz="1100" dirty="0">
                <a:latin typeface="+mn-lt"/>
              </a:endParaRPr>
            </a:p>
          </p:txBody>
        </p:sp>
      </p:grpSp>
      <p:sp>
        <p:nvSpPr>
          <p:cNvPr id="75" name="Bent Arrow 74"/>
          <p:cNvSpPr/>
          <p:nvPr/>
        </p:nvSpPr>
        <p:spPr bwMode="auto">
          <a:xfrm flipH="1">
            <a:off x="7611128" y="3566160"/>
            <a:ext cx="1165860" cy="1508760"/>
          </a:xfrm>
          <a:prstGeom prst="bentArrow">
            <a:avLst>
              <a:gd name="adj1" fmla="val 30372"/>
              <a:gd name="adj2" fmla="val 25000"/>
              <a:gd name="adj3" fmla="val 25000"/>
              <a:gd name="adj4" fmla="val 43750"/>
            </a:avLst>
          </a:prstGeom>
          <a:solidFill>
            <a:srgbClr val="BCFFCC"/>
          </a:solidFill>
          <a:ln w="25400" cap="flat" cmpd="sng" algn="ctr">
            <a:solidFill>
              <a:srgbClr val="000000"/>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a:endParaRPr lang="en-US" sz="3600" dirty="0">
              <a:solidFill>
                <a:srgbClr val="000000"/>
              </a:solidFill>
              <a:latin typeface="Gill Sans" pitchFamily="-112" charset="0"/>
              <a:ea typeface="ヒラギノ角ゴ ProN W3" pitchFamily="-112" charset="-128"/>
              <a:cs typeface="ヒラギノ角ゴ ProN W3" pitchFamily="-112" charset="-128"/>
              <a:sym typeface="Gill Sans" pitchFamily="-112" charset="0"/>
            </a:endParaRPr>
          </a:p>
        </p:txBody>
      </p:sp>
      <p:grpSp>
        <p:nvGrpSpPr>
          <p:cNvPr id="42" name="Group 43"/>
          <p:cNvGrpSpPr/>
          <p:nvPr/>
        </p:nvGrpSpPr>
        <p:grpSpPr>
          <a:xfrm>
            <a:off x="2133601" y="3154679"/>
            <a:ext cx="1396706" cy="1253847"/>
            <a:chOff x="1955800" y="4876800"/>
            <a:chExt cx="1447800" cy="1393163"/>
          </a:xfrm>
          <a:effectLst>
            <a:outerShdw blurRad="50800" dist="38100" dir="2700000">
              <a:srgbClr val="000000">
                <a:alpha val="43000"/>
              </a:srgbClr>
            </a:outerShdw>
          </a:effectLst>
        </p:grpSpPr>
        <p:pic>
          <p:nvPicPr>
            <p:cNvPr id="34" name="Picture 33" descr="pm_and_crowd.jpg"/>
            <p:cNvPicPr>
              <a:picLocks noChangeAspect="1"/>
            </p:cNvPicPr>
            <p:nvPr/>
          </p:nvPicPr>
          <p:blipFill>
            <a:blip r:embed="rId18">
              <a:clrChange>
                <a:clrFrom>
                  <a:srgbClr val="FFFFFF"/>
                </a:clrFrom>
                <a:clrTo>
                  <a:srgbClr val="FFFFFF">
                    <a:alpha val="0"/>
                  </a:srgbClr>
                </a:clrTo>
              </a:clrChange>
            </a:blip>
            <a:srcRect t="1658" r="20750" b="10335"/>
            <a:stretch>
              <a:fillRect/>
            </a:stretch>
          </p:blipFill>
          <p:spPr>
            <a:xfrm>
              <a:off x="1999266" y="4876800"/>
              <a:ext cx="1360868" cy="914400"/>
            </a:xfrm>
            <a:prstGeom prst="rect">
              <a:avLst/>
            </a:prstGeom>
          </p:spPr>
        </p:pic>
        <p:sp>
          <p:nvSpPr>
            <p:cNvPr id="43" name="TextBox 42"/>
            <p:cNvSpPr txBox="1"/>
            <p:nvPr/>
          </p:nvSpPr>
          <p:spPr>
            <a:xfrm>
              <a:off x="1955800" y="5791200"/>
              <a:ext cx="1447800" cy="478763"/>
            </a:xfrm>
            <a:prstGeom prst="rect">
              <a:avLst/>
            </a:prstGeom>
            <a:noFill/>
          </p:spPr>
          <p:txBody>
            <a:bodyPr wrap="square" rtlCol="0">
              <a:spAutoFit/>
            </a:bodyPr>
            <a:lstStyle/>
            <a:p>
              <a:r>
                <a:rPr lang="en-US" sz="1100" dirty="0" smtClean="0">
                  <a:latin typeface="+mn-lt"/>
                </a:rPr>
                <a:t>Project Stakeholder Board</a:t>
              </a:r>
              <a:endParaRPr lang="en-US" sz="1100" dirty="0">
                <a:latin typeface="+mn-lt"/>
              </a:endParaRPr>
            </a:p>
          </p:txBody>
        </p:sp>
      </p:grpSp>
      <p:grpSp>
        <p:nvGrpSpPr>
          <p:cNvPr id="44" name="Group 77"/>
          <p:cNvGrpSpPr/>
          <p:nvPr/>
        </p:nvGrpSpPr>
        <p:grpSpPr>
          <a:xfrm>
            <a:off x="2571253" y="2811781"/>
            <a:ext cx="1795007" cy="1595408"/>
            <a:chOff x="2856948" y="3124200"/>
            <a:chExt cx="1994452" cy="1772676"/>
          </a:xfrm>
        </p:grpSpPr>
        <p:pic>
          <p:nvPicPr>
            <p:cNvPr id="76" name="Picture 75" descr="breaking_the_wall-cropped.png"/>
            <p:cNvPicPr>
              <a:picLocks noChangeAspect="1"/>
            </p:cNvPicPr>
            <p:nvPr/>
          </p:nvPicPr>
          <p:blipFill>
            <a:blip r:embed="rId19"/>
            <a:stretch>
              <a:fillRect/>
            </a:stretch>
          </p:blipFill>
          <p:spPr>
            <a:xfrm>
              <a:off x="2856948" y="3124200"/>
              <a:ext cx="1994452" cy="1447800"/>
            </a:xfrm>
            <a:prstGeom prst="rect">
              <a:avLst/>
            </a:prstGeom>
          </p:spPr>
        </p:pic>
        <p:sp>
          <p:nvSpPr>
            <p:cNvPr id="77" name="TextBox 76"/>
            <p:cNvSpPr txBox="1"/>
            <p:nvPr/>
          </p:nvSpPr>
          <p:spPr>
            <a:xfrm>
              <a:off x="4089400" y="4572000"/>
              <a:ext cx="483038" cy="324876"/>
            </a:xfrm>
            <a:prstGeom prst="rect">
              <a:avLst/>
            </a:prstGeom>
            <a:noFill/>
          </p:spPr>
          <p:txBody>
            <a:bodyPr wrap="none" rtlCol="0">
              <a:spAutoFit/>
            </a:bodyPr>
            <a:lstStyle/>
            <a:p>
              <a:r>
                <a:rPr lang="en-US" sz="1300" dirty="0" smtClean="0"/>
                <a:t>PM</a:t>
              </a:r>
              <a:endParaRPr lang="en-US" sz="1300" dirty="0"/>
            </a:p>
          </p:txBody>
        </p:sp>
      </p:grpSp>
      <p:grpSp>
        <p:nvGrpSpPr>
          <p:cNvPr id="47" name="Group 57"/>
          <p:cNvGrpSpPr/>
          <p:nvPr/>
        </p:nvGrpSpPr>
        <p:grpSpPr>
          <a:xfrm>
            <a:off x="5141095" y="1395662"/>
            <a:ext cx="1714500" cy="822960"/>
            <a:chOff x="5613400" y="1524000"/>
            <a:chExt cx="1905000" cy="914400"/>
          </a:xfrm>
          <a:effectLst>
            <a:outerShdw blurRad="50800" dist="38100" dir="2700000">
              <a:srgbClr val="000000">
                <a:alpha val="43000"/>
              </a:srgbClr>
            </a:outerShdw>
          </a:effectLst>
        </p:grpSpPr>
        <p:pic>
          <p:nvPicPr>
            <p:cNvPr id="68" name="Picture 67" descr="brother-in-law1_happy_trimmed.jpg"/>
            <p:cNvPicPr>
              <a:picLocks noChangeAspect="1"/>
            </p:cNvPicPr>
            <p:nvPr/>
          </p:nvPicPr>
          <p:blipFill>
            <a:blip r:embed="rId20">
              <a:clrChange>
                <a:clrFrom>
                  <a:srgbClr val="FFFFFF"/>
                </a:clrFrom>
                <a:clrTo>
                  <a:srgbClr val="FFFFFF">
                    <a:alpha val="0"/>
                  </a:srgbClr>
                </a:clrTo>
              </a:clrChange>
            </a:blip>
            <a:stretch>
              <a:fillRect/>
            </a:stretch>
          </p:blipFill>
          <p:spPr>
            <a:xfrm>
              <a:off x="5613400" y="1524000"/>
              <a:ext cx="259457" cy="914400"/>
            </a:xfrm>
            <a:prstGeom prst="rect">
              <a:avLst/>
            </a:prstGeom>
          </p:spPr>
        </p:pic>
        <p:sp>
          <p:nvSpPr>
            <p:cNvPr id="69" name="TextBox 68"/>
            <p:cNvSpPr txBox="1"/>
            <p:nvPr/>
          </p:nvSpPr>
          <p:spPr>
            <a:xfrm>
              <a:off x="5842000" y="1752600"/>
              <a:ext cx="1676400" cy="683948"/>
            </a:xfrm>
            <a:prstGeom prst="rect">
              <a:avLst/>
            </a:prstGeom>
            <a:noFill/>
          </p:spPr>
          <p:txBody>
            <a:bodyPr wrap="square" rtlCol="0">
              <a:spAutoFit/>
            </a:bodyPr>
            <a:lstStyle/>
            <a:p>
              <a:r>
                <a:rPr lang="en-US" sz="1100" dirty="0" smtClean="0">
                  <a:latin typeface="+mn-lt"/>
                </a:rPr>
                <a:t>Architects, Process Specialists and </a:t>
              </a:r>
              <a:r>
                <a:rPr lang="en-US" sz="1100" dirty="0" err="1" smtClean="0">
                  <a:latin typeface="+mn-lt"/>
                </a:rPr>
                <a:t>SMEs</a:t>
              </a:r>
              <a:endParaRPr lang="en-US" sz="1100" dirty="0">
                <a:latin typeface="+mn-lt"/>
              </a:endParaRPr>
            </a:p>
          </p:txBody>
        </p:sp>
      </p:grpSp>
    </p:spTree>
    <p:extLst>
      <p:ext uri="{BB962C8B-B14F-4D97-AF65-F5344CB8AC3E}">
        <p14:creationId xmlns:p14="http://schemas.microsoft.com/office/powerpoint/2010/main" val="3392437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5" name="Rectangle 5"/>
          <p:cNvSpPr>
            <a:spLocks noGrp="1" noChangeArrowheads="1"/>
          </p:cNvSpPr>
          <p:nvPr>
            <p:ph type="title"/>
          </p:nvPr>
        </p:nvSpPr>
        <p:spPr/>
        <p:txBody>
          <a:bodyPr/>
          <a:lstStyle/>
          <a:p>
            <a:pPr eaLnBrk="1" hangingPunct="1">
              <a:defRPr/>
            </a:pPr>
            <a:r>
              <a:rPr lang="en-US" dirty="0" smtClean="0"/>
              <a:t>Product Owner/Customer</a:t>
            </a:r>
            <a:endParaRPr lang="en-US" dirty="0"/>
          </a:p>
        </p:txBody>
      </p:sp>
      <p:sp>
        <p:nvSpPr>
          <p:cNvPr id="2" name="Content Placeholder 1"/>
          <p:cNvSpPr>
            <a:spLocks noGrp="1"/>
          </p:cNvSpPr>
          <p:nvPr>
            <p:ph idx="1"/>
          </p:nvPr>
        </p:nvSpPr>
        <p:spPr/>
        <p:txBody>
          <a:bodyPr/>
          <a:lstStyle/>
          <a:p>
            <a:r>
              <a:rPr lang="en-US" dirty="0"/>
              <a:t>Provides vision for the solution</a:t>
            </a:r>
          </a:p>
          <a:p>
            <a:r>
              <a:rPr lang="en-US" dirty="0"/>
              <a:t>Single point of escalation for prioritization </a:t>
            </a:r>
          </a:p>
          <a:p>
            <a:endParaRPr lang="en-US" dirty="0"/>
          </a:p>
        </p:txBody>
      </p:sp>
      <p:pic>
        <p:nvPicPr>
          <p:cNvPr id="171016" name="Picture 6"/>
          <p:cNvPicPr>
            <a:picLocks noChangeAspect="1" noChangeArrowheads="1"/>
          </p:cNvPicPr>
          <p:nvPr/>
        </p:nvPicPr>
        <p:blipFill>
          <a:blip r:embed="rId2"/>
          <a:srcRect/>
          <a:stretch>
            <a:fillRect/>
          </a:stretch>
        </p:blipFill>
        <p:spPr bwMode="auto">
          <a:xfrm>
            <a:off x="3657600" y="2514600"/>
            <a:ext cx="5875338" cy="377825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
          <p:cNvSpPr txBox="1">
            <a:spLocks/>
          </p:cNvSpPr>
          <p:nvPr/>
        </p:nvSpPr>
        <p:spPr bwMode="auto">
          <a:xfrm>
            <a:off x="611560" y="1593263"/>
            <a:ext cx="5359151" cy="52327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6788" tIns="26788" rIns="26788" bIns="26788" numCol="1" anchor="t" anchorCtr="0" compatLnSpc="1">
            <a:prstTxWarp prst="textNoShape">
              <a:avLst/>
            </a:prstTxWarp>
          </a:bodyPr>
          <a:lstStyle>
            <a:lvl1pPr marL="338138" indent="-338138" algn="l" rtl="0" eaLnBrk="1" fontAlgn="base" hangingPunct="1">
              <a:spcBef>
                <a:spcPts val="703"/>
              </a:spcBef>
              <a:spcAft>
                <a:spcPct val="0"/>
              </a:spcAft>
              <a:buClr>
                <a:srgbClr val="7575D1"/>
              </a:buClr>
              <a:buSzPct val="150000"/>
              <a:buFont typeface="Arial" charset="0"/>
              <a:buChar char="•"/>
              <a:defRPr sz="3000" baseline="0">
                <a:solidFill>
                  <a:srgbClr val="292929"/>
                </a:solidFill>
                <a:latin typeface="Calibri"/>
                <a:ea typeface="+mn-ea"/>
                <a:cs typeface="Calibri"/>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800">
                <a:solidFill>
                  <a:srgbClr val="292929"/>
                </a:solidFill>
                <a:latin typeface="Calibri"/>
                <a:ea typeface="+mn-ea"/>
                <a:cs typeface="Calibri"/>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400">
                <a:solidFill>
                  <a:srgbClr val="292929"/>
                </a:solidFill>
                <a:latin typeface="Calibri"/>
                <a:ea typeface="+mn-ea"/>
                <a:cs typeface="Calibri"/>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2000">
                <a:solidFill>
                  <a:srgbClr val="292929"/>
                </a:solidFill>
                <a:latin typeface="Calibri"/>
                <a:ea typeface="+mn-ea"/>
                <a:cs typeface="Calibri"/>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342900" lvl="1" indent="-342900" defTabSz="457200">
              <a:spcBef>
                <a:spcPct val="20000"/>
              </a:spcBef>
              <a:buClr>
                <a:srgbClr val="7575D1"/>
              </a:buClr>
              <a:buSzPct val="150000"/>
              <a:buFont typeface="Lucida Grande"/>
              <a:buChar char="–"/>
            </a:pPr>
            <a:r>
              <a:rPr lang="en-US" sz="3200" dirty="0">
                <a:solidFill>
                  <a:srgbClr val="333333"/>
                </a:solidFill>
                <a:latin typeface="CamingoDos Pro Cd"/>
                <a:cs typeface="+mn-cs"/>
              </a:rPr>
              <a:t>The Agile PM focuses out</a:t>
            </a:r>
          </a:p>
          <a:p>
            <a:pPr marL="342900" indent="-342900" defTabSz="457200">
              <a:spcBef>
                <a:spcPct val="20000"/>
              </a:spcBef>
              <a:buFont typeface="Lucida Grande"/>
              <a:buChar char="–"/>
            </a:pPr>
            <a:r>
              <a:rPr lang="en-US" sz="3200" dirty="0">
                <a:solidFill>
                  <a:srgbClr val="333333"/>
                </a:solidFill>
                <a:latin typeface="CamingoDos Pro Cd"/>
                <a:cs typeface="+mn-cs"/>
              </a:rPr>
              <a:t>Responsible for Budget &amp; Staffing</a:t>
            </a:r>
          </a:p>
          <a:p>
            <a:pPr marL="342900" indent="-342900" defTabSz="457200">
              <a:spcBef>
                <a:spcPct val="20000"/>
              </a:spcBef>
              <a:buFont typeface="Lucida Grande"/>
              <a:buChar char="–"/>
            </a:pPr>
            <a:r>
              <a:rPr lang="en-US" sz="3200" dirty="0">
                <a:solidFill>
                  <a:srgbClr val="333333"/>
                </a:solidFill>
                <a:latin typeface="CamingoDos Pro Cd"/>
                <a:cs typeface="+mn-cs"/>
              </a:rPr>
              <a:t>Coordinating with external teams and stakeholders</a:t>
            </a:r>
          </a:p>
        </p:txBody>
      </p:sp>
      <p:sp>
        <p:nvSpPr>
          <p:cNvPr id="144394" name="Rectangle 10"/>
          <p:cNvSpPr>
            <a:spLocks noGrp="1" noChangeArrowheads="1"/>
          </p:cNvSpPr>
          <p:nvPr>
            <p:ph type="title"/>
          </p:nvPr>
        </p:nvSpPr>
        <p:spPr/>
        <p:txBody>
          <a:bodyPr/>
          <a:lstStyle/>
          <a:p>
            <a:r>
              <a:rPr lang="en-US" dirty="0"/>
              <a:t>Project </a:t>
            </a:r>
            <a:r>
              <a:rPr lang="en-US" dirty="0" smtClean="0"/>
              <a:t>Manager</a:t>
            </a:r>
            <a:endParaRPr lang="en-US" dirty="0"/>
          </a:p>
        </p:txBody>
      </p:sp>
      <p:pic>
        <p:nvPicPr>
          <p:cNvPr id="14439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90600"/>
            <a:ext cx="28225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220038732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9" name="Rectangle 5"/>
          <p:cNvSpPr>
            <a:spLocks noGrp="1" noChangeArrowheads="1"/>
          </p:cNvSpPr>
          <p:nvPr>
            <p:ph type="title"/>
          </p:nvPr>
        </p:nvSpPr>
        <p:spPr/>
        <p:txBody>
          <a:bodyPr/>
          <a:lstStyle/>
          <a:p>
            <a:pPr eaLnBrk="1" hangingPunct="1">
              <a:defRPr/>
            </a:pPr>
            <a:r>
              <a:rPr lang="en-US" dirty="0" smtClean="0"/>
              <a:t>Iteration Manager / Scrum Master</a:t>
            </a:r>
            <a:endParaRPr lang="en-US" dirty="0"/>
          </a:p>
        </p:txBody>
      </p:sp>
      <p:sp>
        <p:nvSpPr>
          <p:cNvPr id="2" name="Content Placeholder 1"/>
          <p:cNvSpPr>
            <a:spLocks noGrp="1"/>
          </p:cNvSpPr>
          <p:nvPr>
            <p:ph idx="1"/>
          </p:nvPr>
        </p:nvSpPr>
        <p:spPr/>
        <p:txBody>
          <a:bodyPr/>
          <a:lstStyle/>
          <a:p>
            <a:r>
              <a:rPr lang="en-US" dirty="0"/>
              <a:t>Facilitates collaborative activity</a:t>
            </a:r>
          </a:p>
          <a:p>
            <a:r>
              <a:rPr lang="en-US" dirty="0"/>
              <a:t>Encourages and mentors</a:t>
            </a:r>
          </a:p>
          <a:p>
            <a:r>
              <a:rPr lang="en-US" dirty="0"/>
              <a:t>Carries water</a:t>
            </a:r>
          </a:p>
          <a:p>
            <a:r>
              <a:rPr lang="en-US" dirty="0"/>
              <a:t>Removes boulders</a:t>
            </a:r>
          </a:p>
          <a:p>
            <a:endParaRPr lang="en-US" dirty="0"/>
          </a:p>
        </p:txBody>
      </p:sp>
      <p:pic>
        <p:nvPicPr>
          <p:cNvPr id="165896" name="Picture 6"/>
          <p:cNvPicPr>
            <a:picLocks noChangeAspect="1" noChangeArrowheads="1"/>
          </p:cNvPicPr>
          <p:nvPr/>
        </p:nvPicPr>
        <p:blipFill>
          <a:blip r:embed="rId3"/>
          <a:srcRect/>
          <a:stretch>
            <a:fillRect/>
          </a:stretch>
        </p:blipFill>
        <p:spPr bwMode="auto">
          <a:xfrm>
            <a:off x="6197600" y="990600"/>
            <a:ext cx="2822575" cy="5410200"/>
          </a:xfrm>
          <a:prstGeom prst="rect">
            <a:avLst/>
          </a:prstGeom>
          <a:noFill/>
          <a:ln w="12700" cap="rnd">
            <a:noFill/>
            <a:round/>
            <a:headEnd/>
            <a:tailEnd/>
          </a:ln>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3" name="Rectangle 5"/>
          <p:cNvSpPr>
            <a:spLocks noGrp="1" noChangeArrowheads="1"/>
          </p:cNvSpPr>
          <p:nvPr>
            <p:ph type="title"/>
          </p:nvPr>
        </p:nvSpPr>
        <p:spPr/>
        <p:txBody>
          <a:bodyPr/>
          <a:lstStyle/>
          <a:p>
            <a:pPr eaLnBrk="1" hangingPunct="1">
              <a:defRPr/>
            </a:pPr>
            <a:r>
              <a:rPr lang="en-US" dirty="0" smtClean="0"/>
              <a:t>Business Analyst</a:t>
            </a:r>
            <a:endParaRPr lang="en-US" dirty="0"/>
          </a:p>
        </p:txBody>
      </p:sp>
      <p:sp>
        <p:nvSpPr>
          <p:cNvPr id="2" name="Content Placeholder 1"/>
          <p:cNvSpPr>
            <a:spLocks noGrp="1"/>
          </p:cNvSpPr>
          <p:nvPr>
            <p:ph idx="1"/>
          </p:nvPr>
        </p:nvSpPr>
        <p:spPr/>
        <p:txBody>
          <a:bodyPr/>
          <a:lstStyle/>
          <a:p>
            <a:r>
              <a:rPr lang="en-US" dirty="0"/>
              <a:t>Facilitates workshops</a:t>
            </a:r>
          </a:p>
          <a:p>
            <a:r>
              <a:rPr lang="en-US" dirty="0"/>
              <a:t>Understands the business needs</a:t>
            </a:r>
          </a:p>
          <a:p>
            <a:r>
              <a:rPr lang="en-US" dirty="0"/>
              <a:t>Focuses on business value</a:t>
            </a:r>
          </a:p>
          <a:p>
            <a:r>
              <a:rPr lang="en-US" dirty="0" smtClean="0"/>
              <a:t>Manages requirements</a:t>
            </a:r>
          </a:p>
          <a:p>
            <a:r>
              <a:rPr lang="en-US" dirty="0" smtClean="0"/>
              <a:t>Creates </a:t>
            </a:r>
            <a:r>
              <a:rPr lang="en-US" dirty="0"/>
              <a:t>artifacts</a:t>
            </a:r>
          </a:p>
          <a:p>
            <a:r>
              <a:rPr lang="en-US" dirty="0"/>
              <a:t>Supports developers</a:t>
            </a:r>
          </a:p>
          <a:p>
            <a:r>
              <a:rPr lang="en-US" dirty="0"/>
              <a:t>Works with testers</a:t>
            </a:r>
          </a:p>
          <a:p>
            <a:endParaRPr lang="en-US" dirty="0"/>
          </a:p>
          <a:p>
            <a:endParaRPr lang="en-US" dirty="0"/>
          </a:p>
        </p:txBody>
      </p:sp>
      <p:pic>
        <p:nvPicPr>
          <p:cNvPr id="167944" name="Picture 6"/>
          <p:cNvPicPr>
            <a:picLocks noChangeAspect="1" noChangeArrowheads="1"/>
          </p:cNvPicPr>
          <p:nvPr/>
        </p:nvPicPr>
        <p:blipFill>
          <a:blip r:embed="rId3"/>
          <a:srcRect/>
          <a:stretch>
            <a:fillRect/>
          </a:stretch>
        </p:blipFill>
        <p:spPr bwMode="auto">
          <a:xfrm>
            <a:off x="6394450" y="914400"/>
            <a:ext cx="1631950" cy="541020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Introductions</a:t>
            </a:r>
            <a:endParaRPr lang="en-US" dirty="0"/>
          </a:p>
        </p:txBody>
      </p:sp>
      <p:sp>
        <p:nvSpPr>
          <p:cNvPr id="8" name="Content Placeholder 7"/>
          <p:cNvSpPr>
            <a:spLocks noGrp="1"/>
          </p:cNvSpPr>
          <p:nvPr>
            <p:ph idx="1"/>
          </p:nvPr>
        </p:nvSpPr>
        <p:spPr/>
        <p:txBody>
          <a:bodyPr/>
          <a:lstStyle/>
          <a:p>
            <a:r>
              <a:rPr lang="en-US" dirty="0"/>
              <a:t>Who are you?</a:t>
            </a:r>
          </a:p>
          <a:p>
            <a:r>
              <a:rPr lang="en-US" dirty="0"/>
              <a:t>What do you do?</a:t>
            </a:r>
          </a:p>
          <a:p>
            <a:r>
              <a:rPr lang="en-US" dirty="0"/>
              <a:t>Why are you here?</a:t>
            </a:r>
          </a:p>
          <a:p>
            <a:pPr marL="0" indent="0">
              <a:buNone/>
            </a:pPr>
            <a:endParaRPr lang="en-US" dirty="0" smtClean="0"/>
          </a:p>
          <a:p>
            <a:pPr marL="0" indent="0">
              <a:buNone/>
            </a:pPr>
            <a:r>
              <a:rPr lang="en-US" dirty="0" smtClean="0"/>
              <a:t>All </a:t>
            </a:r>
            <a:r>
              <a:rPr lang="en-US" dirty="0"/>
              <a:t>in 30 seconds or less.</a:t>
            </a:r>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Experience Analyst</a:t>
            </a:r>
            <a:endParaRPr lang="en-US" dirty="0"/>
          </a:p>
        </p:txBody>
      </p:sp>
      <p:sp>
        <p:nvSpPr>
          <p:cNvPr id="3" name="Content Placeholder 2"/>
          <p:cNvSpPr>
            <a:spLocks noGrp="1"/>
          </p:cNvSpPr>
          <p:nvPr>
            <p:ph idx="1"/>
          </p:nvPr>
        </p:nvSpPr>
        <p:spPr/>
        <p:txBody>
          <a:bodyPr>
            <a:normAutofit fontScale="92500" lnSpcReduction="20000"/>
          </a:bodyPr>
          <a:lstStyle/>
          <a:p>
            <a:r>
              <a:rPr lang="en-US" dirty="0"/>
              <a:t>Facilitates workshops</a:t>
            </a:r>
          </a:p>
          <a:p>
            <a:r>
              <a:rPr lang="en-US" dirty="0"/>
              <a:t>Defines usability</a:t>
            </a:r>
          </a:p>
          <a:p>
            <a:r>
              <a:rPr lang="en-US" dirty="0"/>
              <a:t>Conducts usability testing</a:t>
            </a:r>
          </a:p>
          <a:p>
            <a:r>
              <a:rPr lang="en-US" dirty="0"/>
              <a:t>Usability =</a:t>
            </a:r>
          </a:p>
          <a:p>
            <a:pPr lvl="1"/>
            <a:r>
              <a:rPr lang="en-US" dirty="0"/>
              <a:t>Learnability</a:t>
            </a:r>
          </a:p>
          <a:p>
            <a:pPr lvl="1"/>
            <a:r>
              <a:rPr lang="en-US" dirty="0" smtClean="0"/>
              <a:t>Efficiency	</a:t>
            </a:r>
            <a:endParaRPr lang="en-US" dirty="0"/>
          </a:p>
          <a:p>
            <a:pPr lvl="1"/>
            <a:r>
              <a:rPr lang="en-US" dirty="0"/>
              <a:t>Memorability</a:t>
            </a:r>
          </a:p>
          <a:p>
            <a:pPr lvl="1"/>
            <a:r>
              <a:rPr lang="en-US" dirty="0"/>
              <a:t>Errors</a:t>
            </a:r>
          </a:p>
          <a:p>
            <a:pPr lvl="1"/>
            <a:r>
              <a:rPr lang="en-US" dirty="0"/>
              <a:t>Satisfaction</a:t>
            </a:r>
          </a:p>
          <a:p>
            <a:endParaRPr lang="en-US" dirty="0"/>
          </a:p>
          <a:p>
            <a:endParaRPr lang="en-US" dirty="0"/>
          </a:p>
        </p:txBody>
      </p:sp>
      <p:pic>
        <p:nvPicPr>
          <p:cNvPr id="1026" name="Picture 2"/>
          <p:cNvPicPr>
            <a:picLocks noChangeAspect="1" noChangeArrowheads="1"/>
          </p:cNvPicPr>
          <p:nvPr/>
        </p:nvPicPr>
        <p:blipFill>
          <a:blip r:embed="rId3">
            <a:lum/>
          </a:blip>
          <a:srcRect/>
          <a:stretch>
            <a:fillRect/>
          </a:stretch>
        </p:blipFill>
        <p:spPr bwMode="auto">
          <a:xfrm>
            <a:off x="6629400" y="990600"/>
            <a:ext cx="1219200" cy="5553075"/>
          </a:xfrm>
          <a:prstGeom prst="rect">
            <a:avLst/>
          </a:prstGeom>
          <a:noFill/>
          <a:ln w="9525">
            <a:noFill/>
            <a:miter lim="800000"/>
            <a:headEnd/>
            <a:tailEnd/>
          </a:ln>
          <a:effectLst/>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41" name="Rectangle 5"/>
          <p:cNvSpPr>
            <a:spLocks noGrp="1" noChangeArrowheads="1"/>
          </p:cNvSpPr>
          <p:nvPr>
            <p:ph type="title"/>
          </p:nvPr>
        </p:nvSpPr>
        <p:spPr/>
        <p:txBody>
          <a:bodyPr/>
          <a:lstStyle/>
          <a:p>
            <a:pPr eaLnBrk="1" hangingPunct="1">
              <a:defRPr/>
            </a:pPr>
            <a:r>
              <a:rPr lang="en-US" dirty="0" smtClean="0"/>
              <a:t>Developer</a:t>
            </a:r>
            <a:endParaRPr lang="en-US" dirty="0"/>
          </a:p>
        </p:txBody>
      </p:sp>
      <p:sp>
        <p:nvSpPr>
          <p:cNvPr id="2" name="Content Placeholder 1"/>
          <p:cNvSpPr>
            <a:spLocks noGrp="1"/>
          </p:cNvSpPr>
          <p:nvPr>
            <p:ph idx="1"/>
          </p:nvPr>
        </p:nvSpPr>
        <p:spPr/>
        <p:txBody>
          <a:bodyPr/>
          <a:lstStyle/>
          <a:p>
            <a:r>
              <a:rPr lang="en-US" dirty="0"/>
              <a:t>Creates working software</a:t>
            </a:r>
          </a:p>
          <a:p>
            <a:r>
              <a:rPr lang="en-US" dirty="0"/>
              <a:t>Adheres to coding standards</a:t>
            </a:r>
          </a:p>
          <a:p>
            <a:r>
              <a:rPr lang="en-US" dirty="0"/>
              <a:t>Practices TDD</a:t>
            </a:r>
          </a:p>
          <a:p>
            <a:r>
              <a:rPr lang="en-US" dirty="0"/>
              <a:t>Collaborates with BA and Testers</a:t>
            </a:r>
          </a:p>
          <a:p>
            <a:endParaRPr lang="en-US" dirty="0"/>
          </a:p>
        </p:txBody>
      </p:sp>
      <p:pic>
        <p:nvPicPr>
          <p:cNvPr id="169992" name="Picture 6"/>
          <p:cNvPicPr>
            <a:picLocks noChangeAspect="1" noChangeArrowheads="1"/>
          </p:cNvPicPr>
          <p:nvPr/>
        </p:nvPicPr>
        <p:blipFill>
          <a:blip r:embed="rId3"/>
          <a:srcRect/>
          <a:stretch>
            <a:fillRect/>
          </a:stretch>
        </p:blipFill>
        <p:spPr bwMode="auto">
          <a:xfrm>
            <a:off x="6876256" y="836712"/>
            <a:ext cx="2960688" cy="518160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7" name="Rectangle 5"/>
          <p:cNvSpPr>
            <a:spLocks noGrp="1" noChangeArrowheads="1"/>
          </p:cNvSpPr>
          <p:nvPr>
            <p:ph type="title"/>
          </p:nvPr>
        </p:nvSpPr>
        <p:spPr/>
        <p:txBody>
          <a:bodyPr/>
          <a:lstStyle/>
          <a:p>
            <a:pPr eaLnBrk="1" hangingPunct="1">
              <a:defRPr/>
            </a:pPr>
            <a:r>
              <a:rPr lang="en-US" dirty="0" smtClean="0"/>
              <a:t>Quality Assurance Analyst (Tester)</a:t>
            </a:r>
            <a:endParaRPr lang="en-US" dirty="0"/>
          </a:p>
        </p:txBody>
      </p:sp>
      <p:sp>
        <p:nvSpPr>
          <p:cNvPr id="2" name="Content Placeholder 1"/>
          <p:cNvSpPr>
            <a:spLocks noGrp="1"/>
          </p:cNvSpPr>
          <p:nvPr>
            <p:ph idx="1"/>
          </p:nvPr>
        </p:nvSpPr>
        <p:spPr/>
        <p:txBody>
          <a:bodyPr/>
          <a:lstStyle/>
          <a:p>
            <a:r>
              <a:rPr lang="en-US" dirty="0" smtClean="0"/>
              <a:t>Declares </a:t>
            </a:r>
            <a:r>
              <a:rPr lang="en-US" dirty="0"/>
              <a:t>‘Done’</a:t>
            </a:r>
          </a:p>
          <a:p>
            <a:r>
              <a:rPr lang="en-US" dirty="0"/>
              <a:t>Creates test plans</a:t>
            </a:r>
          </a:p>
          <a:p>
            <a:r>
              <a:rPr lang="en-US" dirty="0"/>
              <a:t>Performs various tests</a:t>
            </a:r>
          </a:p>
          <a:p>
            <a:r>
              <a:rPr lang="en-US" dirty="0"/>
              <a:t>Updates quality metrics</a:t>
            </a:r>
          </a:p>
          <a:p>
            <a:endParaRPr lang="en-US" dirty="0"/>
          </a:p>
        </p:txBody>
      </p:sp>
      <p:pic>
        <p:nvPicPr>
          <p:cNvPr id="168968" name="Picture 6"/>
          <p:cNvPicPr>
            <a:picLocks noChangeAspect="1" noChangeArrowheads="1"/>
          </p:cNvPicPr>
          <p:nvPr/>
        </p:nvPicPr>
        <p:blipFill>
          <a:blip r:embed="rId2"/>
          <a:srcRect/>
          <a:stretch>
            <a:fillRect/>
          </a:stretch>
        </p:blipFill>
        <p:spPr bwMode="auto">
          <a:xfrm>
            <a:off x="5867400" y="1143000"/>
            <a:ext cx="2625725" cy="518160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9" name="Rectangle 5"/>
          <p:cNvSpPr>
            <a:spLocks noGrp="1" noChangeArrowheads="1"/>
          </p:cNvSpPr>
          <p:nvPr>
            <p:ph type="title"/>
          </p:nvPr>
        </p:nvSpPr>
        <p:spPr/>
        <p:txBody>
          <a:bodyPr/>
          <a:lstStyle/>
          <a:p>
            <a:pPr eaLnBrk="1" hangingPunct="1">
              <a:defRPr/>
            </a:pPr>
            <a:r>
              <a:rPr lang="en-US" dirty="0" smtClean="0"/>
              <a:t>Business Stakeholders</a:t>
            </a:r>
            <a:endParaRPr lang="en-US" dirty="0"/>
          </a:p>
        </p:txBody>
      </p:sp>
      <p:sp>
        <p:nvSpPr>
          <p:cNvPr id="2" name="Content Placeholder 1"/>
          <p:cNvSpPr>
            <a:spLocks noGrp="1"/>
          </p:cNvSpPr>
          <p:nvPr>
            <p:ph idx="1"/>
          </p:nvPr>
        </p:nvSpPr>
        <p:spPr/>
        <p:txBody>
          <a:bodyPr/>
          <a:lstStyle/>
          <a:p>
            <a:r>
              <a:rPr lang="en-US" dirty="0"/>
              <a:t>Represents a particular area of the business</a:t>
            </a:r>
          </a:p>
          <a:p>
            <a:r>
              <a:rPr lang="en-US" dirty="0"/>
              <a:t>Participates in key activities</a:t>
            </a:r>
          </a:p>
          <a:p>
            <a:r>
              <a:rPr lang="en-US" dirty="0"/>
              <a:t>Responds promptly </a:t>
            </a:r>
          </a:p>
          <a:p>
            <a:endParaRPr lang="en-US" dirty="0"/>
          </a:p>
        </p:txBody>
      </p:sp>
      <p:pic>
        <p:nvPicPr>
          <p:cNvPr id="172040" name="Picture 6"/>
          <p:cNvPicPr>
            <a:picLocks noChangeAspect="1" noChangeArrowheads="1"/>
          </p:cNvPicPr>
          <p:nvPr/>
        </p:nvPicPr>
        <p:blipFill>
          <a:blip r:embed="rId3"/>
          <a:srcRect/>
          <a:stretch>
            <a:fillRect/>
          </a:stretch>
        </p:blipFill>
        <p:spPr bwMode="auto">
          <a:xfrm>
            <a:off x="5004048" y="1052736"/>
            <a:ext cx="4249738" cy="525780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3" name="Rectangle 5"/>
          <p:cNvSpPr>
            <a:spLocks noGrp="1" noChangeArrowheads="1"/>
          </p:cNvSpPr>
          <p:nvPr>
            <p:ph type="title"/>
          </p:nvPr>
        </p:nvSpPr>
        <p:spPr/>
        <p:txBody>
          <a:bodyPr/>
          <a:lstStyle/>
          <a:p>
            <a:pPr eaLnBrk="1" hangingPunct="1">
              <a:defRPr/>
            </a:pPr>
            <a:r>
              <a:rPr lang="en-US" dirty="0" smtClean="0"/>
              <a:t>Implementation Stakeholders</a:t>
            </a:r>
            <a:endParaRPr lang="en-US" dirty="0"/>
          </a:p>
        </p:txBody>
      </p:sp>
      <p:sp>
        <p:nvSpPr>
          <p:cNvPr id="2" name="Content Placeholder 1"/>
          <p:cNvSpPr>
            <a:spLocks noGrp="1"/>
          </p:cNvSpPr>
          <p:nvPr>
            <p:ph idx="1"/>
          </p:nvPr>
        </p:nvSpPr>
        <p:spPr/>
        <p:txBody>
          <a:bodyPr/>
          <a:lstStyle/>
          <a:p>
            <a:r>
              <a:rPr lang="en-US" dirty="0"/>
              <a:t>Represents areas of the delivery team</a:t>
            </a:r>
          </a:p>
          <a:p>
            <a:r>
              <a:rPr lang="en-US" dirty="0"/>
              <a:t>Participates in key activities</a:t>
            </a:r>
          </a:p>
          <a:p>
            <a:r>
              <a:rPr lang="en-US" dirty="0"/>
              <a:t>Responds promptly</a:t>
            </a:r>
          </a:p>
          <a:p>
            <a:endParaRPr lang="en-US" dirty="0"/>
          </a:p>
        </p:txBody>
      </p:sp>
      <p:pic>
        <p:nvPicPr>
          <p:cNvPr id="174088" name="Picture 6"/>
          <p:cNvPicPr>
            <a:picLocks noChangeAspect="1" noChangeArrowheads="1"/>
          </p:cNvPicPr>
          <p:nvPr/>
        </p:nvPicPr>
        <p:blipFill>
          <a:blip r:embed="rId3"/>
          <a:srcRect/>
          <a:stretch>
            <a:fillRect/>
          </a:stretch>
        </p:blipFill>
        <p:spPr bwMode="auto">
          <a:xfrm>
            <a:off x="3613993" y="3100536"/>
            <a:ext cx="950913" cy="3352800"/>
          </a:xfrm>
          <a:prstGeom prst="rect">
            <a:avLst/>
          </a:prstGeom>
          <a:noFill/>
          <a:ln w="12700" cap="rnd">
            <a:noFill/>
            <a:round/>
            <a:headEnd/>
            <a:tailEnd/>
          </a:ln>
        </p:spPr>
      </p:pic>
      <p:pic>
        <p:nvPicPr>
          <p:cNvPr id="174089" name="Picture 7"/>
          <p:cNvPicPr>
            <a:picLocks noChangeAspect="1" noChangeArrowheads="1"/>
          </p:cNvPicPr>
          <p:nvPr/>
        </p:nvPicPr>
        <p:blipFill>
          <a:blip r:embed="rId4"/>
          <a:srcRect/>
          <a:stretch>
            <a:fillRect/>
          </a:stretch>
        </p:blipFill>
        <p:spPr bwMode="auto">
          <a:xfrm>
            <a:off x="7181106" y="3176736"/>
            <a:ext cx="703262" cy="3200400"/>
          </a:xfrm>
          <a:prstGeom prst="rect">
            <a:avLst/>
          </a:prstGeom>
          <a:noFill/>
          <a:ln w="12700" cap="rnd">
            <a:noFill/>
            <a:round/>
            <a:headEnd/>
            <a:tailEnd/>
          </a:ln>
        </p:spPr>
      </p:pic>
      <p:pic>
        <p:nvPicPr>
          <p:cNvPr id="174090" name="Picture 8"/>
          <p:cNvPicPr>
            <a:picLocks noChangeAspect="1" noChangeArrowheads="1"/>
          </p:cNvPicPr>
          <p:nvPr/>
        </p:nvPicPr>
        <p:blipFill>
          <a:blip r:embed="rId5"/>
          <a:srcRect/>
          <a:stretch>
            <a:fillRect/>
          </a:stretch>
        </p:blipFill>
        <p:spPr bwMode="auto">
          <a:xfrm>
            <a:off x="5522168" y="3100536"/>
            <a:ext cx="909638" cy="3276600"/>
          </a:xfrm>
          <a:prstGeom prst="rect">
            <a:avLst/>
          </a:prstGeom>
          <a:noFill/>
          <a:ln w="12700" cap="rnd">
            <a:noFill/>
            <a:round/>
            <a:headEnd/>
            <a:tailEnd/>
          </a:ln>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Define the Project</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62206228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are we going to do?</a:t>
            </a:r>
            <a:endParaRPr lang="en-US" dirty="0"/>
          </a:p>
        </p:txBody>
      </p:sp>
      <p:sp>
        <p:nvSpPr>
          <p:cNvPr id="5" name="Content Placeholder 4"/>
          <p:cNvSpPr>
            <a:spLocks noGrp="1"/>
          </p:cNvSpPr>
          <p:nvPr>
            <p:ph idx="1"/>
          </p:nvPr>
        </p:nvSpPr>
        <p:spPr/>
        <p:txBody>
          <a:bodyPr/>
          <a:lstStyle/>
          <a:p>
            <a:r>
              <a:rPr lang="en-US" dirty="0" smtClean="0"/>
              <a:t>Define the vision for our new animal</a:t>
            </a:r>
          </a:p>
          <a:p>
            <a:r>
              <a:rPr lang="en-US" dirty="0" smtClean="0"/>
              <a:t>Develop what our goals are</a:t>
            </a:r>
          </a:p>
          <a:p>
            <a:r>
              <a:rPr lang="en-US" dirty="0" smtClean="0"/>
              <a:t>Write user stories to develop the animal</a:t>
            </a:r>
          </a:p>
          <a:p>
            <a:r>
              <a:rPr lang="en-US" dirty="0" smtClean="0"/>
              <a:t>Estimate what it will take to build the animal</a:t>
            </a:r>
            <a:endParaRPr lang="en-US" dirty="0"/>
          </a:p>
        </p:txBody>
      </p:sp>
    </p:spTree>
    <p:extLst>
      <p:ext uri="{BB962C8B-B14F-4D97-AF65-F5344CB8AC3E}">
        <p14:creationId xmlns:p14="http://schemas.microsoft.com/office/powerpoint/2010/main" val="63162052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Self-organize…</a:t>
            </a:r>
            <a:endParaRPr lang="en-US" dirty="0"/>
          </a:p>
        </p:txBody>
      </p:sp>
      <p:pic>
        <p:nvPicPr>
          <p:cNvPr id="4" name="Picture 3"/>
          <p:cNvPicPr>
            <a:picLocks noChangeAspect="1"/>
          </p:cNvPicPr>
          <p:nvPr/>
        </p:nvPicPr>
        <p:blipFill>
          <a:blip r:embed="rId3"/>
          <a:stretch>
            <a:fillRect/>
          </a:stretch>
        </p:blipFill>
        <p:spPr>
          <a:xfrm>
            <a:off x="2267744" y="3645024"/>
            <a:ext cx="476291" cy="1496080"/>
          </a:xfrm>
          <a:prstGeom prst="rect">
            <a:avLst/>
          </a:prstGeom>
        </p:spPr>
      </p:pic>
      <p:pic>
        <p:nvPicPr>
          <p:cNvPr id="5" name="Picture 4"/>
          <p:cNvPicPr>
            <a:picLocks noChangeAspect="1"/>
          </p:cNvPicPr>
          <p:nvPr/>
        </p:nvPicPr>
        <p:blipFill>
          <a:blip r:embed="rId4"/>
          <a:stretch>
            <a:fillRect/>
          </a:stretch>
        </p:blipFill>
        <p:spPr>
          <a:xfrm>
            <a:off x="1619672" y="1412776"/>
            <a:ext cx="800108" cy="1343132"/>
          </a:xfrm>
          <a:prstGeom prst="rect">
            <a:avLst/>
          </a:prstGeom>
        </p:spPr>
      </p:pic>
      <p:pic>
        <p:nvPicPr>
          <p:cNvPr id="7" name="Picture 6"/>
          <p:cNvPicPr>
            <a:picLocks noChangeAspect="1"/>
          </p:cNvPicPr>
          <p:nvPr/>
        </p:nvPicPr>
        <p:blipFill>
          <a:blip r:embed="rId5"/>
          <a:stretch>
            <a:fillRect/>
          </a:stretch>
        </p:blipFill>
        <p:spPr>
          <a:xfrm>
            <a:off x="6012160" y="1484784"/>
            <a:ext cx="482687" cy="1343132"/>
          </a:xfrm>
          <a:prstGeom prst="rect">
            <a:avLst/>
          </a:prstGeom>
        </p:spPr>
      </p:pic>
      <p:pic>
        <p:nvPicPr>
          <p:cNvPr id="8" name="Picture 7"/>
          <p:cNvPicPr>
            <a:picLocks noChangeAspect="1"/>
          </p:cNvPicPr>
          <p:nvPr/>
        </p:nvPicPr>
        <p:blipFill>
          <a:blip r:embed="rId6"/>
          <a:stretch>
            <a:fillRect/>
          </a:stretch>
        </p:blipFill>
        <p:spPr>
          <a:xfrm>
            <a:off x="7020272" y="1628800"/>
            <a:ext cx="456643" cy="1456704"/>
          </a:xfrm>
          <a:prstGeom prst="rect">
            <a:avLst/>
          </a:prstGeom>
        </p:spPr>
      </p:pic>
      <p:pic>
        <p:nvPicPr>
          <p:cNvPr id="9" name="Picture 8"/>
          <p:cNvPicPr>
            <a:picLocks noChangeAspect="1"/>
          </p:cNvPicPr>
          <p:nvPr/>
        </p:nvPicPr>
        <p:blipFill>
          <a:blip r:embed="rId7"/>
          <a:stretch>
            <a:fillRect/>
          </a:stretch>
        </p:blipFill>
        <p:spPr>
          <a:xfrm>
            <a:off x="4139952" y="2780928"/>
            <a:ext cx="452514" cy="1383807"/>
          </a:xfrm>
          <a:prstGeom prst="rect">
            <a:avLst/>
          </a:prstGeom>
        </p:spPr>
      </p:pic>
      <p:pic>
        <p:nvPicPr>
          <p:cNvPr id="10" name="Picture 9"/>
          <p:cNvPicPr>
            <a:picLocks noChangeAspect="1"/>
          </p:cNvPicPr>
          <p:nvPr/>
        </p:nvPicPr>
        <p:blipFill>
          <a:blip r:embed="rId8"/>
          <a:stretch>
            <a:fillRect/>
          </a:stretch>
        </p:blipFill>
        <p:spPr>
          <a:xfrm>
            <a:off x="6084168" y="2852936"/>
            <a:ext cx="582387" cy="1399918"/>
          </a:xfrm>
          <a:prstGeom prst="rect">
            <a:avLst/>
          </a:prstGeom>
        </p:spPr>
      </p:pic>
      <p:pic>
        <p:nvPicPr>
          <p:cNvPr id="11" name="Picture 10"/>
          <p:cNvPicPr>
            <a:picLocks noChangeAspect="1"/>
          </p:cNvPicPr>
          <p:nvPr/>
        </p:nvPicPr>
        <p:blipFill>
          <a:blip r:embed="rId9"/>
          <a:stretch>
            <a:fillRect/>
          </a:stretch>
        </p:blipFill>
        <p:spPr>
          <a:xfrm>
            <a:off x="2699792" y="2132856"/>
            <a:ext cx="645572" cy="1372589"/>
          </a:xfrm>
          <a:prstGeom prst="rect">
            <a:avLst/>
          </a:prstGeom>
        </p:spPr>
      </p:pic>
      <p:pic>
        <p:nvPicPr>
          <p:cNvPr id="12" name="Picture 11"/>
          <p:cNvPicPr>
            <a:picLocks noChangeAspect="1"/>
          </p:cNvPicPr>
          <p:nvPr/>
        </p:nvPicPr>
        <p:blipFill>
          <a:blip r:embed="rId10"/>
          <a:stretch>
            <a:fillRect/>
          </a:stretch>
        </p:blipFill>
        <p:spPr>
          <a:xfrm>
            <a:off x="2987824" y="3717032"/>
            <a:ext cx="559606" cy="1374895"/>
          </a:xfrm>
          <a:prstGeom prst="rect">
            <a:avLst/>
          </a:prstGeom>
        </p:spPr>
      </p:pic>
      <p:pic>
        <p:nvPicPr>
          <p:cNvPr id="13" name="Picture 12"/>
          <p:cNvPicPr>
            <a:picLocks noChangeAspect="1"/>
          </p:cNvPicPr>
          <p:nvPr/>
        </p:nvPicPr>
        <p:blipFill>
          <a:blip r:embed="rId11"/>
          <a:stretch>
            <a:fillRect/>
          </a:stretch>
        </p:blipFill>
        <p:spPr>
          <a:xfrm>
            <a:off x="7164288" y="3140968"/>
            <a:ext cx="509126" cy="1398054"/>
          </a:xfrm>
          <a:prstGeom prst="rect">
            <a:avLst/>
          </a:prstGeom>
        </p:spPr>
      </p:pic>
      <p:pic>
        <p:nvPicPr>
          <p:cNvPr id="14" name="Picture 13"/>
          <p:cNvPicPr>
            <a:picLocks noChangeAspect="1"/>
          </p:cNvPicPr>
          <p:nvPr/>
        </p:nvPicPr>
        <p:blipFill>
          <a:blip r:embed="rId12"/>
          <a:stretch>
            <a:fillRect/>
          </a:stretch>
        </p:blipFill>
        <p:spPr>
          <a:xfrm>
            <a:off x="4572000" y="3501008"/>
            <a:ext cx="547245" cy="1454110"/>
          </a:xfrm>
          <a:prstGeom prst="rect">
            <a:avLst/>
          </a:prstGeom>
        </p:spPr>
      </p:pic>
      <p:pic>
        <p:nvPicPr>
          <p:cNvPr id="15" name="Picture 14"/>
          <p:cNvPicPr>
            <a:picLocks noChangeAspect="1"/>
          </p:cNvPicPr>
          <p:nvPr/>
        </p:nvPicPr>
        <p:blipFill>
          <a:blip r:embed="rId13"/>
          <a:stretch>
            <a:fillRect/>
          </a:stretch>
        </p:blipFill>
        <p:spPr>
          <a:xfrm>
            <a:off x="4283968" y="1628800"/>
            <a:ext cx="880012" cy="1283351"/>
          </a:xfrm>
          <a:prstGeom prst="rect">
            <a:avLst/>
          </a:prstGeom>
        </p:spPr>
      </p:pic>
      <p:pic>
        <p:nvPicPr>
          <p:cNvPr id="16" name="Picture 15"/>
          <p:cNvPicPr>
            <a:picLocks noChangeAspect="1"/>
          </p:cNvPicPr>
          <p:nvPr/>
        </p:nvPicPr>
        <p:blipFill rotWithShape="1">
          <a:blip r:embed="rId14"/>
          <a:srcRect r="66639"/>
          <a:stretch/>
        </p:blipFill>
        <p:spPr>
          <a:xfrm>
            <a:off x="5076056" y="2348880"/>
            <a:ext cx="430085" cy="1486774"/>
          </a:xfrm>
          <a:prstGeom prst="rect">
            <a:avLst/>
          </a:prstGeom>
        </p:spPr>
      </p:pic>
      <p:pic>
        <p:nvPicPr>
          <p:cNvPr id="17" name="Picture 16"/>
          <p:cNvPicPr>
            <a:picLocks noChangeAspect="1"/>
          </p:cNvPicPr>
          <p:nvPr/>
        </p:nvPicPr>
        <p:blipFill>
          <a:blip r:embed="rId15"/>
          <a:stretch>
            <a:fillRect/>
          </a:stretch>
        </p:blipFill>
        <p:spPr>
          <a:xfrm>
            <a:off x="3491880" y="3140968"/>
            <a:ext cx="585039" cy="1334690"/>
          </a:xfrm>
          <a:prstGeom prst="rect">
            <a:avLst/>
          </a:prstGeom>
        </p:spPr>
      </p:pic>
      <p:pic>
        <p:nvPicPr>
          <p:cNvPr id="18" name="Picture 17"/>
          <p:cNvPicPr>
            <a:picLocks noChangeAspect="1"/>
          </p:cNvPicPr>
          <p:nvPr/>
        </p:nvPicPr>
        <p:blipFill rotWithShape="1">
          <a:blip r:embed="rId16"/>
          <a:srcRect l="48004"/>
          <a:stretch/>
        </p:blipFill>
        <p:spPr>
          <a:xfrm rot="618606">
            <a:off x="1540848" y="2972717"/>
            <a:ext cx="677680" cy="1594301"/>
          </a:xfrm>
          <a:prstGeom prst="rect">
            <a:avLst/>
          </a:prstGeom>
        </p:spPr>
      </p:pic>
      <p:pic>
        <p:nvPicPr>
          <p:cNvPr id="19" name="Picture 18"/>
          <p:cNvPicPr>
            <a:picLocks noChangeAspect="1"/>
          </p:cNvPicPr>
          <p:nvPr/>
        </p:nvPicPr>
        <p:blipFill rotWithShape="1">
          <a:blip r:embed="rId14"/>
          <a:srcRect l="29406" r="36338"/>
          <a:stretch/>
        </p:blipFill>
        <p:spPr>
          <a:xfrm>
            <a:off x="3491880" y="1844824"/>
            <a:ext cx="433515" cy="1218067"/>
          </a:xfrm>
          <a:prstGeom prst="rect">
            <a:avLst/>
          </a:prstGeom>
        </p:spPr>
      </p:pic>
      <p:pic>
        <p:nvPicPr>
          <p:cNvPr id="20" name="Picture 19"/>
          <p:cNvPicPr>
            <a:picLocks noChangeAspect="1"/>
          </p:cNvPicPr>
          <p:nvPr/>
        </p:nvPicPr>
        <p:blipFill rotWithShape="1">
          <a:blip r:embed="rId14"/>
          <a:srcRect l="63662"/>
          <a:stretch/>
        </p:blipFill>
        <p:spPr>
          <a:xfrm>
            <a:off x="5580112" y="3272474"/>
            <a:ext cx="433114" cy="1374594"/>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81481E-6 L -0.11458 0.25902 " pathEditMode="relative" rAng="0" ptsTypes="AA">
                                      <p:cBhvr>
                                        <p:cTn id="6" dur="2000" fill="hold"/>
                                        <p:tgtEl>
                                          <p:spTgt spid="5"/>
                                        </p:tgtEl>
                                        <p:attrNameLst>
                                          <p:attrName>ppt_x</p:attrName>
                                          <p:attrName>ppt_y</p:attrName>
                                        </p:attrNameLst>
                                      </p:cBhvr>
                                      <p:rCtr x="-5729" y="12940"/>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4.44444E-6 1.48148E-6 L -0.05209 0.07616 " pathEditMode="relative" rAng="0" ptsTypes="AA">
                                      <p:cBhvr>
                                        <p:cTn id="9" dur="2000" fill="hold"/>
                                        <p:tgtEl>
                                          <p:spTgt spid="18"/>
                                        </p:tgtEl>
                                        <p:attrNameLst>
                                          <p:attrName>ppt_x</p:attrName>
                                          <p:attrName>ppt_y</p:attrName>
                                        </p:attrNameLst>
                                      </p:cBhvr>
                                      <p:rCtr x="-2604" y="3796"/>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1.66667E-6 3.7037E-7 L 0.52865 0.07847 " pathEditMode="relative" rAng="0" ptsTypes="AA">
                                      <p:cBhvr>
                                        <p:cTn id="12" dur="2000" fill="hold"/>
                                        <p:tgtEl>
                                          <p:spTgt spid="12"/>
                                        </p:tgtEl>
                                        <p:attrNameLst>
                                          <p:attrName>ppt_x</p:attrName>
                                          <p:attrName>ppt_y</p:attrName>
                                        </p:attrNameLst>
                                      </p:cBhvr>
                                      <p:rCtr x="26424" y="3912"/>
                                    </p:animMotion>
                                  </p:childTnLst>
                                </p:cTn>
                              </p:par>
                            </p:childTnLst>
                          </p:cTn>
                        </p:par>
                        <p:par>
                          <p:cTn id="13" fill="hold">
                            <p:stCondLst>
                              <p:cond delay="6000"/>
                            </p:stCondLst>
                            <p:childTnLst>
                              <p:par>
                                <p:cTn id="14" presetID="0" presetClass="path" presetSubtype="0" accel="50000" decel="50000" fill="hold" nodeType="afterEffect">
                                  <p:stCondLst>
                                    <p:cond delay="0"/>
                                  </p:stCondLst>
                                  <p:childTnLst>
                                    <p:animMotion origin="layout" path="M 4.44444E-6 -3.7037E-6 L 0.18888 -0.06319 " pathEditMode="relative" ptsTypes="AA">
                                      <p:cBhvr>
                                        <p:cTn id="15" dur="2000" fill="hold"/>
                                        <p:tgtEl>
                                          <p:spTgt spid="19"/>
                                        </p:tgtEl>
                                        <p:attrNameLst>
                                          <p:attrName>ppt_x</p:attrName>
                                          <p:attrName>ppt_y</p:attrName>
                                        </p:attrNameLst>
                                      </p:cBhvr>
                                    </p:animMotion>
                                  </p:childTnLst>
                                </p:cTn>
                              </p:par>
                            </p:childTnLst>
                          </p:cTn>
                        </p:par>
                        <p:par>
                          <p:cTn id="16" fill="hold">
                            <p:stCondLst>
                              <p:cond delay="8000"/>
                            </p:stCondLst>
                            <p:childTnLst>
                              <p:par>
                                <p:cTn id="17" presetID="0" presetClass="path" presetSubtype="0" accel="50000" decel="50000" fill="hold" nodeType="afterEffect">
                                  <p:stCondLst>
                                    <p:cond delay="0"/>
                                  </p:stCondLst>
                                  <p:childTnLst>
                                    <p:animMotion origin="layout" path="M -1.38889E-6 -9.25926E-6 L -0.26788 -0.25209 " pathEditMode="relative" ptsTypes="AA">
                                      <p:cBhvr>
                                        <p:cTn id="18" dur="2000" fill="hold"/>
                                        <p:tgtEl>
                                          <p:spTgt spid="10"/>
                                        </p:tgtEl>
                                        <p:attrNameLst>
                                          <p:attrName>ppt_x</p:attrName>
                                          <p:attrName>ppt_y</p:attrName>
                                        </p:attrNameLst>
                                      </p:cBhvr>
                                    </p:animMotion>
                                  </p:childTnLst>
                                </p:cTn>
                              </p:par>
                            </p:childTnLst>
                          </p:cTn>
                        </p:par>
                        <p:par>
                          <p:cTn id="19" fill="hold">
                            <p:stCondLst>
                              <p:cond delay="10000"/>
                            </p:stCondLst>
                            <p:childTnLst>
                              <p:par>
                                <p:cTn id="20" presetID="0" presetClass="path" presetSubtype="0" accel="50000" decel="50000" fill="hold" nodeType="afterEffect">
                                  <p:stCondLst>
                                    <p:cond delay="0"/>
                                  </p:stCondLst>
                                  <p:childTnLst>
                                    <p:animMotion origin="layout" path="M -5.55556E-7 0 L 0.45573 0.17222 " pathEditMode="relative" rAng="0" ptsTypes="AA">
                                      <p:cBhvr>
                                        <p:cTn id="21" dur="2000" fill="hold"/>
                                        <p:tgtEl>
                                          <p:spTgt spid="9"/>
                                        </p:tgtEl>
                                        <p:attrNameLst>
                                          <p:attrName>ppt_x</p:attrName>
                                          <p:attrName>ppt_y</p:attrName>
                                        </p:attrNameLst>
                                      </p:cBhvr>
                                      <p:rCtr x="22778" y="8611"/>
                                    </p:animMotion>
                                  </p:childTnLst>
                                </p:cTn>
                              </p:par>
                            </p:childTnLst>
                          </p:cTn>
                        </p:par>
                        <p:par>
                          <p:cTn id="22" fill="hold">
                            <p:stCondLst>
                              <p:cond delay="12000"/>
                            </p:stCondLst>
                            <p:childTnLst>
                              <p:par>
                                <p:cTn id="23" presetID="0" presetClass="path" presetSubtype="0" accel="50000" decel="50000" fill="hold" nodeType="afterEffect">
                                  <p:stCondLst>
                                    <p:cond delay="0"/>
                                  </p:stCondLst>
                                  <p:childTnLst>
                                    <p:animMotion origin="layout" path="M -3.05556E-6 5.55556E-6 L 0.03941 -0.07361 " pathEditMode="relative" ptsTypes="AA">
                                      <p:cBhvr>
                                        <p:cTn id="24" dur="2000" fill="hold"/>
                                        <p:tgtEl>
                                          <p:spTgt spid="11"/>
                                        </p:tgtEl>
                                        <p:attrNameLst>
                                          <p:attrName>ppt_x</p:attrName>
                                          <p:attrName>ppt_y</p:attrName>
                                        </p:attrNameLst>
                                      </p:cBhvr>
                                    </p:animMotion>
                                  </p:childTnLst>
                                </p:cTn>
                              </p:par>
                            </p:childTnLst>
                          </p:cTn>
                        </p:par>
                        <p:par>
                          <p:cTn id="25" fill="hold">
                            <p:stCondLst>
                              <p:cond delay="14000"/>
                            </p:stCondLst>
                            <p:childTnLst>
                              <p:par>
                                <p:cTn id="26" presetID="0" presetClass="path" presetSubtype="0" accel="50000" decel="50000" fill="hold" nodeType="afterEffect">
                                  <p:stCondLst>
                                    <p:cond delay="0"/>
                                  </p:stCondLst>
                                  <p:childTnLst>
                                    <p:animMotion origin="layout" path="M 1.11111E-6 -4.07407E-6 L -0.33906 0.13357 " pathEditMode="relative" rAng="0" ptsTypes="AA">
                                      <p:cBhvr>
                                        <p:cTn id="27" dur="2000" fill="hold"/>
                                        <p:tgtEl>
                                          <p:spTgt spid="17"/>
                                        </p:tgtEl>
                                        <p:attrNameLst>
                                          <p:attrName>ppt_x</p:attrName>
                                          <p:attrName>ppt_y</p:attrName>
                                        </p:attrNameLst>
                                      </p:cBhvr>
                                      <p:rCtr x="-16962" y="6667"/>
                                    </p:animMotion>
                                  </p:childTnLst>
                                </p:cTn>
                              </p:par>
                            </p:childTnLst>
                          </p:cTn>
                        </p:par>
                        <p:par>
                          <p:cTn id="28" fill="hold">
                            <p:stCondLst>
                              <p:cond delay="16000"/>
                            </p:stCondLst>
                            <p:childTnLst>
                              <p:par>
                                <p:cTn id="29" presetID="0" presetClass="path" presetSubtype="0" accel="50000" decel="50000" fill="hold" nodeType="afterEffect">
                                  <p:stCondLst>
                                    <p:cond delay="0"/>
                                  </p:stCondLst>
                                  <p:childTnLst>
                                    <p:animMotion origin="layout" path="M 0.02847 0.04977 L -0.32431 -0.06667 " pathEditMode="relative" rAng="0" ptsTypes="AA">
                                      <p:cBhvr>
                                        <p:cTn id="30" dur="2000" fill="hold"/>
                                        <p:tgtEl>
                                          <p:spTgt spid="14"/>
                                        </p:tgtEl>
                                        <p:attrNameLst>
                                          <p:attrName>ppt_x</p:attrName>
                                          <p:attrName>ppt_y</p:attrName>
                                        </p:attrNameLst>
                                      </p:cBhvr>
                                      <p:rCtr x="-17639" y="-5833"/>
                                    </p:animMotion>
                                  </p:childTnLst>
                                </p:cTn>
                              </p:par>
                            </p:childTnLst>
                          </p:cTn>
                        </p:par>
                        <p:par>
                          <p:cTn id="31" fill="hold">
                            <p:stCondLst>
                              <p:cond delay="18000"/>
                            </p:stCondLst>
                            <p:childTnLst>
                              <p:par>
                                <p:cTn id="32" presetID="0" presetClass="path" presetSubtype="0" accel="50000" decel="50000" fill="hold" nodeType="afterEffect">
                                  <p:stCondLst>
                                    <p:cond delay="0"/>
                                  </p:stCondLst>
                                  <p:childTnLst>
                                    <p:animMotion origin="layout" path="M 4.16667E-6 4.07407E-6 L 0.26788 0.175 " pathEditMode="relative" rAng="0" ptsTypes="AA">
                                      <p:cBhvr>
                                        <p:cTn id="33" dur="2000" fill="hold"/>
                                        <p:tgtEl>
                                          <p:spTgt spid="16"/>
                                        </p:tgtEl>
                                        <p:attrNameLst>
                                          <p:attrName>ppt_x</p:attrName>
                                          <p:attrName>ppt_y</p:attrName>
                                        </p:attrNameLst>
                                      </p:cBhvr>
                                      <p:rCtr x="13385" y="8750"/>
                                    </p:animMotion>
                                  </p:childTnLst>
                                </p:cTn>
                              </p:par>
                            </p:childTnLst>
                          </p:cTn>
                        </p:par>
                        <p:par>
                          <p:cTn id="34" fill="hold">
                            <p:stCondLst>
                              <p:cond delay="20000"/>
                            </p:stCondLst>
                            <p:childTnLst>
                              <p:par>
                                <p:cTn id="35" presetID="0" presetClass="path" presetSubtype="0" accel="50000" decel="50000" fill="hold" nodeType="afterEffect">
                                  <p:stCondLst>
                                    <p:cond delay="0"/>
                                  </p:stCondLst>
                                  <p:childTnLst>
                                    <p:animMotion origin="layout" path="M 2.77778E-7 7.40741E-7 L -0.21267 0.09445 " pathEditMode="relative" ptsTypes="AA">
                                      <p:cBhvr>
                                        <p:cTn id="36" dur="2000" fill="hold"/>
                                        <p:tgtEl>
                                          <p:spTgt spid="7"/>
                                        </p:tgtEl>
                                        <p:attrNameLst>
                                          <p:attrName>ppt_x</p:attrName>
                                          <p:attrName>ppt_y</p:attrName>
                                        </p:attrNameLst>
                                      </p:cBhvr>
                                    </p:animMotion>
                                  </p:childTnLst>
                                </p:cTn>
                              </p:par>
                            </p:childTnLst>
                          </p:cTn>
                        </p:par>
                        <p:par>
                          <p:cTn id="37" fill="hold">
                            <p:stCondLst>
                              <p:cond delay="22000"/>
                            </p:stCondLst>
                            <p:childTnLst>
                              <p:par>
                                <p:cTn id="38" presetID="0" presetClass="path" presetSubtype="0" accel="50000" decel="50000" fill="hold" nodeType="afterEffect">
                                  <p:stCondLst>
                                    <p:cond delay="0"/>
                                  </p:stCondLst>
                                  <p:childTnLst>
                                    <p:animMotion origin="layout" path="M -4.16667E-6 -4.81481E-6 L -0.53541 0.21667 " pathEditMode="relative" rAng="0" ptsTypes="AA">
                                      <p:cBhvr>
                                        <p:cTn id="39" dur="2000" fill="hold"/>
                                        <p:tgtEl>
                                          <p:spTgt spid="20"/>
                                        </p:tgtEl>
                                        <p:attrNameLst>
                                          <p:attrName>ppt_x</p:attrName>
                                          <p:attrName>ppt_y</p:attrName>
                                        </p:attrNameLst>
                                      </p:cBhvr>
                                      <p:rCtr x="-26771" y="10833"/>
                                    </p:animMotion>
                                  </p:childTnLst>
                                </p:cTn>
                              </p:par>
                            </p:childTnLst>
                          </p:cTn>
                        </p:par>
                        <p:par>
                          <p:cTn id="40" fill="hold">
                            <p:stCondLst>
                              <p:cond delay="24000"/>
                            </p:stCondLst>
                            <p:childTnLst>
                              <p:par>
                                <p:cTn id="41" presetID="0" presetClass="path" presetSubtype="0" accel="50000" decel="50000" fill="hold" nodeType="afterEffect">
                                  <p:stCondLst>
                                    <p:cond delay="0"/>
                                  </p:stCondLst>
                                  <p:childTnLst>
                                    <p:animMotion origin="layout" path="M -1.94444E-6 7.40741E-7 L 0.11563 -0.38195 " pathEditMode="relative" rAng="0" ptsTypes="AA">
                                      <p:cBhvr>
                                        <p:cTn id="42" dur="2000" fill="hold"/>
                                        <p:tgtEl>
                                          <p:spTgt spid="4"/>
                                        </p:tgtEl>
                                        <p:attrNameLst>
                                          <p:attrName>ppt_x</p:attrName>
                                          <p:attrName>ppt_y</p:attrName>
                                        </p:attrNameLst>
                                      </p:cBhvr>
                                      <p:rCtr x="5781" y="-19097"/>
                                    </p:animMotion>
                                  </p:childTnLst>
                                </p:cTn>
                              </p:par>
                            </p:childTnLst>
                          </p:cTn>
                        </p:par>
                        <p:par>
                          <p:cTn id="43" fill="hold">
                            <p:stCondLst>
                              <p:cond delay="26000"/>
                            </p:stCondLst>
                            <p:childTnLst>
                              <p:par>
                                <p:cTn id="44" presetID="0" presetClass="path" presetSubtype="0" accel="50000" decel="50000" fill="hold" nodeType="afterEffect">
                                  <p:stCondLst>
                                    <p:cond delay="0"/>
                                  </p:stCondLst>
                                  <p:childTnLst>
                                    <p:animMotion origin="layout" path="M -1.11111E-6 -4.44444E-6 L 0.0158 0.39908 " pathEditMode="relative" ptsTypes="AA">
                                      <p:cBhvr>
                                        <p:cTn id="45" dur="2000" fill="hold"/>
                                        <p:tgtEl>
                                          <p:spTgt spid="8"/>
                                        </p:tgtEl>
                                        <p:attrNameLst>
                                          <p:attrName>ppt_x</p:attrName>
                                          <p:attrName>ppt_y</p:attrName>
                                        </p:attrNameLst>
                                      </p:cBhvr>
                                    </p:animMotion>
                                  </p:childTnLst>
                                </p:cTn>
                              </p:par>
                            </p:childTnLst>
                          </p:cTn>
                        </p:par>
                        <p:par>
                          <p:cTn id="46" fill="hold">
                            <p:stCondLst>
                              <p:cond delay="28000"/>
                            </p:stCondLst>
                            <p:childTnLst>
                              <p:par>
                                <p:cTn id="47" presetID="0" presetClass="path" presetSubtype="0" accel="50000" decel="50000" fill="hold" nodeType="afterEffect">
                                  <p:stCondLst>
                                    <p:cond delay="0"/>
                                  </p:stCondLst>
                                  <p:childTnLst>
                                    <p:animMotion origin="layout" path="M 8.05556E-6 2.22222E-6 L 0.06303 2.22222E-6 " pathEditMode="relative" ptsTypes="AA">
                                      <p:cBhvr>
                                        <p:cTn id="48"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pPr eaLnBrk="1" hangingPunct="1"/>
            <a:r>
              <a:rPr lang="en-US">
                <a:latin typeface="Arial" charset="0"/>
              </a:rPr>
              <a:t>Establish a Shared Vision</a:t>
            </a:r>
          </a:p>
        </p:txBody>
      </p:sp>
      <p:sp>
        <p:nvSpPr>
          <p:cNvPr id="51202" name="Rectangle 3"/>
          <p:cNvSpPr>
            <a:spLocks noGrp="1" noChangeArrowheads="1"/>
          </p:cNvSpPr>
          <p:nvPr>
            <p:ph type="body" idx="1"/>
          </p:nvPr>
        </p:nvSpPr>
        <p:spPr>
          <a:xfrm>
            <a:off x="228600" y="1600200"/>
            <a:ext cx="8458200" cy="2362200"/>
          </a:xfrm>
        </p:spPr>
        <p:txBody>
          <a:bodyPr/>
          <a:lstStyle/>
          <a:p>
            <a:pPr eaLnBrk="1" hangingPunct="1"/>
            <a:r>
              <a:rPr lang="en-US">
                <a:latin typeface="Arial" charset="0"/>
              </a:rPr>
              <a:t>Does the team know what the product is?</a:t>
            </a:r>
          </a:p>
          <a:p>
            <a:pPr eaLnBrk="1" hangingPunct="1"/>
            <a:r>
              <a:rPr lang="en-US">
                <a:latin typeface="Arial" charset="0"/>
              </a:rPr>
              <a:t>Do they have a clear, unambiguous goal?</a:t>
            </a:r>
          </a:p>
          <a:p>
            <a:pPr eaLnBrk="1" hangingPunct="1"/>
            <a:r>
              <a:rPr lang="en-US">
                <a:latin typeface="Arial" charset="0"/>
              </a:rPr>
              <a:t>Can the team articulate this vision?</a:t>
            </a:r>
          </a:p>
        </p:txBody>
      </p:sp>
      <p:pic>
        <p:nvPicPr>
          <p:cNvPr id="51203" name="Picture 4" descr="MCj033252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3657600"/>
            <a:ext cx="10477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 Box 5"/>
          <p:cNvSpPr txBox="1">
            <a:spLocks noChangeArrowheads="1"/>
          </p:cNvSpPr>
          <p:nvPr/>
        </p:nvSpPr>
        <p:spPr bwMode="auto">
          <a:xfrm>
            <a:off x="381000" y="4724400"/>
            <a:ext cx="121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a:t>Elevator statement</a:t>
            </a:r>
          </a:p>
        </p:txBody>
      </p:sp>
      <p:pic>
        <p:nvPicPr>
          <p:cNvPr id="51205" name="Picture 6" descr="MCj037010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5181600"/>
            <a:ext cx="10509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7" descr="MCBD10397_0000[1]"/>
          <p:cNvPicPr>
            <a:picLocks noChangeAspect="1" noChangeArrowheads="1"/>
          </p:cNvPicPr>
          <p:nvPr/>
        </p:nvPicPr>
        <p:blipFill>
          <a:blip r:embed="rId4">
            <a:extLst>
              <a:ext uri="{28A0092B-C50C-407E-A947-70E740481C1C}">
                <a14:useLocalDpi xmlns:a14="http://schemas.microsoft.com/office/drawing/2010/main" val="0"/>
              </a:ext>
            </a:extLst>
          </a:blip>
          <a:srcRect l="37532"/>
          <a:stretch>
            <a:fillRect/>
          </a:stretch>
        </p:blipFill>
        <p:spPr bwMode="auto">
          <a:xfrm>
            <a:off x="5487988" y="3810000"/>
            <a:ext cx="1293812"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Text Box 8"/>
          <p:cNvSpPr txBox="1">
            <a:spLocks noChangeArrowheads="1"/>
          </p:cNvSpPr>
          <p:nvPr/>
        </p:nvSpPr>
        <p:spPr bwMode="auto">
          <a:xfrm>
            <a:off x="2133600" y="4616450"/>
            <a:ext cx="121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a:t>Magazine review</a:t>
            </a:r>
          </a:p>
        </p:txBody>
      </p:sp>
      <p:sp>
        <p:nvSpPr>
          <p:cNvPr id="51208" name="Text Box 9"/>
          <p:cNvSpPr txBox="1">
            <a:spLocks noChangeArrowheads="1"/>
          </p:cNvSpPr>
          <p:nvPr/>
        </p:nvSpPr>
        <p:spPr bwMode="auto">
          <a:xfrm>
            <a:off x="5411788" y="4598988"/>
            <a:ext cx="121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a:t>Press release</a:t>
            </a:r>
          </a:p>
        </p:txBody>
      </p:sp>
      <p:pic>
        <p:nvPicPr>
          <p:cNvPr id="51209" name="Picture 11" descr="MCj043157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4357688"/>
            <a:ext cx="12874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0" name="Text Box 12"/>
          <p:cNvSpPr txBox="1">
            <a:spLocks noChangeArrowheads="1"/>
          </p:cNvSpPr>
          <p:nvPr/>
        </p:nvSpPr>
        <p:spPr bwMode="auto">
          <a:xfrm>
            <a:off x="7010400" y="565308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t>Product box</a:t>
            </a:r>
          </a:p>
        </p:txBody>
      </p:sp>
      <p:pic>
        <p:nvPicPr>
          <p:cNvPr id="51211" name="Picture 13" descr="MCj0383494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4114800"/>
            <a:ext cx="9810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2" name="Text Box 14"/>
          <p:cNvSpPr txBox="1">
            <a:spLocks noChangeArrowheads="1"/>
          </p:cNvSpPr>
          <p:nvPr/>
        </p:nvSpPr>
        <p:spPr bwMode="auto">
          <a:xfrm>
            <a:off x="3810000" y="54864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a:t>VC plan</a:t>
            </a:r>
          </a:p>
        </p:txBody>
      </p:sp>
    </p:spTree>
    <p:extLst>
      <p:ext uri="{BB962C8B-B14F-4D97-AF65-F5344CB8AC3E}">
        <p14:creationId xmlns:p14="http://schemas.microsoft.com/office/powerpoint/2010/main" val="156712656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Housekeeping</a:t>
            </a:r>
            <a:endParaRPr lang="en-US" dirty="0"/>
          </a:p>
        </p:txBody>
      </p:sp>
      <p:sp>
        <p:nvSpPr>
          <p:cNvPr id="9" name="Content Placeholder 8"/>
          <p:cNvSpPr>
            <a:spLocks noGrp="1"/>
          </p:cNvSpPr>
          <p:nvPr>
            <p:ph idx="1"/>
          </p:nvPr>
        </p:nvSpPr>
        <p:spPr/>
        <p:txBody>
          <a:bodyPr/>
          <a:lstStyle/>
          <a:p>
            <a:r>
              <a:rPr lang="en-US" dirty="0" smtClean="0"/>
              <a:t>Mobile phones </a:t>
            </a:r>
          </a:p>
          <a:p>
            <a:r>
              <a:rPr lang="en-US" dirty="0" smtClean="0"/>
              <a:t>Laptops</a:t>
            </a:r>
          </a:p>
          <a:p>
            <a:r>
              <a:rPr lang="en-US" dirty="0" smtClean="0"/>
              <a:t>Break times</a:t>
            </a:r>
          </a:p>
          <a:p>
            <a:r>
              <a:rPr lang="en-US" dirty="0" smtClean="0"/>
              <a:t>Restrooms</a:t>
            </a:r>
          </a:p>
          <a:p>
            <a:r>
              <a:rPr lang="en-US" dirty="0" smtClean="0"/>
              <a:t>Emergencies</a:t>
            </a:r>
          </a:p>
          <a:p>
            <a:endParaRPr lang="en-US" dirty="0"/>
          </a:p>
        </p:txBody>
      </p:sp>
      <p:pic>
        <p:nvPicPr>
          <p:cNvPr id="6" name="Picture 5" descr="meeting.jpg"/>
          <p:cNvPicPr>
            <a:picLocks noChangeAspect="1"/>
          </p:cNvPicPr>
          <p:nvPr/>
        </p:nvPicPr>
        <p:blipFill>
          <a:blip r:embed="rId2"/>
          <a:stretch>
            <a:fillRect/>
          </a:stretch>
        </p:blipFill>
        <p:spPr>
          <a:xfrm>
            <a:off x="3505200" y="3505200"/>
            <a:ext cx="5334000" cy="3087053"/>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a:latin typeface="Arial" charset="0"/>
              </a:rPr>
              <a:t>Elevator Statement</a:t>
            </a:r>
          </a:p>
        </p:txBody>
      </p:sp>
      <p:sp>
        <p:nvSpPr>
          <p:cNvPr id="52226" name="Rectangle 3"/>
          <p:cNvSpPr>
            <a:spLocks noGrp="1" noChangeArrowheads="1"/>
          </p:cNvSpPr>
          <p:nvPr>
            <p:ph type="body" idx="1"/>
          </p:nvPr>
        </p:nvSpPr>
        <p:spPr>
          <a:xfrm>
            <a:off x="917575" y="1525588"/>
            <a:ext cx="7369175" cy="2154237"/>
          </a:xfrm>
        </p:spPr>
        <p:txBody>
          <a:bodyPr>
            <a:normAutofit fontScale="92500" lnSpcReduction="20000"/>
          </a:bodyPr>
          <a:lstStyle/>
          <a:p>
            <a:pPr eaLnBrk="1" hangingPunct="1"/>
            <a:r>
              <a:rPr lang="en-US">
                <a:latin typeface="Arial" charset="0"/>
              </a:rPr>
              <a:t>Explains in 2 minutes what the product is</a:t>
            </a:r>
          </a:p>
          <a:p>
            <a:pPr lvl="1" eaLnBrk="1" hangingPunct="1"/>
            <a:r>
              <a:rPr lang="en-US">
                <a:latin typeface="Arial" charset="0"/>
              </a:rPr>
              <a:t>Who benefits from it?</a:t>
            </a:r>
          </a:p>
          <a:p>
            <a:pPr lvl="1" eaLnBrk="1" hangingPunct="1"/>
            <a:r>
              <a:rPr lang="en-US">
                <a:latin typeface="Arial" charset="0"/>
              </a:rPr>
              <a:t>What is the need?</a:t>
            </a:r>
          </a:p>
          <a:p>
            <a:pPr lvl="1" eaLnBrk="1" hangingPunct="1"/>
            <a:r>
              <a:rPr lang="en-US">
                <a:latin typeface="Arial" charset="0"/>
              </a:rPr>
              <a:t>How?</a:t>
            </a:r>
          </a:p>
        </p:txBody>
      </p:sp>
      <p:sp>
        <p:nvSpPr>
          <p:cNvPr id="52227" name="AutoShape 4"/>
          <p:cNvSpPr>
            <a:spLocks noChangeArrowheads="1"/>
          </p:cNvSpPr>
          <p:nvPr/>
        </p:nvSpPr>
        <p:spPr bwMode="auto">
          <a:xfrm>
            <a:off x="609600" y="3810000"/>
            <a:ext cx="8153400" cy="2362200"/>
          </a:xfrm>
          <a:prstGeom prst="flowChartAlternateProcess">
            <a:avLst/>
          </a:prstGeom>
          <a:solidFill>
            <a:schemeClr val="accent1"/>
          </a:solidFill>
          <a:ln w="9525">
            <a:solidFill>
              <a:schemeClr val="tx1"/>
            </a:solidFill>
            <a:miter lim="800000"/>
            <a:headEnd/>
            <a:tailEnd/>
          </a:ln>
        </p:spPr>
        <p:txBody>
          <a:bodyPr wrap="none" anchor="ctr"/>
          <a:lstStyle/>
          <a:p>
            <a:r>
              <a:rPr lang="en-US">
                <a:solidFill>
                  <a:schemeClr val="bg1"/>
                </a:solidFill>
              </a:rPr>
              <a:t>For people who knit</a:t>
            </a:r>
          </a:p>
          <a:p>
            <a:r>
              <a:rPr lang="en-US">
                <a:solidFill>
                  <a:schemeClr val="bg1"/>
                </a:solidFill>
              </a:rPr>
              <a:t>Jacob Wool provides 100% natural yarns.</a:t>
            </a:r>
          </a:p>
          <a:p>
            <a:r>
              <a:rPr lang="en-US">
                <a:solidFill>
                  <a:schemeClr val="bg1"/>
                </a:solidFill>
              </a:rPr>
              <a:t>They are easy to work with, colorfast, and comes in many weights.</a:t>
            </a:r>
          </a:p>
          <a:p>
            <a:r>
              <a:rPr lang="en-US">
                <a:solidFill>
                  <a:schemeClr val="bg1"/>
                </a:solidFill>
              </a:rPr>
              <a:t>Unlike Patons and Lion Brand yarn, Jacob Wool Yarn contains no synthetic </a:t>
            </a:r>
          </a:p>
          <a:p>
            <a:r>
              <a:rPr lang="en-US">
                <a:solidFill>
                  <a:schemeClr val="bg1"/>
                </a:solidFill>
              </a:rPr>
              <a:t>materials or man-made dyes, and is produced right here in Minnesota.</a:t>
            </a:r>
          </a:p>
        </p:txBody>
      </p:sp>
    </p:spTree>
    <p:extLst>
      <p:ext uri="{BB962C8B-B14F-4D97-AF65-F5344CB8AC3E}">
        <p14:creationId xmlns:p14="http://schemas.microsoft.com/office/powerpoint/2010/main" val="40978509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en-US">
                <a:latin typeface="Arial" charset="0"/>
              </a:rPr>
              <a:t>Magazine Review</a:t>
            </a:r>
          </a:p>
        </p:txBody>
      </p:sp>
      <p:sp>
        <p:nvSpPr>
          <p:cNvPr id="53250" name="Rectangle 3"/>
          <p:cNvSpPr>
            <a:spLocks noGrp="1" noChangeArrowheads="1"/>
          </p:cNvSpPr>
          <p:nvPr>
            <p:ph type="body" idx="1"/>
          </p:nvPr>
        </p:nvSpPr>
        <p:spPr/>
        <p:txBody>
          <a:bodyPr/>
          <a:lstStyle/>
          <a:p>
            <a:pPr eaLnBrk="1" hangingPunct="1"/>
            <a:r>
              <a:rPr lang="en-US">
                <a:latin typeface="Arial" charset="0"/>
              </a:rPr>
              <a:t>Write a review you would like to see in CIO or other relevant magazine</a:t>
            </a:r>
          </a:p>
          <a:p>
            <a:pPr lvl="1" eaLnBrk="1" hangingPunct="1"/>
            <a:r>
              <a:rPr lang="en-US">
                <a:latin typeface="Arial" charset="0"/>
              </a:rPr>
              <a:t>What key features would be singled out?</a:t>
            </a:r>
          </a:p>
          <a:p>
            <a:pPr lvl="1" eaLnBrk="1" hangingPunct="1"/>
            <a:r>
              <a:rPr lang="en-US">
                <a:latin typeface="Arial" charset="0"/>
              </a:rPr>
              <a:t>What would be said about the product?</a:t>
            </a:r>
          </a:p>
          <a:p>
            <a:pPr lvl="1" eaLnBrk="1" hangingPunct="1"/>
            <a:r>
              <a:rPr lang="en-US">
                <a:latin typeface="Arial" charset="0"/>
              </a:rPr>
              <a:t>How will it compare to competitors products?</a:t>
            </a:r>
          </a:p>
          <a:p>
            <a:pPr eaLnBrk="1" hangingPunct="1"/>
            <a:r>
              <a:rPr lang="en-US">
                <a:latin typeface="Arial" charset="0"/>
              </a:rPr>
              <a:t>Develop a feature / competitor matrix</a:t>
            </a:r>
          </a:p>
          <a:p>
            <a:pPr eaLnBrk="1" hangingPunct="1"/>
            <a:endParaRPr lang="en-US">
              <a:latin typeface="Arial" charset="0"/>
            </a:endParaRPr>
          </a:p>
        </p:txBody>
      </p:sp>
      <p:grpSp>
        <p:nvGrpSpPr>
          <p:cNvPr id="53251" name="Group 33"/>
          <p:cNvGrpSpPr>
            <a:grpSpLocks/>
          </p:cNvGrpSpPr>
          <p:nvPr/>
        </p:nvGrpSpPr>
        <p:grpSpPr bwMode="auto">
          <a:xfrm>
            <a:off x="2971800" y="5105400"/>
            <a:ext cx="2362200" cy="1371600"/>
            <a:chOff x="576" y="3120"/>
            <a:chExt cx="1248" cy="720"/>
          </a:xfrm>
        </p:grpSpPr>
        <p:sp>
          <p:nvSpPr>
            <p:cNvPr id="53252" name="Rectangle 4"/>
            <p:cNvSpPr>
              <a:spLocks noChangeArrowheads="1"/>
            </p:cNvSpPr>
            <p:nvPr/>
          </p:nvSpPr>
          <p:spPr bwMode="auto">
            <a:xfrm>
              <a:off x="576" y="3216"/>
              <a:ext cx="1056" cy="6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3" name="Line 5"/>
            <p:cNvSpPr>
              <a:spLocks noChangeShapeType="1"/>
            </p:cNvSpPr>
            <p:nvPr/>
          </p:nvSpPr>
          <p:spPr bwMode="auto">
            <a:xfrm>
              <a:off x="1056"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4" name="Line 6"/>
            <p:cNvSpPr>
              <a:spLocks noChangeShapeType="1"/>
            </p:cNvSpPr>
            <p:nvPr/>
          </p:nvSpPr>
          <p:spPr bwMode="auto">
            <a:xfrm>
              <a:off x="1152"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5" name="Line 7"/>
            <p:cNvSpPr>
              <a:spLocks noChangeShapeType="1"/>
            </p:cNvSpPr>
            <p:nvPr/>
          </p:nvSpPr>
          <p:spPr bwMode="auto">
            <a:xfrm>
              <a:off x="1248"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6" name="Line 8"/>
            <p:cNvSpPr>
              <a:spLocks noChangeShapeType="1"/>
            </p:cNvSpPr>
            <p:nvPr/>
          </p:nvSpPr>
          <p:spPr bwMode="auto">
            <a:xfrm>
              <a:off x="1344"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7" name="Line 9"/>
            <p:cNvSpPr>
              <a:spLocks noChangeShapeType="1"/>
            </p:cNvSpPr>
            <p:nvPr/>
          </p:nvSpPr>
          <p:spPr bwMode="auto">
            <a:xfrm>
              <a:off x="1440"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8" name="Line 10"/>
            <p:cNvSpPr>
              <a:spLocks noChangeShapeType="1"/>
            </p:cNvSpPr>
            <p:nvPr/>
          </p:nvSpPr>
          <p:spPr bwMode="auto">
            <a:xfrm>
              <a:off x="1536" y="3216"/>
              <a:ext cx="1"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9" name="Text Box 11"/>
            <p:cNvSpPr txBox="1">
              <a:spLocks noChangeArrowheads="1"/>
            </p:cNvSpPr>
            <p:nvPr/>
          </p:nvSpPr>
          <p:spPr bwMode="auto">
            <a:xfrm>
              <a:off x="1008" y="3120"/>
              <a:ext cx="816"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00"/>
                <a:t>AA       BCV    CV     JUH   LO       US</a:t>
              </a:r>
            </a:p>
          </p:txBody>
        </p:sp>
        <p:sp>
          <p:nvSpPr>
            <p:cNvPr id="53260" name="Text Box 12"/>
            <p:cNvSpPr txBox="1">
              <a:spLocks noChangeArrowheads="1"/>
            </p:cNvSpPr>
            <p:nvPr/>
          </p:nvSpPr>
          <p:spPr bwMode="auto">
            <a:xfrm>
              <a:off x="576" y="3264"/>
              <a:ext cx="48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00"/>
                <a:t>Easy tto use</a:t>
              </a:r>
            </a:p>
            <a:p>
              <a:pPr eaLnBrk="1" hangingPunct="1">
                <a:spcBef>
                  <a:spcPct val="50000"/>
                </a:spcBef>
              </a:pPr>
              <a:endParaRPr lang="en-US" sz="400"/>
            </a:p>
            <a:p>
              <a:pPr eaLnBrk="1" hangingPunct="1">
                <a:spcBef>
                  <a:spcPct val="50000"/>
                </a:spcBef>
              </a:pPr>
              <a:r>
                <a:rPr lang="en-US" sz="400"/>
                <a:t>Nice screen colors</a:t>
              </a:r>
            </a:p>
            <a:p>
              <a:pPr eaLnBrk="1" hangingPunct="1">
                <a:spcBef>
                  <a:spcPct val="50000"/>
                </a:spcBef>
              </a:pPr>
              <a:endParaRPr lang="en-US" sz="400"/>
            </a:p>
            <a:p>
              <a:pPr eaLnBrk="1" hangingPunct="1">
                <a:spcBef>
                  <a:spcPct val="50000"/>
                </a:spcBef>
              </a:pPr>
              <a:r>
                <a:rPr lang="en-US" sz="400"/>
                <a:t>Make a nice sound</a:t>
              </a:r>
            </a:p>
            <a:p>
              <a:pPr eaLnBrk="1" hangingPunct="1">
                <a:spcBef>
                  <a:spcPct val="50000"/>
                </a:spcBef>
              </a:pPr>
              <a:endParaRPr lang="en-US" sz="400"/>
            </a:p>
            <a:p>
              <a:pPr eaLnBrk="1" hangingPunct="1">
                <a:spcBef>
                  <a:spcPct val="50000"/>
                </a:spcBef>
              </a:pPr>
              <a:r>
                <a:rPr lang="en-US" sz="400"/>
                <a:t>Exceptionally fast</a:t>
              </a:r>
            </a:p>
            <a:p>
              <a:pPr eaLnBrk="1" hangingPunct="1">
                <a:spcBef>
                  <a:spcPct val="50000"/>
                </a:spcBef>
              </a:pPr>
              <a:endParaRPr lang="en-US" sz="400"/>
            </a:p>
            <a:p>
              <a:pPr eaLnBrk="1" hangingPunct="1">
                <a:spcBef>
                  <a:spcPct val="50000"/>
                </a:spcBef>
              </a:pPr>
              <a:r>
                <a:rPr lang="en-US" sz="400"/>
                <a:t>Handles all my data</a:t>
              </a:r>
            </a:p>
          </p:txBody>
        </p:sp>
        <p:sp>
          <p:nvSpPr>
            <p:cNvPr id="53261" name="Text Box 13"/>
            <p:cNvSpPr txBox="1">
              <a:spLocks noChangeArrowheads="1"/>
            </p:cNvSpPr>
            <p:nvPr/>
          </p:nvSpPr>
          <p:spPr bwMode="auto">
            <a:xfrm>
              <a:off x="1022" y="3239"/>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2" name="Text Box 14"/>
            <p:cNvSpPr txBox="1">
              <a:spLocks noChangeArrowheads="1"/>
            </p:cNvSpPr>
            <p:nvPr/>
          </p:nvSpPr>
          <p:spPr bwMode="auto">
            <a:xfrm>
              <a:off x="1111" y="3239"/>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3" name="Text Box 15"/>
            <p:cNvSpPr txBox="1">
              <a:spLocks noChangeArrowheads="1"/>
            </p:cNvSpPr>
            <p:nvPr/>
          </p:nvSpPr>
          <p:spPr bwMode="auto">
            <a:xfrm>
              <a:off x="1406" y="3246"/>
              <a:ext cx="19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4" name="Text Box 16"/>
            <p:cNvSpPr txBox="1">
              <a:spLocks noChangeArrowheads="1"/>
            </p:cNvSpPr>
            <p:nvPr/>
          </p:nvSpPr>
          <p:spPr bwMode="auto">
            <a:xfrm>
              <a:off x="1495" y="324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5" name="Text Box 17"/>
            <p:cNvSpPr txBox="1">
              <a:spLocks noChangeArrowheads="1"/>
            </p:cNvSpPr>
            <p:nvPr/>
          </p:nvSpPr>
          <p:spPr bwMode="auto">
            <a:xfrm>
              <a:off x="1111" y="333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6" name="Text Box 18"/>
            <p:cNvSpPr txBox="1">
              <a:spLocks noChangeArrowheads="1"/>
            </p:cNvSpPr>
            <p:nvPr/>
          </p:nvSpPr>
          <p:spPr bwMode="auto">
            <a:xfrm>
              <a:off x="1214" y="333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7" name="Text Box 19"/>
            <p:cNvSpPr txBox="1">
              <a:spLocks noChangeArrowheads="1"/>
            </p:cNvSpPr>
            <p:nvPr/>
          </p:nvSpPr>
          <p:spPr bwMode="auto">
            <a:xfrm>
              <a:off x="1302" y="333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8" name="Text Box 20"/>
            <p:cNvSpPr txBox="1">
              <a:spLocks noChangeArrowheads="1"/>
            </p:cNvSpPr>
            <p:nvPr/>
          </p:nvSpPr>
          <p:spPr bwMode="auto">
            <a:xfrm>
              <a:off x="1495" y="333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69" name="Text Box 21"/>
            <p:cNvSpPr txBox="1">
              <a:spLocks noChangeArrowheads="1"/>
            </p:cNvSpPr>
            <p:nvPr/>
          </p:nvSpPr>
          <p:spPr bwMode="auto">
            <a:xfrm>
              <a:off x="1022" y="346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0" name="Text Box 22"/>
            <p:cNvSpPr txBox="1">
              <a:spLocks noChangeArrowheads="1"/>
            </p:cNvSpPr>
            <p:nvPr/>
          </p:nvSpPr>
          <p:spPr bwMode="auto">
            <a:xfrm>
              <a:off x="1200" y="346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1" name="Text Box 23"/>
            <p:cNvSpPr txBox="1">
              <a:spLocks noChangeArrowheads="1"/>
            </p:cNvSpPr>
            <p:nvPr/>
          </p:nvSpPr>
          <p:spPr bwMode="auto">
            <a:xfrm>
              <a:off x="1399" y="346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2" name="Text Box 25"/>
            <p:cNvSpPr txBox="1">
              <a:spLocks noChangeArrowheads="1"/>
            </p:cNvSpPr>
            <p:nvPr/>
          </p:nvSpPr>
          <p:spPr bwMode="auto">
            <a:xfrm>
              <a:off x="1111" y="359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3" name="Text Box 26"/>
            <p:cNvSpPr txBox="1">
              <a:spLocks noChangeArrowheads="1"/>
            </p:cNvSpPr>
            <p:nvPr/>
          </p:nvSpPr>
          <p:spPr bwMode="auto">
            <a:xfrm>
              <a:off x="1392" y="3596"/>
              <a:ext cx="19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4" name="Text Box 27"/>
            <p:cNvSpPr txBox="1">
              <a:spLocks noChangeArrowheads="1"/>
            </p:cNvSpPr>
            <p:nvPr/>
          </p:nvSpPr>
          <p:spPr bwMode="auto">
            <a:xfrm>
              <a:off x="1494" y="359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5" name="Text Box 28"/>
            <p:cNvSpPr txBox="1">
              <a:spLocks noChangeArrowheads="1"/>
            </p:cNvSpPr>
            <p:nvPr/>
          </p:nvSpPr>
          <p:spPr bwMode="auto">
            <a:xfrm>
              <a:off x="1022" y="370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6" name="Text Box 29"/>
            <p:cNvSpPr txBox="1">
              <a:spLocks noChangeArrowheads="1"/>
            </p:cNvSpPr>
            <p:nvPr/>
          </p:nvSpPr>
          <p:spPr bwMode="auto">
            <a:xfrm>
              <a:off x="1118" y="3699"/>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7" name="Text Box 30"/>
            <p:cNvSpPr txBox="1">
              <a:spLocks noChangeArrowheads="1"/>
            </p:cNvSpPr>
            <p:nvPr/>
          </p:nvSpPr>
          <p:spPr bwMode="auto">
            <a:xfrm>
              <a:off x="1207" y="3701"/>
              <a:ext cx="19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8" name="Text Box 31"/>
            <p:cNvSpPr txBox="1">
              <a:spLocks noChangeArrowheads="1"/>
            </p:cNvSpPr>
            <p:nvPr/>
          </p:nvSpPr>
          <p:spPr bwMode="auto">
            <a:xfrm>
              <a:off x="1303" y="370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sp>
          <p:nvSpPr>
            <p:cNvPr id="53279" name="Text Box 32"/>
            <p:cNvSpPr txBox="1">
              <a:spLocks noChangeArrowheads="1"/>
            </p:cNvSpPr>
            <p:nvPr/>
          </p:nvSpPr>
          <p:spPr bwMode="auto">
            <a:xfrm>
              <a:off x="1495" y="3705"/>
              <a:ext cx="19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800">
                  <a:sym typeface="Wingdings" charset="0"/>
                </a:rPr>
                <a:t></a:t>
              </a:r>
            </a:p>
          </p:txBody>
        </p:sp>
      </p:grpSp>
    </p:spTree>
    <p:extLst>
      <p:ext uri="{BB962C8B-B14F-4D97-AF65-F5344CB8AC3E}">
        <p14:creationId xmlns:p14="http://schemas.microsoft.com/office/powerpoint/2010/main" val="380603422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Arial" charset="0"/>
              </a:rPr>
              <a:t>Venture Capital Plan</a:t>
            </a:r>
          </a:p>
        </p:txBody>
      </p:sp>
      <p:sp>
        <p:nvSpPr>
          <p:cNvPr id="54274" name="Rectangle 3"/>
          <p:cNvSpPr>
            <a:spLocks noGrp="1" noChangeArrowheads="1"/>
          </p:cNvSpPr>
          <p:nvPr>
            <p:ph type="body" idx="1"/>
          </p:nvPr>
        </p:nvSpPr>
        <p:spPr/>
        <p:txBody>
          <a:bodyPr>
            <a:normAutofit fontScale="92500" lnSpcReduction="10000"/>
          </a:bodyPr>
          <a:lstStyle/>
          <a:p>
            <a:pPr eaLnBrk="1" hangingPunct="1"/>
            <a:r>
              <a:rPr lang="en-US">
                <a:latin typeface="Arial" charset="0"/>
              </a:rPr>
              <a:t>Purpose and objective</a:t>
            </a:r>
          </a:p>
          <a:p>
            <a:pPr lvl="1" eaLnBrk="1" hangingPunct="1"/>
            <a:r>
              <a:rPr lang="en-US">
                <a:latin typeface="Arial" charset="0"/>
              </a:rPr>
              <a:t>The what and why of the project</a:t>
            </a:r>
          </a:p>
          <a:p>
            <a:pPr eaLnBrk="1" hangingPunct="1"/>
            <a:r>
              <a:rPr lang="en-US">
                <a:latin typeface="Arial" charset="0"/>
              </a:rPr>
              <a:t>Proposed financing</a:t>
            </a:r>
          </a:p>
          <a:p>
            <a:pPr lvl="1" eaLnBrk="1" hangingPunct="1"/>
            <a:r>
              <a:rPr lang="en-US">
                <a:latin typeface="Arial" charset="0"/>
              </a:rPr>
              <a:t>How much money do you need? For what?</a:t>
            </a:r>
          </a:p>
          <a:p>
            <a:pPr eaLnBrk="1" hangingPunct="1"/>
            <a:r>
              <a:rPr lang="en-US">
                <a:latin typeface="Arial" charset="0"/>
              </a:rPr>
              <a:t>Marketing and sales plan</a:t>
            </a:r>
          </a:p>
          <a:p>
            <a:pPr lvl="1" eaLnBrk="1" hangingPunct="1"/>
            <a:r>
              <a:rPr lang="en-US">
                <a:latin typeface="Arial" charset="0"/>
              </a:rPr>
              <a:t>How are you going to sell it? To whom? At what price?</a:t>
            </a:r>
          </a:p>
          <a:p>
            <a:pPr eaLnBrk="1" hangingPunct="1"/>
            <a:r>
              <a:rPr lang="en-US">
                <a:latin typeface="Arial" charset="0"/>
              </a:rPr>
              <a:t>Description of the product</a:t>
            </a:r>
          </a:p>
          <a:p>
            <a:pPr lvl="1" eaLnBrk="1" hangingPunct="1"/>
            <a:r>
              <a:rPr lang="en-US">
                <a:latin typeface="Arial" charset="0"/>
              </a:rPr>
              <a:t>Advantages, competitors, unique features</a:t>
            </a:r>
          </a:p>
          <a:p>
            <a:pPr eaLnBrk="1" hangingPunct="1"/>
            <a:endParaRPr lang="en-US">
              <a:latin typeface="Arial" charset="0"/>
            </a:endParaRPr>
          </a:p>
          <a:p>
            <a:pPr eaLnBrk="1" hangingPunct="1"/>
            <a:endParaRPr lang="en-US">
              <a:latin typeface="Arial" charset="0"/>
            </a:endParaRPr>
          </a:p>
        </p:txBody>
      </p:sp>
    </p:spTree>
    <p:extLst>
      <p:ext uri="{BB962C8B-B14F-4D97-AF65-F5344CB8AC3E}">
        <p14:creationId xmlns:p14="http://schemas.microsoft.com/office/powerpoint/2010/main" val="42064298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atin typeface="Arial" charset="0"/>
              </a:rPr>
              <a:t>Press Release</a:t>
            </a:r>
          </a:p>
        </p:txBody>
      </p:sp>
      <p:sp>
        <p:nvSpPr>
          <p:cNvPr id="55298" name="Rectangle 3"/>
          <p:cNvSpPr>
            <a:spLocks noGrp="1" noChangeArrowheads="1"/>
          </p:cNvSpPr>
          <p:nvPr>
            <p:ph type="body" idx="1"/>
          </p:nvPr>
        </p:nvSpPr>
        <p:spPr/>
        <p:txBody>
          <a:bodyPr>
            <a:normAutofit lnSpcReduction="10000"/>
          </a:bodyPr>
          <a:lstStyle/>
          <a:p>
            <a:pPr eaLnBrk="1" hangingPunct="1"/>
            <a:r>
              <a:rPr lang="en-US">
                <a:latin typeface="Arial" charset="0"/>
              </a:rPr>
              <a:t>As a team, write the press release you want everyone to see</a:t>
            </a:r>
          </a:p>
          <a:p>
            <a:pPr lvl="1" eaLnBrk="1" hangingPunct="1"/>
            <a:r>
              <a:rPr lang="en-US">
                <a:latin typeface="Arial" charset="0"/>
              </a:rPr>
              <a:t>Key points about the product</a:t>
            </a:r>
          </a:p>
          <a:p>
            <a:pPr lvl="1" eaLnBrk="1" hangingPunct="1"/>
            <a:r>
              <a:rPr lang="en-US">
                <a:latin typeface="Arial" charset="0"/>
              </a:rPr>
              <a:t>Why it is better than the competition</a:t>
            </a:r>
          </a:p>
          <a:p>
            <a:pPr eaLnBrk="1" hangingPunct="1"/>
            <a:r>
              <a:rPr lang="en-US">
                <a:latin typeface="Arial" charset="0"/>
              </a:rPr>
              <a:t>Quotes from key individuals</a:t>
            </a:r>
          </a:p>
          <a:p>
            <a:pPr lvl="1" eaLnBrk="1" hangingPunct="1"/>
            <a:r>
              <a:rPr lang="en-US">
                <a:latin typeface="Arial" charset="0"/>
              </a:rPr>
              <a:t>CEO / Team members / satisfied pre-release customers</a:t>
            </a:r>
          </a:p>
          <a:p>
            <a:pPr eaLnBrk="1" hangingPunct="1"/>
            <a:r>
              <a:rPr lang="en-US">
                <a:latin typeface="Arial" charset="0"/>
              </a:rPr>
              <a:t>When will it be available?</a:t>
            </a:r>
          </a:p>
        </p:txBody>
      </p:sp>
    </p:spTree>
    <p:extLst>
      <p:ext uri="{BB962C8B-B14F-4D97-AF65-F5344CB8AC3E}">
        <p14:creationId xmlns:p14="http://schemas.microsoft.com/office/powerpoint/2010/main" val="228070333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a:latin typeface="Arial" charset="0"/>
              </a:rPr>
              <a:t>Product Box</a:t>
            </a:r>
          </a:p>
        </p:txBody>
      </p:sp>
      <p:sp>
        <p:nvSpPr>
          <p:cNvPr id="56322" name="Rectangle 3"/>
          <p:cNvSpPr>
            <a:spLocks noGrp="1" noChangeArrowheads="1"/>
          </p:cNvSpPr>
          <p:nvPr>
            <p:ph type="body" idx="1"/>
          </p:nvPr>
        </p:nvSpPr>
        <p:spPr/>
        <p:txBody>
          <a:bodyPr/>
          <a:lstStyle/>
          <a:p>
            <a:pPr eaLnBrk="1" hangingPunct="1"/>
            <a:r>
              <a:rPr lang="en-US">
                <a:latin typeface="Arial" charset="0"/>
              </a:rPr>
              <a:t>Develop a box to ship the product</a:t>
            </a:r>
          </a:p>
          <a:p>
            <a:pPr eaLnBrk="1" hangingPunct="1"/>
            <a:r>
              <a:rPr lang="en-US">
                <a:latin typeface="Arial" charset="0"/>
              </a:rPr>
              <a:t>Write 3 to 4 key bullet points to sell it</a:t>
            </a:r>
          </a:p>
          <a:p>
            <a:pPr lvl="1" eaLnBrk="1" hangingPunct="1"/>
            <a:r>
              <a:rPr lang="en-US">
                <a:latin typeface="Arial" charset="0"/>
              </a:rPr>
              <a:t>You have 5 seconds in a store to get someone to buy</a:t>
            </a:r>
          </a:p>
          <a:p>
            <a:pPr lvl="1" eaLnBrk="1" hangingPunct="1"/>
            <a:r>
              <a:rPr lang="en-US">
                <a:latin typeface="Arial" charset="0"/>
              </a:rPr>
              <a:t>Typically, consumers read 2 bullet points before they put the box back on the shelf</a:t>
            </a:r>
          </a:p>
          <a:p>
            <a:pPr lvl="1" eaLnBrk="1" hangingPunct="1"/>
            <a:r>
              <a:rPr lang="en-US">
                <a:latin typeface="Arial" charset="0"/>
              </a:rPr>
              <a:t>Use color, logos, and develop a brand</a:t>
            </a:r>
          </a:p>
          <a:p>
            <a:pPr lvl="1" eaLnBrk="1" hangingPunct="1"/>
            <a:endParaRPr lang="en-US">
              <a:latin typeface="Arial" charset="0"/>
            </a:endParaRPr>
          </a:p>
          <a:p>
            <a:pPr eaLnBrk="1" hangingPunct="1"/>
            <a:endParaRPr lang="en-US">
              <a:latin typeface="Arial" charset="0"/>
            </a:endParaRPr>
          </a:p>
        </p:txBody>
      </p:sp>
    </p:spTree>
    <p:extLst>
      <p:ext uri="{BB962C8B-B14F-4D97-AF65-F5344CB8AC3E}">
        <p14:creationId xmlns:p14="http://schemas.microsoft.com/office/powerpoint/2010/main" val="9329753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a:latin typeface="Arial" charset="0"/>
              </a:rPr>
              <a:t>Our New Product</a:t>
            </a:r>
          </a:p>
        </p:txBody>
      </p:sp>
      <p:sp>
        <p:nvSpPr>
          <p:cNvPr id="57347" name="Rectangle 3"/>
          <p:cNvSpPr>
            <a:spLocks noGrp="1" noChangeArrowheads="1"/>
          </p:cNvSpPr>
          <p:nvPr>
            <p:ph type="body" idx="1"/>
          </p:nvPr>
        </p:nvSpPr>
        <p:spPr/>
        <p:txBody>
          <a:bodyPr>
            <a:normAutofit fontScale="77500" lnSpcReduction="20000"/>
          </a:bodyPr>
          <a:lstStyle/>
          <a:p>
            <a:pPr eaLnBrk="1" hangingPunct="1"/>
            <a:r>
              <a:rPr lang="en-US" dirty="0" smtClean="0">
                <a:latin typeface="Arial" charset="0"/>
              </a:rPr>
              <a:t>All the animals are becoming extinct, so you must design and build a replacement animal</a:t>
            </a:r>
            <a:endParaRPr lang="en-US" dirty="0">
              <a:latin typeface="Arial" charset="0"/>
            </a:endParaRPr>
          </a:p>
          <a:p>
            <a:pPr eaLnBrk="1" hangingPunct="1"/>
            <a:r>
              <a:rPr lang="en-US" dirty="0" smtClean="0">
                <a:latin typeface="Arial" charset="0"/>
              </a:rPr>
              <a:t>It must be able to fly</a:t>
            </a:r>
          </a:p>
          <a:p>
            <a:pPr eaLnBrk="1" hangingPunct="1"/>
            <a:r>
              <a:rPr lang="en-US" dirty="0" smtClean="0">
                <a:latin typeface="Arial" charset="0"/>
              </a:rPr>
              <a:t>It should do something to benefit mankind</a:t>
            </a:r>
          </a:p>
          <a:p>
            <a:pPr eaLnBrk="1" hangingPunct="1"/>
            <a:r>
              <a:rPr lang="en-US" dirty="0" smtClean="0">
                <a:latin typeface="Arial" charset="0"/>
              </a:rPr>
              <a:t>As </a:t>
            </a:r>
            <a:r>
              <a:rPr lang="en-US" dirty="0">
                <a:latin typeface="Arial" charset="0"/>
              </a:rPr>
              <a:t>a team, decide what your </a:t>
            </a:r>
            <a:r>
              <a:rPr lang="en-US" dirty="0" smtClean="0">
                <a:latin typeface="Arial" charset="0"/>
              </a:rPr>
              <a:t>animal will </a:t>
            </a:r>
            <a:r>
              <a:rPr lang="en-US" dirty="0">
                <a:latin typeface="Arial" charset="0"/>
              </a:rPr>
              <a:t>be</a:t>
            </a:r>
          </a:p>
          <a:p>
            <a:pPr eaLnBrk="1" hangingPunct="1"/>
            <a:r>
              <a:rPr lang="en-US" dirty="0">
                <a:latin typeface="Arial" charset="0"/>
              </a:rPr>
              <a:t>Name your </a:t>
            </a:r>
            <a:r>
              <a:rPr lang="en-US" dirty="0" smtClean="0">
                <a:latin typeface="Arial" charset="0"/>
              </a:rPr>
              <a:t>animal</a:t>
            </a:r>
            <a:endParaRPr lang="en-US" dirty="0">
              <a:latin typeface="Arial" charset="0"/>
            </a:endParaRPr>
          </a:p>
          <a:p>
            <a:pPr eaLnBrk="1" hangingPunct="1"/>
            <a:r>
              <a:rPr lang="en-US" dirty="0">
                <a:latin typeface="Arial" charset="0"/>
              </a:rPr>
              <a:t>Develop a </a:t>
            </a:r>
            <a:r>
              <a:rPr lang="en-US" dirty="0" smtClean="0">
                <a:latin typeface="Arial" charset="0"/>
              </a:rPr>
              <a:t>vision for the animal, and how you will ensure its survival</a:t>
            </a:r>
          </a:p>
          <a:p>
            <a:pPr lvl="1"/>
            <a:r>
              <a:rPr lang="en-US" dirty="0" smtClean="0">
                <a:latin typeface="Arial" charset="0"/>
              </a:rPr>
              <a:t>Where will it live?</a:t>
            </a:r>
          </a:p>
          <a:p>
            <a:pPr lvl="1"/>
            <a:r>
              <a:rPr lang="en-US" dirty="0" smtClean="0">
                <a:latin typeface="Arial" charset="0"/>
              </a:rPr>
              <a:t>Will it have children?</a:t>
            </a:r>
          </a:p>
          <a:p>
            <a:pPr lvl="1"/>
            <a:r>
              <a:rPr lang="en-US" dirty="0" smtClean="0">
                <a:latin typeface="Arial" charset="0"/>
              </a:rPr>
              <a:t>Who will look after it?</a:t>
            </a:r>
            <a:endParaRPr lang="en-US" dirty="0">
              <a:latin typeface="Arial" charset="0"/>
            </a:endParaRPr>
          </a:p>
          <a:p>
            <a:pPr eaLnBrk="1" hangingPunct="1"/>
            <a:endParaRPr lang="en-US" dirty="0">
              <a:latin typeface="Arial" charset="0"/>
            </a:endParaRPr>
          </a:p>
        </p:txBody>
      </p:sp>
    </p:spTree>
    <p:extLst>
      <p:ext uri="{BB962C8B-B14F-4D97-AF65-F5344CB8AC3E}">
        <p14:creationId xmlns:p14="http://schemas.microsoft.com/office/powerpoint/2010/main" val="254325754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Announcing our plans</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Develop a vision for your animal</a:t>
            </a:r>
          </a:p>
          <a:p>
            <a:pPr lvl="1"/>
            <a:r>
              <a:rPr lang="en-US" dirty="0" smtClean="0"/>
              <a:t>What type of animal will it be?</a:t>
            </a:r>
          </a:p>
          <a:p>
            <a:pPr lvl="1"/>
            <a:r>
              <a:rPr lang="en-US" dirty="0" smtClean="0"/>
              <a:t>Breeding plans</a:t>
            </a:r>
          </a:p>
          <a:p>
            <a:pPr lvl="1"/>
            <a:r>
              <a:rPr lang="en-US" dirty="0" smtClean="0"/>
              <a:t>Care and development</a:t>
            </a:r>
          </a:p>
          <a:p>
            <a:pPr lvl="1"/>
            <a:r>
              <a:rPr lang="en-US" dirty="0" smtClean="0"/>
              <a:t>Where will it live?</a:t>
            </a:r>
          </a:p>
          <a:p>
            <a:pPr lvl="1"/>
            <a:r>
              <a:rPr lang="en-US" dirty="0" smtClean="0"/>
              <a:t>What will you call it?</a:t>
            </a:r>
          </a:p>
          <a:p>
            <a:endParaRPr lang="en-US" dirty="0" smtClean="0"/>
          </a:p>
          <a:p>
            <a:pPr marL="0" indent="0">
              <a:buNone/>
            </a:pPr>
            <a:endParaRPr lang="en-US" dirty="0"/>
          </a:p>
        </p:txBody>
      </p:sp>
    </p:spTree>
    <p:extLst>
      <p:ext uri="{BB962C8B-B14F-4D97-AF65-F5344CB8AC3E}">
        <p14:creationId xmlns:p14="http://schemas.microsoft.com/office/powerpoint/2010/main" val="35544853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Roles &amp; Goals</a:t>
            </a:r>
            <a:endParaRPr lang="en-US" dirty="0"/>
          </a:p>
        </p:txBody>
      </p:sp>
    </p:spTree>
    <p:extLst>
      <p:ext uri="{BB962C8B-B14F-4D97-AF65-F5344CB8AC3E}">
        <p14:creationId xmlns:p14="http://schemas.microsoft.com/office/powerpoint/2010/main" val="1087841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and Goals</a:t>
            </a:r>
            <a:endParaRPr lang="en-US" dirty="0"/>
          </a:p>
        </p:txBody>
      </p:sp>
      <p:sp>
        <p:nvSpPr>
          <p:cNvPr id="5" name="Rectangle 3"/>
          <p:cNvSpPr>
            <a:spLocks noChangeArrowheads="1"/>
          </p:cNvSpPr>
          <p:nvPr/>
        </p:nvSpPr>
        <p:spPr bwMode="gray">
          <a:xfrm>
            <a:off x="2971800" y="1219200"/>
            <a:ext cx="1727200" cy="381000"/>
          </a:xfrm>
          <a:prstGeom prst="rect">
            <a:avLst/>
          </a:prstGeom>
          <a:noFill/>
          <a:ln w="12700">
            <a:noFill/>
            <a:miter lim="800000"/>
            <a:headEnd/>
            <a:tailEnd/>
          </a:ln>
        </p:spPr>
        <p:txBody>
          <a:bodyPr lIns="90488" tIns="44450" rIns="90488" bIns="44450"/>
          <a:lstStyle/>
          <a:p>
            <a:pPr marL="342900" indent="-342900" eaLnBrk="0" hangingPunct="0">
              <a:spcBef>
                <a:spcPct val="20000"/>
              </a:spcBef>
              <a:buClr>
                <a:schemeClr val="bg1"/>
              </a:buClr>
              <a:buFont typeface="Wingdings" pitchFamily="2" charset="2"/>
              <a:buNone/>
            </a:pPr>
            <a:r>
              <a:rPr lang="en-GB" sz="1200" b="1" i="1" dirty="0">
                <a:latin typeface="Tahoma" pitchFamily="34" charset="0"/>
              </a:rPr>
              <a:t>What do I want to do?</a:t>
            </a:r>
          </a:p>
        </p:txBody>
      </p:sp>
      <p:sp>
        <p:nvSpPr>
          <p:cNvPr id="6" name="Rectangle 4"/>
          <p:cNvSpPr>
            <a:spLocks noChangeArrowheads="1"/>
          </p:cNvSpPr>
          <p:nvPr/>
        </p:nvSpPr>
        <p:spPr bwMode="gray">
          <a:xfrm>
            <a:off x="5308600" y="1219200"/>
            <a:ext cx="2159000" cy="381000"/>
          </a:xfrm>
          <a:prstGeom prst="rect">
            <a:avLst/>
          </a:prstGeom>
          <a:noFill/>
          <a:ln w="12700">
            <a:noFill/>
            <a:miter lim="800000"/>
            <a:headEnd/>
            <a:tailEnd/>
          </a:ln>
        </p:spPr>
        <p:txBody>
          <a:bodyPr lIns="90488" tIns="44450" rIns="0" bIns="44450"/>
          <a:lstStyle/>
          <a:p>
            <a:pPr algn="ctr" eaLnBrk="0" hangingPunct="0">
              <a:spcBef>
                <a:spcPct val="20000"/>
              </a:spcBef>
              <a:buClr>
                <a:schemeClr val="bg1"/>
              </a:buClr>
              <a:buFont typeface="Wingdings" pitchFamily="2" charset="2"/>
              <a:buNone/>
            </a:pPr>
            <a:r>
              <a:rPr lang="en-GB" sz="1200" b="1" i="1" dirty="0">
                <a:latin typeface="Tahoma" pitchFamily="34" charset="0"/>
              </a:rPr>
              <a:t>How will you support my goals?</a:t>
            </a:r>
          </a:p>
        </p:txBody>
      </p:sp>
      <p:sp>
        <p:nvSpPr>
          <p:cNvPr id="7" name="Rectangle 8"/>
          <p:cNvSpPr>
            <a:spLocks noChangeArrowheads="1"/>
          </p:cNvSpPr>
          <p:nvPr/>
        </p:nvSpPr>
        <p:spPr bwMode="gray">
          <a:xfrm>
            <a:off x="533400" y="1295400"/>
            <a:ext cx="1408113" cy="381000"/>
          </a:xfrm>
          <a:prstGeom prst="rect">
            <a:avLst/>
          </a:prstGeom>
          <a:noFill/>
          <a:ln w="12700">
            <a:noFill/>
            <a:miter lim="800000"/>
            <a:headEnd/>
            <a:tailEnd/>
          </a:ln>
        </p:spPr>
        <p:txBody>
          <a:bodyPr lIns="90488" tIns="44450" rIns="90488" bIns="44450"/>
          <a:lstStyle/>
          <a:p>
            <a:pPr marL="342900" indent="-342900" eaLnBrk="0" hangingPunct="0">
              <a:spcBef>
                <a:spcPct val="20000"/>
              </a:spcBef>
              <a:buClr>
                <a:schemeClr val="bg1"/>
              </a:buClr>
              <a:buFont typeface="Wingdings" pitchFamily="2" charset="2"/>
              <a:buNone/>
            </a:pPr>
            <a:r>
              <a:rPr lang="en-GB" sz="1200" b="1" i="1" dirty="0">
                <a:latin typeface="Tahoma" pitchFamily="34" charset="0"/>
              </a:rPr>
              <a:t>Who am I?</a:t>
            </a:r>
          </a:p>
        </p:txBody>
      </p:sp>
      <p:sp>
        <p:nvSpPr>
          <p:cNvPr id="9" name="Text Box 9"/>
          <p:cNvSpPr txBox="1">
            <a:spLocks noChangeArrowheads="1"/>
          </p:cNvSpPr>
          <p:nvPr/>
        </p:nvSpPr>
        <p:spPr bwMode="auto">
          <a:xfrm>
            <a:off x="228600" y="1828800"/>
            <a:ext cx="2135188" cy="271910"/>
          </a:xfrm>
          <a:prstGeom prst="rect">
            <a:avLst/>
          </a:prstGeom>
          <a:noFill/>
          <a:ln w="12700">
            <a:noFill/>
            <a:miter lim="800000"/>
            <a:headEnd/>
            <a:tailEnd/>
          </a:ln>
        </p:spPr>
        <p:txBody>
          <a:bodyPr lIns="90000" tIns="43200" rIns="90000" bIns="43200">
            <a:spAutoFit/>
          </a:bodyPr>
          <a:lstStyle/>
          <a:p>
            <a:pPr eaLnBrk="0" hangingPunct="0">
              <a:buNone/>
            </a:pPr>
            <a:r>
              <a:rPr lang="en-GB" sz="1200" dirty="0" smtClean="0"/>
              <a:t>Managing Director </a:t>
            </a:r>
            <a:endParaRPr lang="en-GB" sz="1200" dirty="0">
              <a:latin typeface="Tahoma" pitchFamily="34" charset="0"/>
            </a:endParaRPr>
          </a:p>
        </p:txBody>
      </p:sp>
      <p:sp>
        <p:nvSpPr>
          <p:cNvPr id="10" name="Rectangle 10"/>
          <p:cNvSpPr>
            <a:spLocks noChangeArrowheads="1"/>
          </p:cNvSpPr>
          <p:nvPr/>
        </p:nvSpPr>
        <p:spPr bwMode="auto">
          <a:xfrm>
            <a:off x="2819400" y="1828800"/>
            <a:ext cx="2005013" cy="585842"/>
          </a:xfrm>
          <a:prstGeom prst="rect">
            <a:avLst/>
          </a:prstGeom>
          <a:noFill/>
          <a:ln w="12700">
            <a:noFill/>
            <a:miter lim="800000"/>
            <a:headEnd/>
            <a:tailEnd/>
          </a:ln>
        </p:spPr>
        <p:txBody>
          <a:bodyPr lIns="90000" tIns="43200" rIns="90000" bIns="43200">
            <a:spAutoFit/>
          </a:bodyPr>
          <a:lstStyle/>
          <a:p>
            <a:pPr eaLnBrk="0" hangingPunct="0">
              <a:lnSpc>
                <a:spcPct val="90000"/>
              </a:lnSpc>
              <a:spcBef>
                <a:spcPct val="20000"/>
              </a:spcBef>
              <a:buClr>
                <a:schemeClr val="bg1"/>
              </a:buClr>
            </a:pPr>
            <a:r>
              <a:rPr lang="en-GB" sz="1200" dirty="0" smtClean="0">
                <a:latin typeface="Tahoma" pitchFamily="34" charset="0"/>
              </a:rPr>
              <a:t>“I’d like to easily see the status of Customers’ invoices”</a:t>
            </a:r>
            <a:endParaRPr lang="en-GB" sz="1200" dirty="0">
              <a:latin typeface="Tahoma" pitchFamily="34" charset="0"/>
            </a:endParaRPr>
          </a:p>
        </p:txBody>
      </p:sp>
      <p:sp>
        <p:nvSpPr>
          <p:cNvPr id="11" name="Rectangle 11"/>
          <p:cNvSpPr>
            <a:spLocks noChangeArrowheads="1"/>
          </p:cNvSpPr>
          <p:nvPr/>
        </p:nvSpPr>
        <p:spPr bwMode="gray">
          <a:xfrm>
            <a:off x="5410200" y="1828800"/>
            <a:ext cx="2006600" cy="609600"/>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Provide  online information regarding Customers’ accounts.</a:t>
            </a:r>
            <a:endParaRPr lang="en-GB" sz="1200" dirty="0">
              <a:latin typeface="Tahoma" pitchFamily="34" charset="0"/>
            </a:endParaRPr>
          </a:p>
        </p:txBody>
      </p:sp>
      <p:sp>
        <p:nvSpPr>
          <p:cNvPr id="20" name="Text Box 9"/>
          <p:cNvSpPr txBox="1">
            <a:spLocks noChangeArrowheads="1"/>
          </p:cNvSpPr>
          <p:nvPr/>
        </p:nvSpPr>
        <p:spPr bwMode="auto">
          <a:xfrm>
            <a:off x="228600" y="2667000"/>
            <a:ext cx="2135188" cy="271910"/>
          </a:xfrm>
          <a:prstGeom prst="rect">
            <a:avLst/>
          </a:prstGeom>
          <a:noFill/>
          <a:ln w="12700">
            <a:noFill/>
            <a:miter lim="800000"/>
            <a:headEnd/>
            <a:tailEnd/>
          </a:ln>
        </p:spPr>
        <p:txBody>
          <a:bodyPr lIns="90000" tIns="43200" rIns="90000" bIns="43200">
            <a:spAutoFit/>
          </a:bodyPr>
          <a:lstStyle/>
          <a:p>
            <a:pPr eaLnBrk="0" hangingPunct="0">
              <a:buNone/>
            </a:pPr>
            <a:r>
              <a:rPr lang="en-GB" sz="1200" dirty="0" smtClean="0"/>
              <a:t>Administrative Assistant</a:t>
            </a:r>
            <a:endParaRPr lang="en-GB" sz="1200" dirty="0">
              <a:latin typeface="Tahoma" pitchFamily="34" charset="0"/>
            </a:endParaRPr>
          </a:p>
        </p:txBody>
      </p:sp>
      <p:sp>
        <p:nvSpPr>
          <p:cNvPr id="21" name="Rectangle 10"/>
          <p:cNvSpPr>
            <a:spLocks noChangeArrowheads="1"/>
          </p:cNvSpPr>
          <p:nvPr/>
        </p:nvSpPr>
        <p:spPr bwMode="auto">
          <a:xfrm>
            <a:off x="2819400" y="2667000"/>
            <a:ext cx="2005013" cy="585842"/>
          </a:xfrm>
          <a:prstGeom prst="rect">
            <a:avLst/>
          </a:prstGeom>
          <a:noFill/>
          <a:ln w="12700">
            <a:noFill/>
            <a:miter lim="800000"/>
            <a:headEnd/>
            <a:tailEnd/>
          </a:ln>
        </p:spPr>
        <p:txBody>
          <a:bodyPr lIns="90000" tIns="43200" rIns="90000" bIns="43200">
            <a:spAutoFit/>
          </a:bodyPr>
          <a:lstStyle/>
          <a:p>
            <a:pPr eaLnBrk="0" hangingPunct="0">
              <a:lnSpc>
                <a:spcPct val="90000"/>
              </a:lnSpc>
              <a:spcBef>
                <a:spcPct val="20000"/>
              </a:spcBef>
              <a:buClr>
                <a:schemeClr val="bg1"/>
              </a:buClr>
            </a:pPr>
            <a:r>
              <a:rPr lang="en-GB" sz="1200" dirty="0" smtClean="0">
                <a:latin typeface="Tahoma" pitchFamily="34" charset="0"/>
              </a:rPr>
              <a:t>“ I need to generate a lot more letters than I do today”</a:t>
            </a:r>
            <a:endParaRPr lang="en-GB" sz="1200" dirty="0">
              <a:latin typeface="Tahoma" pitchFamily="34" charset="0"/>
            </a:endParaRPr>
          </a:p>
        </p:txBody>
      </p:sp>
      <p:sp>
        <p:nvSpPr>
          <p:cNvPr id="22" name="Rectangle 11"/>
          <p:cNvSpPr>
            <a:spLocks noChangeArrowheads="1"/>
          </p:cNvSpPr>
          <p:nvPr/>
        </p:nvSpPr>
        <p:spPr bwMode="gray">
          <a:xfrm>
            <a:off x="5410200" y="2667000"/>
            <a:ext cx="2006600" cy="609600"/>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Provide  an automated approach to letter generation.</a:t>
            </a:r>
            <a:endParaRPr lang="en-GB" sz="1200" dirty="0">
              <a:latin typeface="Tahoma" pitchFamily="34" charset="0"/>
            </a:endParaRPr>
          </a:p>
        </p:txBody>
      </p:sp>
      <p:sp>
        <p:nvSpPr>
          <p:cNvPr id="27" name="Text Box 9"/>
          <p:cNvSpPr txBox="1">
            <a:spLocks noChangeArrowheads="1"/>
          </p:cNvSpPr>
          <p:nvPr/>
        </p:nvSpPr>
        <p:spPr bwMode="auto">
          <a:xfrm>
            <a:off x="228600" y="3505200"/>
            <a:ext cx="2135188" cy="271910"/>
          </a:xfrm>
          <a:prstGeom prst="rect">
            <a:avLst/>
          </a:prstGeom>
          <a:noFill/>
          <a:ln w="12700">
            <a:noFill/>
            <a:miter lim="800000"/>
            <a:headEnd/>
            <a:tailEnd/>
          </a:ln>
        </p:spPr>
        <p:txBody>
          <a:bodyPr lIns="90000" tIns="43200" rIns="90000" bIns="43200">
            <a:spAutoFit/>
          </a:bodyPr>
          <a:lstStyle/>
          <a:p>
            <a:pPr eaLnBrk="0" hangingPunct="0">
              <a:buNone/>
            </a:pPr>
            <a:r>
              <a:rPr lang="en-GB" sz="1200" dirty="0" smtClean="0"/>
              <a:t>Technology Manager</a:t>
            </a:r>
            <a:endParaRPr lang="en-GB" sz="1200" dirty="0">
              <a:latin typeface="Tahoma" pitchFamily="34" charset="0"/>
            </a:endParaRPr>
          </a:p>
        </p:txBody>
      </p:sp>
      <p:sp>
        <p:nvSpPr>
          <p:cNvPr id="28" name="Text Box 9"/>
          <p:cNvSpPr txBox="1">
            <a:spLocks noChangeArrowheads="1"/>
          </p:cNvSpPr>
          <p:nvPr/>
        </p:nvSpPr>
        <p:spPr bwMode="auto">
          <a:xfrm>
            <a:off x="228600" y="4343400"/>
            <a:ext cx="2135188" cy="271910"/>
          </a:xfrm>
          <a:prstGeom prst="rect">
            <a:avLst/>
          </a:prstGeom>
          <a:noFill/>
          <a:ln w="12700">
            <a:noFill/>
            <a:miter lim="800000"/>
            <a:headEnd/>
            <a:tailEnd/>
          </a:ln>
        </p:spPr>
        <p:txBody>
          <a:bodyPr lIns="90000" tIns="43200" rIns="90000" bIns="43200">
            <a:spAutoFit/>
          </a:bodyPr>
          <a:lstStyle/>
          <a:p>
            <a:pPr eaLnBrk="0" hangingPunct="0">
              <a:buNone/>
            </a:pPr>
            <a:r>
              <a:rPr lang="en-GB" sz="1200" dirty="0" smtClean="0"/>
              <a:t>Sales</a:t>
            </a:r>
            <a:endParaRPr lang="en-GB" sz="1200" dirty="0">
              <a:latin typeface="Tahoma" pitchFamily="34" charset="0"/>
            </a:endParaRPr>
          </a:p>
        </p:txBody>
      </p:sp>
      <p:sp>
        <p:nvSpPr>
          <p:cNvPr id="32" name="Rectangle 10"/>
          <p:cNvSpPr>
            <a:spLocks noChangeArrowheads="1"/>
          </p:cNvSpPr>
          <p:nvPr/>
        </p:nvSpPr>
        <p:spPr bwMode="auto">
          <a:xfrm>
            <a:off x="2819400" y="3505200"/>
            <a:ext cx="2005013" cy="419642"/>
          </a:xfrm>
          <a:prstGeom prst="rect">
            <a:avLst/>
          </a:prstGeom>
          <a:noFill/>
          <a:ln w="12700">
            <a:noFill/>
            <a:miter lim="800000"/>
            <a:headEnd/>
            <a:tailEnd/>
          </a:ln>
        </p:spPr>
        <p:txBody>
          <a:bodyPr lIns="90000" tIns="43200" rIns="90000" bIns="43200">
            <a:spAutoFit/>
          </a:bodyPr>
          <a:lstStyle/>
          <a:p>
            <a:pPr eaLnBrk="0" hangingPunct="0">
              <a:lnSpc>
                <a:spcPct val="90000"/>
              </a:lnSpc>
              <a:spcBef>
                <a:spcPct val="20000"/>
              </a:spcBef>
              <a:buClr>
                <a:schemeClr val="bg1"/>
              </a:buClr>
            </a:pPr>
            <a:r>
              <a:rPr lang="en-GB" sz="1200" dirty="0" smtClean="0">
                <a:latin typeface="Tahoma" pitchFamily="34" charset="0"/>
              </a:rPr>
              <a:t>“ I want to easily support all users”</a:t>
            </a:r>
            <a:endParaRPr lang="en-GB" sz="1200" dirty="0">
              <a:latin typeface="Tahoma" pitchFamily="34" charset="0"/>
            </a:endParaRPr>
          </a:p>
        </p:txBody>
      </p:sp>
      <p:sp>
        <p:nvSpPr>
          <p:cNvPr id="33" name="Rectangle 11"/>
          <p:cNvSpPr>
            <a:spLocks noChangeArrowheads="1"/>
          </p:cNvSpPr>
          <p:nvPr/>
        </p:nvSpPr>
        <p:spPr bwMode="gray">
          <a:xfrm>
            <a:off x="5410200" y="3505200"/>
            <a:ext cx="2006600" cy="609600"/>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Provide  a solution in a language I can support.</a:t>
            </a:r>
            <a:endParaRPr lang="en-GB" sz="1200" dirty="0">
              <a:latin typeface="Tahoma" pitchFamily="34" charset="0"/>
            </a:endParaRPr>
          </a:p>
        </p:txBody>
      </p:sp>
      <p:sp>
        <p:nvSpPr>
          <p:cNvPr id="34" name="Rectangle 10"/>
          <p:cNvSpPr>
            <a:spLocks noChangeArrowheads="1"/>
          </p:cNvSpPr>
          <p:nvPr/>
        </p:nvSpPr>
        <p:spPr bwMode="auto">
          <a:xfrm>
            <a:off x="2819400" y="4343400"/>
            <a:ext cx="2005013" cy="585842"/>
          </a:xfrm>
          <a:prstGeom prst="rect">
            <a:avLst/>
          </a:prstGeom>
          <a:noFill/>
          <a:ln w="12700">
            <a:noFill/>
            <a:miter lim="800000"/>
            <a:headEnd/>
            <a:tailEnd/>
          </a:ln>
        </p:spPr>
        <p:txBody>
          <a:bodyPr lIns="90000" tIns="43200" rIns="90000" bIns="43200">
            <a:spAutoFit/>
          </a:bodyPr>
          <a:lstStyle/>
          <a:p>
            <a:pPr eaLnBrk="0" hangingPunct="0">
              <a:lnSpc>
                <a:spcPct val="90000"/>
              </a:lnSpc>
              <a:spcBef>
                <a:spcPct val="20000"/>
              </a:spcBef>
              <a:buClr>
                <a:schemeClr val="bg1"/>
              </a:buClr>
            </a:pPr>
            <a:r>
              <a:rPr lang="en-GB" sz="1200" dirty="0" smtClean="0">
                <a:latin typeface="Tahoma" pitchFamily="34" charset="0"/>
              </a:rPr>
              <a:t>“ I want to be able to sign on more customers with confidence.</a:t>
            </a:r>
            <a:endParaRPr lang="en-GB" sz="1200" dirty="0">
              <a:latin typeface="Tahoma" pitchFamily="34" charset="0"/>
            </a:endParaRPr>
          </a:p>
        </p:txBody>
      </p:sp>
      <p:sp>
        <p:nvSpPr>
          <p:cNvPr id="35" name="Rectangle 11"/>
          <p:cNvSpPr>
            <a:spLocks noChangeArrowheads="1"/>
          </p:cNvSpPr>
          <p:nvPr/>
        </p:nvSpPr>
        <p:spPr bwMode="gray">
          <a:xfrm>
            <a:off x="5410200" y="4343400"/>
            <a:ext cx="2006600" cy="914400"/>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Provide  a  system that can accommodate additional customers with the quality service.</a:t>
            </a:r>
            <a:endParaRPr lang="en-GB" sz="1200" dirty="0">
              <a:latin typeface="Tahoma" pitchFamily="34" charset="0"/>
            </a:endParaRPr>
          </a:p>
        </p:txBody>
      </p:sp>
      <p:sp>
        <p:nvSpPr>
          <p:cNvPr id="39" name="Text Box 9"/>
          <p:cNvSpPr txBox="1">
            <a:spLocks noChangeArrowheads="1"/>
          </p:cNvSpPr>
          <p:nvPr/>
        </p:nvSpPr>
        <p:spPr bwMode="auto">
          <a:xfrm>
            <a:off x="228600" y="5181600"/>
            <a:ext cx="2135188" cy="271910"/>
          </a:xfrm>
          <a:prstGeom prst="rect">
            <a:avLst/>
          </a:prstGeom>
          <a:noFill/>
          <a:ln w="12700">
            <a:noFill/>
            <a:miter lim="800000"/>
            <a:headEnd/>
            <a:tailEnd/>
          </a:ln>
        </p:spPr>
        <p:txBody>
          <a:bodyPr lIns="90000" tIns="43200" rIns="90000" bIns="43200">
            <a:spAutoFit/>
          </a:bodyPr>
          <a:lstStyle/>
          <a:p>
            <a:pPr eaLnBrk="0" hangingPunct="0">
              <a:buNone/>
            </a:pPr>
            <a:r>
              <a:rPr lang="en-GB" sz="1200" dirty="0" smtClean="0"/>
              <a:t>Customer</a:t>
            </a:r>
            <a:endParaRPr lang="en-GB" sz="1200" dirty="0">
              <a:latin typeface="Tahoma" pitchFamily="34" charset="0"/>
            </a:endParaRPr>
          </a:p>
        </p:txBody>
      </p:sp>
      <p:sp>
        <p:nvSpPr>
          <p:cNvPr id="40" name="Rectangle 10"/>
          <p:cNvSpPr>
            <a:spLocks noChangeArrowheads="1"/>
          </p:cNvSpPr>
          <p:nvPr/>
        </p:nvSpPr>
        <p:spPr bwMode="auto">
          <a:xfrm>
            <a:off x="2819400" y="5181600"/>
            <a:ext cx="2005013" cy="752041"/>
          </a:xfrm>
          <a:prstGeom prst="rect">
            <a:avLst/>
          </a:prstGeom>
          <a:noFill/>
          <a:ln w="12700">
            <a:noFill/>
            <a:miter lim="800000"/>
            <a:headEnd/>
            <a:tailEnd/>
          </a:ln>
        </p:spPr>
        <p:txBody>
          <a:bodyPr lIns="90000" tIns="43200" rIns="90000" bIns="43200">
            <a:spAutoFit/>
          </a:bodyPr>
          <a:lstStyle/>
          <a:p>
            <a:pPr eaLnBrk="0" hangingPunct="0">
              <a:lnSpc>
                <a:spcPct val="90000"/>
              </a:lnSpc>
              <a:spcBef>
                <a:spcPct val="20000"/>
              </a:spcBef>
              <a:buClr>
                <a:schemeClr val="bg1"/>
              </a:buClr>
            </a:pPr>
            <a:r>
              <a:rPr lang="en-GB" sz="1200" dirty="0" smtClean="0">
                <a:latin typeface="Tahoma" pitchFamily="34" charset="0"/>
              </a:rPr>
              <a:t>“ I need to be confident that DC knows the status of each of my debtors’ invoices”</a:t>
            </a:r>
            <a:endParaRPr lang="en-GB" sz="1200" dirty="0">
              <a:latin typeface="Tahoma" pitchFamily="34" charset="0"/>
            </a:endParaRPr>
          </a:p>
        </p:txBody>
      </p:sp>
      <p:sp>
        <p:nvSpPr>
          <p:cNvPr id="41" name="Rectangle 11"/>
          <p:cNvSpPr>
            <a:spLocks noChangeArrowheads="1"/>
          </p:cNvSpPr>
          <p:nvPr/>
        </p:nvSpPr>
        <p:spPr bwMode="gray">
          <a:xfrm>
            <a:off x="5410200" y="5181600"/>
            <a:ext cx="2006600" cy="609600"/>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Provide  a way to reflect invoice status by Debtor.</a:t>
            </a:r>
            <a:endParaRPr lang="en-GB" sz="1200" dirty="0">
              <a:latin typeface="Tahoma" pitchFamily="34" charset="0"/>
            </a:endParaRPr>
          </a:p>
        </p:txBody>
      </p:sp>
      <p:sp>
        <p:nvSpPr>
          <p:cNvPr id="23" name="Rectangle 4"/>
          <p:cNvSpPr>
            <a:spLocks noChangeArrowheads="1"/>
          </p:cNvSpPr>
          <p:nvPr/>
        </p:nvSpPr>
        <p:spPr bwMode="gray">
          <a:xfrm>
            <a:off x="7093520" y="1247800"/>
            <a:ext cx="2159000" cy="381000"/>
          </a:xfrm>
          <a:prstGeom prst="rect">
            <a:avLst/>
          </a:prstGeom>
          <a:noFill/>
          <a:ln w="12700">
            <a:noFill/>
            <a:miter lim="800000"/>
            <a:headEnd/>
            <a:tailEnd/>
          </a:ln>
        </p:spPr>
        <p:txBody>
          <a:bodyPr lIns="90488" tIns="44450" rIns="0" bIns="44450"/>
          <a:lstStyle/>
          <a:p>
            <a:pPr algn="ctr" eaLnBrk="0" hangingPunct="0">
              <a:spcBef>
                <a:spcPct val="20000"/>
              </a:spcBef>
              <a:buClr>
                <a:schemeClr val="bg1"/>
              </a:buClr>
              <a:buFont typeface="Wingdings" pitchFamily="2" charset="2"/>
              <a:buNone/>
            </a:pPr>
            <a:r>
              <a:rPr lang="en-GB" sz="1200" b="1" i="1" dirty="0" smtClean="0">
                <a:latin typeface="Tahoma" pitchFamily="34" charset="0"/>
              </a:rPr>
              <a:t>Importance</a:t>
            </a:r>
            <a:endParaRPr lang="en-GB" sz="1200" b="1" i="1" dirty="0">
              <a:latin typeface="Tahoma" pitchFamily="34" charset="0"/>
            </a:endParaRPr>
          </a:p>
        </p:txBody>
      </p:sp>
      <p:sp>
        <p:nvSpPr>
          <p:cNvPr id="24" name="Rectangle 11"/>
          <p:cNvSpPr>
            <a:spLocks noChangeArrowheads="1"/>
          </p:cNvSpPr>
          <p:nvPr/>
        </p:nvSpPr>
        <p:spPr bwMode="gray">
          <a:xfrm>
            <a:off x="7956376" y="3573016"/>
            <a:ext cx="530944" cy="432048"/>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4</a:t>
            </a:r>
            <a:endParaRPr lang="en-GB" sz="1200" dirty="0">
              <a:latin typeface="Tahoma" pitchFamily="34" charset="0"/>
            </a:endParaRPr>
          </a:p>
        </p:txBody>
      </p:sp>
      <p:sp>
        <p:nvSpPr>
          <p:cNvPr id="25" name="Rectangle 11"/>
          <p:cNvSpPr>
            <a:spLocks noChangeArrowheads="1"/>
          </p:cNvSpPr>
          <p:nvPr/>
        </p:nvSpPr>
        <p:spPr bwMode="gray">
          <a:xfrm>
            <a:off x="7956376" y="1916832"/>
            <a:ext cx="530944" cy="432048"/>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5</a:t>
            </a:r>
            <a:endParaRPr lang="en-GB" sz="1200" dirty="0">
              <a:latin typeface="Tahoma" pitchFamily="34" charset="0"/>
            </a:endParaRPr>
          </a:p>
        </p:txBody>
      </p:sp>
      <p:sp>
        <p:nvSpPr>
          <p:cNvPr id="26" name="Rectangle 11"/>
          <p:cNvSpPr>
            <a:spLocks noChangeArrowheads="1"/>
          </p:cNvSpPr>
          <p:nvPr/>
        </p:nvSpPr>
        <p:spPr bwMode="gray">
          <a:xfrm>
            <a:off x="7956376" y="2636912"/>
            <a:ext cx="530944" cy="432048"/>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a:latin typeface="Tahoma" pitchFamily="34" charset="0"/>
              </a:rPr>
              <a:t>2</a:t>
            </a:r>
          </a:p>
        </p:txBody>
      </p:sp>
      <p:sp>
        <p:nvSpPr>
          <p:cNvPr id="29" name="Rectangle 11"/>
          <p:cNvSpPr>
            <a:spLocks noChangeArrowheads="1"/>
          </p:cNvSpPr>
          <p:nvPr/>
        </p:nvSpPr>
        <p:spPr bwMode="gray">
          <a:xfrm>
            <a:off x="7956376" y="4581128"/>
            <a:ext cx="530944" cy="432048"/>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smtClean="0">
                <a:latin typeface="Tahoma" pitchFamily="34" charset="0"/>
              </a:rPr>
              <a:t>3</a:t>
            </a:r>
            <a:endParaRPr lang="en-GB" sz="1200" dirty="0">
              <a:latin typeface="Tahoma" pitchFamily="34" charset="0"/>
            </a:endParaRPr>
          </a:p>
        </p:txBody>
      </p:sp>
      <p:sp>
        <p:nvSpPr>
          <p:cNvPr id="30" name="Rectangle 11"/>
          <p:cNvSpPr>
            <a:spLocks noChangeArrowheads="1"/>
          </p:cNvSpPr>
          <p:nvPr/>
        </p:nvSpPr>
        <p:spPr bwMode="gray">
          <a:xfrm>
            <a:off x="7956376" y="5229200"/>
            <a:ext cx="530944" cy="432048"/>
          </a:xfrm>
          <a:prstGeom prst="rect">
            <a:avLst/>
          </a:prstGeom>
          <a:noFill/>
          <a:ln w="12700">
            <a:noFill/>
            <a:miter lim="800000"/>
            <a:headEnd/>
            <a:tailEnd/>
          </a:ln>
        </p:spPr>
        <p:txBody>
          <a:bodyPr lIns="90488" tIns="44450" rIns="90488" bIns="44450"/>
          <a:lstStyle/>
          <a:p>
            <a:pPr eaLnBrk="0" hangingPunct="0">
              <a:lnSpc>
                <a:spcPct val="90000"/>
              </a:lnSpc>
              <a:spcBef>
                <a:spcPct val="20000"/>
              </a:spcBef>
              <a:buClr>
                <a:schemeClr val="bg1"/>
              </a:buClr>
              <a:buFont typeface="Wingdings" pitchFamily="2" charset="2"/>
              <a:buNone/>
            </a:pPr>
            <a:r>
              <a:rPr lang="en-GB" sz="1200" dirty="0">
                <a:latin typeface="Tahoma" pitchFamily="34" charset="0"/>
              </a:rPr>
              <a:t>1</a:t>
            </a:r>
          </a:p>
        </p:txBody>
      </p:sp>
    </p:spTree>
    <p:extLst>
      <p:ext uri="{BB962C8B-B14F-4D97-AF65-F5344CB8AC3E}">
        <p14:creationId xmlns:p14="http://schemas.microsoft.com/office/powerpoint/2010/main" val="312284938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New animal roles</a:t>
            </a:r>
            <a:endParaRPr lang="en-US" dirty="0"/>
          </a:p>
        </p:txBody>
      </p:sp>
      <p:sp>
        <p:nvSpPr>
          <p:cNvPr id="2" name="Vertical Text Placeholder 1"/>
          <p:cNvSpPr>
            <a:spLocks noGrp="1"/>
          </p:cNvSpPr>
          <p:nvPr>
            <p:ph type="body" orient="vert" sz="quarter" idx="11"/>
          </p:nvPr>
        </p:nvSpPr>
        <p:spPr/>
        <p:txBody>
          <a:bodyPr/>
          <a:lstStyle/>
          <a:p>
            <a:endParaRPr lang="en-US"/>
          </a:p>
        </p:txBody>
      </p:sp>
      <p:sp>
        <p:nvSpPr>
          <p:cNvPr id="14" name="Rectangle 3"/>
          <p:cNvSpPr>
            <a:spLocks noChangeArrowheads="1"/>
          </p:cNvSpPr>
          <p:nvPr/>
        </p:nvSpPr>
        <p:spPr bwMode="gray">
          <a:xfrm>
            <a:off x="3276600" y="1224756"/>
            <a:ext cx="1727200" cy="381000"/>
          </a:xfrm>
          <a:prstGeom prst="rect">
            <a:avLst/>
          </a:prstGeom>
          <a:noFill/>
          <a:ln w="12700">
            <a:noFill/>
            <a:miter lim="800000"/>
            <a:headEnd/>
            <a:tailEnd/>
          </a:ln>
        </p:spPr>
        <p:txBody>
          <a:bodyPr lIns="90488" tIns="44450" rIns="90488" bIns="44450"/>
          <a:lstStyle/>
          <a:p>
            <a:pPr marL="342900" indent="-342900" eaLnBrk="0" hangingPunct="0">
              <a:spcBef>
                <a:spcPct val="20000"/>
              </a:spcBef>
              <a:buClr>
                <a:schemeClr val="bg1"/>
              </a:buClr>
              <a:buFont typeface="Wingdings" pitchFamily="2" charset="2"/>
              <a:buNone/>
            </a:pPr>
            <a:r>
              <a:rPr lang="en-GB" sz="1400" b="1" i="1" dirty="0">
                <a:latin typeface="Tahoma" pitchFamily="34" charset="0"/>
              </a:rPr>
              <a:t>What do I want to do?</a:t>
            </a:r>
          </a:p>
        </p:txBody>
      </p:sp>
      <p:sp>
        <p:nvSpPr>
          <p:cNvPr id="15" name="Rectangle 4"/>
          <p:cNvSpPr>
            <a:spLocks noChangeArrowheads="1"/>
          </p:cNvSpPr>
          <p:nvPr/>
        </p:nvSpPr>
        <p:spPr bwMode="gray">
          <a:xfrm>
            <a:off x="5029200" y="1224756"/>
            <a:ext cx="2159000" cy="381000"/>
          </a:xfrm>
          <a:prstGeom prst="rect">
            <a:avLst/>
          </a:prstGeom>
          <a:noFill/>
          <a:ln w="12700">
            <a:noFill/>
            <a:miter lim="800000"/>
            <a:headEnd/>
            <a:tailEnd/>
          </a:ln>
        </p:spPr>
        <p:txBody>
          <a:bodyPr lIns="90488" tIns="44450" rIns="0" bIns="44450"/>
          <a:lstStyle/>
          <a:p>
            <a:pPr algn="ctr" eaLnBrk="0" hangingPunct="0">
              <a:spcBef>
                <a:spcPct val="20000"/>
              </a:spcBef>
              <a:buClr>
                <a:schemeClr val="bg1"/>
              </a:buClr>
              <a:buFont typeface="Wingdings" pitchFamily="2" charset="2"/>
              <a:buNone/>
            </a:pPr>
            <a:r>
              <a:rPr lang="en-GB" sz="1400" b="1" i="1" dirty="0">
                <a:latin typeface="Tahoma" pitchFamily="34" charset="0"/>
              </a:rPr>
              <a:t>How will you support my goals?</a:t>
            </a:r>
          </a:p>
        </p:txBody>
      </p:sp>
      <p:sp>
        <p:nvSpPr>
          <p:cNvPr id="19" name="Rectangle 8"/>
          <p:cNvSpPr>
            <a:spLocks noChangeArrowheads="1"/>
          </p:cNvSpPr>
          <p:nvPr/>
        </p:nvSpPr>
        <p:spPr bwMode="gray">
          <a:xfrm>
            <a:off x="1870075" y="1224756"/>
            <a:ext cx="3376613" cy="381000"/>
          </a:xfrm>
          <a:prstGeom prst="rect">
            <a:avLst/>
          </a:prstGeom>
          <a:noFill/>
          <a:ln w="12700">
            <a:noFill/>
            <a:miter lim="800000"/>
            <a:headEnd/>
            <a:tailEnd/>
          </a:ln>
        </p:spPr>
        <p:txBody>
          <a:bodyPr lIns="90488" tIns="44450" rIns="90488" bIns="44450"/>
          <a:lstStyle/>
          <a:p>
            <a:pPr marL="342900" indent="-342900" eaLnBrk="0" hangingPunct="0">
              <a:spcBef>
                <a:spcPct val="20000"/>
              </a:spcBef>
              <a:buClr>
                <a:schemeClr val="bg1"/>
              </a:buClr>
              <a:buFont typeface="Wingdings" pitchFamily="2" charset="2"/>
              <a:buNone/>
            </a:pPr>
            <a:r>
              <a:rPr lang="en-GB" sz="1400" b="1" i="1" dirty="0">
                <a:latin typeface="Tahoma" pitchFamily="34" charset="0"/>
              </a:rPr>
              <a:t>Who am I?</a:t>
            </a:r>
          </a:p>
        </p:txBody>
      </p:sp>
      <p:sp>
        <p:nvSpPr>
          <p:cNvPr id="20" name="Rectangle 21"/>
          <p:cNvSpPr>
            <a:spLocks noChangeArrowheads="1"/>
          </p:cNvSpPr>
          <p:nvPr/>
        </p:nvSpPr>
        <p:spPr bwMode="gray">
          <a:xfrm>
            <a:off x="7261225" y="1224756"/>
            <a:ext cx="1585913" cy="381000"/>
          </a:xfrm>
          <a:prstGeom prst="rect">
            <a:avLst/>
          </a:prstGeom>
          <a:noFill/>
          <a:ln w="12700">
            <a:noFill/>
            <a:miter lim="800000"/>
            <a:headEnd/>
            <a:tailEnd/>
          </a:ln>
        </p:spPr>
        <p:txBody>
          <a:bodyPr lIns="90488" tIns="44450" rIns="0" bIns="44450"/>
          <a:lstStyle/>
          <a:p>
            <a:pPr algn="ctr" eaLnBrk="0" hangingPunct="0">
              <a:spcBef>
                <a:spcPct val="20000"/>
              </a:spcBef>
              <a:buClr>
                <a:schemeClr val="bg1"/>
              </a:buClr>
              <a:buFont typeface="Wingdings" pitchFamily="2" charset="2"/>
              <a:buNone/>
            </a:pPr>
            <a:r>
              <a:rPr lang="en-GB" sz="1400" b="1" i="1" dirty="0">
                <a:latin typeface="Tahoma" pitchFamily="34" charset="0"/>
              </a:rPr>
              <a:t>How important am I?</a:t>
            </a:r>
          </a:p>
        </p:txBody>
      </p:sp>
      <p:sp>
        <p:nvSpPr>
          <p:cNvPr id="21" name="TextBox 20"/>
          <p:cNvSpPr txBox="1"/>
          <p:nvPr/>
        </p:nvSpPr>
        <p:spPr>
          <a:xfrm>
            <a:off x="1641475" y="2057400"/>
            <a:ext cx="7315200" cy="646331"/>
          </a:xfrm>
          <a:prstGeom prst="rect">
            <a:avLst/>
          </a:prstGeom>
          <a:noFill/>
        </p:spPr>
        <p:txBody>
          <a:bodyPr wrap="square" rtlCol="0">
            <a:spAutoFit/>
          </a:bodyPr>
          <a:lstStyle/>
          <a:p>
            <a:r>
              <a:rPr lang="en-US" dirty="0" smtClean="0"/>
              <a:t>Determine what roles will be interested in your new animal</a:t>
            </a:r>
          </a:p>
          <a:p>
            <a:r>
              <a:rPr lang="en-US" dirty="0" smtClean="0"/>
              <a:t>Answer the questions below in developing their goals</a:t>
            </a:r>
          </a:p>
        </p:txBody>
      </p:sp>
      <p:sp>
        <p:nvSpPr>
          <p:cNvPr id="22" name="Rectangle 21"/>
          <p:cNvSpPr/>
          <p:nvPr/>
        </p:nvSpPr>
        <p:spPr>
          <a:xfrm>
            <a:off x="1691680" y="2924944"/>
            <a:ext cx="6511925" cy="2542234"/>
          </a:xfrm>
          <a:prstGeom prst="rect">
            <a:avLst/>
          </a:prstGeom>
          <a:ln>
            <a:solidFill>
              <a:schemeClr val="accent1">
                <a:lumMod val="75000"/>
              </a:schemeClr>
            </a:solidFill>
          </a:ln>
        </p:spPr>
        <p:txBody>
          <a:bodyPr wrap="square">
            <a:spAutoFit/>
          </a:bodyPr>
          <a:lstStyle/>
          <a:p>
            <a:pPr>
              <a:buNone/>
            </a:pPr>
            <a:r>
              <a:rPr lang="en-US" b="1" dirty="0" smtClean="0"/>
              <a:t>Goals &amp; Roadblocks</a:t>
            </a:r>
            <a:r>
              <a:rPr lang="en-US" dirty="0" smtClean="0"/>
              <a:t> </a:t>
            </a:r>
          </a:p>
          <a:p>
            <a:pPr lvl="1"/>
            <a:r>
              <a:rPr lang="en-US" sz="1600" dirty="0" smtClean="0"/>
              <a:t>What are their goals in their job?</a:t>
            </a:r>
          </a:p>
          <a:p>
            <a:pPr lvl="1"/>
            <a:r>
              <a:rPr lang="en-US" sz="1600" dirty="0" smtClean="0"/>
              <a:t>What are their personal / career goals?</a:t>
            </a:r>
          </a:p>
          <a:p>
            <a:pPr lvl="1"/>
            <a:r>
              <a:rPr lang="en-US" sz="1600" dirty="0" smtClean="0"/>
              <a:t>What are common frustrations in their job?</a:t>
            </a:r>
          </a:p>
          <a:p>
            <a:pPr lvl="1"/>
            <a:r>
              <a:rPr lang="en-US" sz="1600" dirty="0" smtClean="0"/>
              <a:t>What are daily roadblocks? </a:t>
            </a:r>
          </a:p>
          <a:p>
            <a:pPr>
              <a:buNone/>
            </a:pPr>
            <a:r>
              <a:rPr lang="en-US" b="1" dirty="0" smtClean="0"/>
              <a:t>Context of use</a:t>
            </a:r>
          </a:p>
          <a:p>
            <a:pPr lvl="1"/>
            <a:r>
              <a:rPr lang="en-US" sz="1600" dirty="0" smtClean="0"/>
              <a:t>What are their 3 most common tasks?</a:t>
            </a:r>
          </a:p>
          <a:p>
            <a:pPr lvl="1"/>
            <a:r>
              <a:rPr lang="en-US" sz="1600" dirty="0" smtClean="0"/>
              <a:t>What are their 3 important performance metrics?</a:t>
            </a:r>
          </a:p>
        </p:txBody>
      </p:sp>
      <p:sp>
        <p:nvSpPr>
          <p:cNvPr id="10" name="TextBox 9"/>
          <p:cNvSpPr txBox="1"/>
          <p:nvPr/>
        </p:nvSpPr>
        <p:spPr>
          <a:xfrm>
            <a:off x="1547664" y="5661248"/>
            <a:ext cx="7315200" cy="646331"/>
          </a:xfrm>
          <a:prstGeom prst="rect">
            <a:avLst/>
          </a:prstGeom>
          <a:noFill/>
        </p:spPr>
        <p:txBody>
          <a:bodyPr wrap="square" rtlCol="0">
            <a:spAutoFit/>
          </a:bodyPr>
          <a:lstStyle/>
          <a:p>
            <a:r>
              <a:rPr lang="en-US" dirty="0" smtClean="0"/>
              <a:t>HINT: Think of people in the entire animal’s development – zoo keepers, wildlife experts, the general public, environmentalists, etc.</a:t>
            </a:r>
          </a:p>
        </p:txBody>
      </p:sp>
    </p:spTree>
    <p:extLst>
      <p:ext uri="{BB962C8B-B14F-4D97-AF65-F5344CB8AC3E}">
        <p14:creationId xmlns:p14="http://schemas.microsoft.com/office/powerpoint/2010/main" val="36350555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coming up…</a:t>
            </a:r>
            <a:endParaRPr lang="en-US" dirty="0"/>
          </a:p>
        </p:txBody>
      </p:sp>
      <p:sp>
        <p:nvSpPr>
          <p:cNvPr id="5" name="Content Placeholder 4"/>
          <p:cNvSpPr>
            <a:spLocks noGrp="1"/>
          </p:cNvSpPr>
          <p:nvPr>
            <p:ph idx="1"/>
          </p:nvPr>
        </p:nvSpPr>
        <p:spPr/>
        <p:txBody>
          <a:bodyPr/>
          <a:lstStyle/>
          <a:p>
            <a:r>
              <a:rPr lang="en-US" dirty="0" smtClean="0"/>
              <a:t>Run an agile project</a:t>
            </a:r>
          </a:p>
          <a:p>
            <a:r>
              <a:rPr lang="en-US" dirty="0" smtClean="0"/>
              <a:t>Build, test, and release a product</a:t>
            </a:r>
          </a:p>
          <a:p>
            <a:r>
              <a:rPr lang="en-US" dirty="0" smtClean="0"/>
              <a:t>All using agile principles</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Personas</a:t>
            </a:r>
            <a:endParaRPr lang="en-US" dirty="0"/>
          </a:p>
        </p:txBody>
      </p:sp>
    </p:spTree>
    <p:extLst>
      <p:ext uri="{BB962C8B-B14F-4D97-AF65-F5344CB8AC3E}">
        <p14:creationId xmlns:p14="http://schemas.microsoft.com/office/powerpoint/2010/main" val="2635338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6"/>
          <p:cNvSpPr>
            <a:spLocks noGrp="1"/>
          </p:cNvSpPr>
          <p:nvPr>
            <p:ph type="title"/>
          </p:nvPr>
        </p:nvSpPr>
        <p:spPr/>
        <p:txBody>
          <a:bodyPr/>
          <a:lstStyle/>
          <a:p>
            <a:r>
              <a:rPr lang="en-US" dirty="0" smtClean="0"/>
              <a:t>Understanding Users</a:t>
            </a:r>
          </a:p>
        </p:txBody>
      </p:sp>
      <p:sp>
        <p:nvSpPr>
          <p:cNvPr id="16387" name="Content Placeholder 17"/>
          <p:cNvSpPr>
            <a:spLocks noGrp="1"/>
          </p:cNvSpPr>
          <p:nvPr>
            <p:ph idx="1"/>
          </p:nvPr>
        </p:nvSpPr>
        <p:spPr/>
        <p:txBody>
          <a:bodyPr/>
          <a:lstStyle/>
          <a:p>
            <a:r>
              <a:rPr lang="en-US" dirty="0" smtClean="0"/>
              <a:t>First, we need to answer some questions:</a:t>
            </a:r>
          </a:p>
          <a:p>
            <a:pPr lvl="1"/>
            <a:r>
              <a:rPr lang="en-US" dirty="0" smtClean="0"/>
              <a:t>Who will be using our software?   (Roles</a:t>
            </a:r>
            <a:r>
              <a:rPr lang="en-US" dirty="0"/>
              <a:t>)</a:t>
            </a:r>
            <a:endParaRPr lang="en-US" dirty="0" smtClean="0"/>
          </a:p>
          <a:p>
            <a:pPr lvl="1"/>
            <a:r>
              <a:rPr lang="en-US" dirty="0" smtClean="0"/>
              <a:t>Why will they be using our software? (People</a:t>
            </a:r>
            <a:r>
              <a:rPr lang="en-US" dirty="0"/>
              <a:t>)</a:t>
            </a:r>
            <a:endParaRPr lang="en-US" dirty="0" smtClean="0"/>
          </a:p>
          <a:p>
            <a:pPr lvl="1"/>
            <a:r>
              <a:rPr lang="en-US" dirty="0" smtClean="0"/>
              <a:t>What important characteristics do these people possess?</a:t>
            </a:r>
          </a:p>
        </p:txBody>
      </p:sp>
    </p:spTree>
    <p:extLst>
      <p:ext uri="{BB962C8B-B14F-4D97-AF65-F5344CB8AC3E}">
        <p14:creationId xmlns:p14="http://schemas.microsoft.com/office/powerpoint/2010/main" val="33352169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fade">
                                      <p:cBhvr>
                                        <p:cTn id="12" dur="500"/>
                                        <p:tgtEl>
                                          <p:spTgt spid="16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fade">
                                      <p:cBhvr>
                                        <p:cTn id="17" dur="500"/>
                                        <p:tgtEl>
                                          <p:spTgt spid="16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fade">
                                      <p:cBhvr>
                                        <p:cTn id="22" dur="500"/>
                                        <p:tgtEl>
                                          <p:spTgt spid="163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smtClean="0"/>
              <a:t>What is a Persona?</a:t>
            </a:r>
          </a:p>
        </p:txBody>
      </p:sp>
      <p:sp>
        <p:nvSpPr>
          <p:cNvPr id="27651" name="Content Placeholder 2"/>
          <p:cNvSpPr>
            <a:spLocks noGrp="1"/>
          </p:cNvSpPr>
          <p:nvPr>
            <p:ph idx="1"/>
          </p:nvPr>
        </p:nvSpPr>
        <p:spPr/>
        <p:txBody>
          <a:bodyPr/>
          <a:lstStyle/>
          <a:p>
            <a:pPr eaLnBrk="1" hangingPunct="1"/>
            <a:r>
              <a:rPr lang="en-US" dirty="0" smtClean="0"/>
              <a:t>Archetype / representation / profile</a:t>
            </a:r>
          </a:p>
          <a:p>
            <a:pPr eaLnBrk="1" hangingPunct="1"/>
            <a:r>
              <a:rPr lang="en-US" dirty="0" smtClean="0"/>
              <a:t>Description of end users</a:t>
            </a:r>
          </a:p>
          <a:p>
            <a:pPr eaLnBrk="1" hangingPunct="1"/>
            <a:r>
              <a:rPr lang="en-US" dirty="0" smtClean="0"/>
              <a:t>Reference document</a:t>
            </a:r>
          </a:p>
        </p:txBody>
      </p:sp>
    </p:spTree>
    <p:extLst>
      <p:ext uri="{BB962C8B-B14F-4D97-AF65-F5344CB8AC3E}">
        <p14:creationId xmlns:p14="http://schemas.microsoft.com/office/powerpoint/2010/main" val="11829200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 of a Persona</a:t>
            </a:r>
            <a:endParaRPr lang="en-US" dirty="0"/>
          </a:p>
        </p:txBody>
      </p:sp>
      <p:pic>
        <p:nvPicPr>
          <p:cNvPr id="3074" name="Picture 2" descr="C:\Documents and Settings\pmandari\Local Settings\Temporary Internet Files\Content.IE5\FLC9DO3F\MPj04437180000[1].jpg"/>
          <p:cNvPicPr>
            <a:picLocks noChangeAspect="1" noChangeArrowheads="1"/>
          </p:cNvPicPr>
          <p:nvPr/>
        </p:nvPicPr>
        <p:blipFill>
          <a:blip r:embed="rId3"/>
          <a:srcRect/>
          <a:stretch>
            <a:fillRect/>
          </a:stretch>
        </p:blipFill>
        <p:spPr bwMode="auto">
          <a:xfrm>
            <a:off x="533400" y="1669702"/>
            <a:ext cx="1230288" cy="835600"/>
          </a:xfrm>
          <a:prstGeom prst="rect">
            <a:avLst/>
          </a:prstGeom>
          <a:noFill/>
        </p:spPr>
      </p:pic>
      <p:sp>
        <p:nvSpPr>
          <p:cNvPr id="5" name="Rectangle 4"/>
          <p:cNvSpPr/>
          <p:nvPr/>
        </p:nvSpPr>
        <p:spPr>
          <a:xfrm>
            <a:off x="1907704" y="3356992"/>
            <a:ext cx="1944216" cy="369332"/>
          </a:xfrm>
          <a:prstGeom prst="rect">
            <a:avLst/>
          </a:prstGeom>
        </p:spPr>
        <p:txBody>
          <a:bodyPr wrap="square">
            <a:spAutoFit/>
          </a:bodyPr>
          <a:lstStyle/>
          <a:p>
            <a:pPr>
              <a:buNone/>
            </a:pPr>
            <a:r>
              <a:rPr lang="en-GB" b="1" dirty="0" smtClean="0"/>
              <a:t>Demographic</a:t>
            </a:r>
          </a:p>
        </p:txBody>
      </p:sp>
      <p:sp>
        <p:nvSpPr>
          <p:cNvPr id="6" name="Rectangle 5"/>
          <p:cNvSpPr/>
          <p:nvPr/>
        </p:nvSpPr>
        <p:spPr>
          <a:xfrm>
            <a:off x="1835696" y="1844824"/>
            <a:ext cx="1512168" cy="369332"/>
          </a:xfrm>
          <a:prstGeom prst="rect">
            <a:avLst/>
          </a:prstGeom>
        </p:spPr>
        <p:txBody>
          <a:bodyPr wrap="square">
            <a:spAutoFit/>
          </a:bodyPr>
          <a:lstStyle/>
          <a:p>
            <a:pPr>
              <a:buNone/>
            </a:pPr>
            <a:r>
              <a:rPr lang="en-GB" b="1" dirty="0" smtClean="0"/>
              <a:t>Biographic</a:t>
            </a:r>
          </a:p>
        </p:txBody>
      </p:sp>
      <p:pic>
        <p:nvPicPr>
          <p:cNvPr id="3076" name="Picture 4" descr="C:\Documents and Settings\pmandari\Local Settings\Temporary Internet Files\Content.IE5\6X8TJ1FO\MCj01569790000[1].wmf"/>
          <p:cNvPicPr>
            <a:picLocks noChangeAspect="1" noChangeArrowheads="1"/>
          </p:cNvPicPr>
          <p:nvPr/>
        </p:nvPicPr>
        <p:blipFill>
          <a:blip r:embed="rId4"/>
          <a:srcRect/>
          <a:stretch>
            <a:fillRect/>
          </a:stretch>
        </p:blipFill>
        <p:spPr bwMode="auto">
          <a:xfrm>
            <a:off x="467544" y="2924944"/>
            <a:ext cx="1318437" cy="1266110"/>
          </a:xfrm>
          <a:prstGeom prst="rect">
            <a:avLst/>
          </a:prstGeom>
          <a:noFill/>
        </p:spPr>
      </p:pic>
      <p:sp>
        <p:nvSpPr>
          <p:cNvPr id="7" name="Rectangle 6"/>
          <p:cNvSpPr/>
          <p:nvPr/>
        </p:nvSpPr>
        <p:spPr>
          <a:xfrm>
            <a:off x="2051720" y="5013176"/>
            <a:ext cx="2088232" cy="369332"/>
          </a:xfrm>
          <a:prstGeom prst="rect">
            <a:avLst/>
          </a:prstGeom>
        </p:spPr>
        <p:txBody>
          <a:bodyPr wrap="square">
            <a:spAutoFit/>
          </a:bodyPr>
          <a:lstStyle/>
          <a:p>
            <a:pPr>
              <a:buNone/>
            </a:pPr>
            <a:r>
              <a:rPr lang="en-GB" b="1" dirty="0" smtClean="0"/>
              <a:t>Psychographic</a:t>
            </a:r>
          </a:p>
        </p:txBody>
      </p:sp>
      <p:pic>
        <p:nvPicPr>
          <p:cNvPr id="8" name="Picture 6" descr="C:\Documents and Settings\pmandari\Local Settings\Temporary Internet Files\Content.IE5\10WEZUF0\MCj02949350000[1].wmf"/>
          <p:cNvPicPr>
            <a:picLocks noChangeAspect="1" noChangeArrowheads="1"/>
          </p:cNvPicPr>
          <p:nvPr/>
        </p:nvPicPr>
        <p:blipFill>
          <a:blip r:embed="rId5"/>
          <a:srcRect/>
          <a:stretch>
            <a:fillRect/>
          </a:stretch>
        </p:blipFill>
        <p:spPr bwMode="auto">
          <a:xfrm>
            <a:off x="539553" y="4581129"/>
            <a:ext cx="1224136" cy="1224136"/>
          </a:xfrm>
          <a:prstGeom prst="rect">
            <a:avLst/>
          </a:prstGeom>
          <a:noFill/>
        </p:spPr>
      </p:pic>
      <p:sp>
        <p:nvSpPr>
          <p:cNvPr id="9" name="Rectangle 8"/>
          <p:cNvSpPr/>
          <p:nvPr/>
        </p:nvSpPr>
        <p:spPr>
          <a:xfrm>
            <a:off x="5940152" y="2204864"/>
            <a:ext cx="2066528" cy="369332"/>
          </a:xfrm>
          <a:prstGeom prst="rect">
            <a:avLst/>
          </a:prstGeom>
        </p:spPr>
        <p:txBody>
          <a:bodyPr wrap="square">
            <a:spAutoFit/>
          </a:bodyPr>
          <a:lstStyle/>
          <a:p>
            <a:pPr>
              <a:buNone/>
            </a:pPr>
            <a:r>
              <a:rPr lang="en-GB" b="1" dirty="0" err="1" smtClean="0"/>
              <a:t>Technographic</a:t>
            </a:r>
            <a:endParaRPr lang="en-GB" b="1" dirty="0" smtClean="0"/>
          </a:p>
        </p:txBody>
      </p:sp>
      <p:pic>
        <p:nvPicPr>
          <p:cNvPr id="10" name="Picture 2" descr="C:\Program Files\Microsoft Office\MEDIA\CAGCAT10\j0195384.wmf"/>
          <p:cNvPicPr>
            <a:picLocks noChangeAspect="1" noChangeArrowheads="1"/>
          </p:cNvPicPr>
          <p:nvPr/>
        </p:nvPicPr>
        <p:blipFill>
          <a:blip r:embed="rId6"/>
          <a:srcRect/>
          <a:stretch>
            <a:fillRect/>
          </a:stretch>
        </p:blipFill>
        <p:spPr bwMode="auto">
          <a:xfrm>
            <a:off x="4427984" y="1628800"/>
            <a:ext cx="1332291" cy="1360562"/>
          </a:xfrm>
          <a:prstGeom prst="rect">
            <a:avLst/>
          </a:prstGeom>
          <a:noFill/>
        </p:spPr>
      </p:pic>
      <p:pic>
        <p:nvPicPr>
          <p:cNvPr id="11" name="Picture 2" descr="C:\Program Files\Microsoft Office\MEDIA\CAGCAT10\j0299125.wmf"/>
          <p:cNvPicPr>
            <a:picLocks noChangeAspect="1" noChangeArrowheads="1"/>
          </p:cNvPicPr>
          <p:nvPr/>
        </p:nvPicPr>
        <p:blipFill>
          <a:blip r:embed="rId7"/>
          <a:srcRect/>
          <a:stretch>
            <a:fillRect/>
          </a:stretch>
        </p:blipFill>
        <p:spPr bwMode="auto">
          <a:xfrm>
            <a:off x="4499992" y="3429000"/>
            <a:ext cx="864096" cy="1417715"/>
          </a:xfrm>
          <a:prstGeom prst="rect">
            <a:avLst/>
          </a:prstGeom>
          <a:noFill/>
        </p:spPr>
      </p:pic>
      <p:sp>
        <p:nvSpPr>
          <p:cNvPr id="12" name="Rectangle 11"/>
          <p:cNvSpPr/>
          <p:nvPr/>
        </p:nvSpPr>
        <p:spPr>
          <a:xfrm>
            <a:off x="5652120" y="3861048"/>
            <a:ext cx="3491880" cy="369332"/>
          </a:xfrm>
          <a:prstGeom prst="rect">
            <a:avLst/>
          </a:prstGeom>
        </p:spPr>
        <p:txBody>
          <a:bodyPr wrap="square">
            <a:spAutoFit/>
          </a:bodyPr>
          <a:lstStyle/>
          <a:p>
            <a:pPr>
              <a:buNone/>
            </a:pPr>
            <a:r>
              <a:rPr lang="en-GB" b="1" dirty="0" smtClean="0"/>
              <a:t>Knowledge and experience </a:t>
            </a:r>
          </a:p>
        </p:txBody>
      </p:sp>
      <p:pic>
        <p:nvPicPr>
          <p:cNvPr id="13" name="Picture 12" descr="C:\Documents and Settings\pmandari\Local Settings\Temporary Internet Files\Content.IE5\GWXRIN89\MCj02997070000[1].wmf"/>
          <p:cNvPicPr>
            <a:picLocks noChangeAspect="1" noChangeArrowheads="1"/>
          </p:cNvPicPr>
          <p:nvPr/>
        </p:nvPicPr>
        <p:blipFill>
          <a:blip r:embed="rId8"/>
          <a:srcRect/>
          <a:stretch>
            <a:fillRect/>
          </a:stretch>
        </p:blipFill>
        <p:spPr bwMode="auto">
          <a:xfrm>
            <a:off x="4355976" y="4869160"/>
            <a:ext cx="1201388" cy="1224136"/>
          </a:xfrm>
          <a:prstGeom prst="rect">
            <a:avLst/>
          </a:prstGeom>
          <a:noFill/>
        </p:spPr>
      </p:pic>
      <p:sp>
        <p:nvSpPr>
          <p:cNvPr id="14" name="Rectangle 13"/>
          <p:cNvSpPr/>
          <p:nvPr/>
        </p:nvSpPr>
        <p:spPr>
          <a:xfrm>
            <a:off x="5940152" y="5085184"/>
            <a:ext cx="2763868" cy="646331"/>
          </a:xfrm>
          <a:prstGeom prst="rect">
            <a:avLst/>
          </a:prstGeom>
        </p:spPr>
        <p:txBody>
          <a:bodyPr wrap="square">
            <a:spAutoFit/>
          </a:bodyPr>
          <a:lstStyle/>
          <a:p>
            <a:pPr>
              <a:buNone/>
            </a:pPr>
            <a:r>
              <a:rPr lang="en-GB" b="1" dirty="0" smtClean="0"/>
              <a:t>Goals, needs, desires, attitudes, motivations</a:t>
            </a:r>
            <a:endParaRPr lang="en-US" dirty="0" smtClean="0"/>
          </a:p>
        </p:txBody>
      </p:sp>
    </p:spTree>
    <p:extLst>
      <p:ext uri="{BB962C8B-B14F-4D97-AF65-F5344CB8AC3E}">
        <p14:creationId xmlns:p14="http://schemas.microsoft.com/office/powerpoint/2010/main" val="171066957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3"/>
          <p:cNvGrpSpPr>
            <a:grpSpLocks/>
          </p:cNvGrpSpPr>
          <p:nvPr/>
        </p:nvGrpSpPr>
        <p:grpSpPr bwMode="auto">
          <a:xfrm>
            <a:off x="4924902" y="2514600"/>
            <a:ext cx="761523" cy="228600"/>
            <a:chOff x="1699130" y="2971800"/>
            <a:chExt cx="891670" cy="329114"/>
          </a:xfrm>
        </p:grpSpPr>
        <p:cxnSp>
          <p:nvCxnSpPr>
            <p:cNvPr id="70801" name="Straight Connector 54"/>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70802" name="Straight Connector 5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70803" name="Straight Connector 58"/>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70804" name="Straight Connector 79"/>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70805" name="Straight Connector 81"/>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70806" name="Straight Connector 82"/>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nvGrpSpPr>
          <p:cNvPr id="3" name="Group 119"/>
          <p:cNvGrpSpPr>
            <a:grpSpLocks/>
          </p:cNvGrpSpPr>
          <p:nvPr/>
        </p:nvGrpSpPr>
        <p:grpSpPr bwMode="auto">
          <a:xfrm>
            <a:off x="3400425" y="3124677"/>
            <a:ext cx="218599" cy="538638"/>
            <a:chOff x="1914798" y="1676400"/>
            <a:chExt cx="218802" cy="539932"/>
          </a:xfrm>
          <a:solidFill>
            <a:schemeClr val="bg1">
              <a:lumMod val="50000"/>
            </a:schemeClr>
          </a:solidFill>
        </p:grpSpPr>
        <p:sp>
          <p:nvSpPr>
            <p:cNvPr id="70795" name="Oval 120"/>
            <p:cNvSpPr>
              <a:spLocks noChangeArrowheads="1"/>
            </p:cNvSpPr>
            <p:nvPr/>
          </p:nvSpPr>
          <p:spPr bwMode="auto">
            <a:xfrm>
              <a:off x="1944706" y="16764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96" name="Straight Connector 121"/>
            <p:cNvCxnSpPr>
              <a:cxnSpLocks noChangeShapeType="1"/>
            </p:cNvCxnSpPr>
            <p:nvPr/>
          </p:nvCxnSpPr>
          <p:spPr bwMode="auto">
            <a:xfrm rot="5400000">
              <a:off x="1945500" y="1980406"/>
              <a:ext cx="152400" cy="1588"/>
            </a:xfrm>
            <a:prstGeom prst="line">
              <a:avLst/>
            </a:prstGeom>
            <a:grpFill/>
            <a:ln w="117475" cap="rnd" algn="ctr">
              <a:solidFill>
                <a:schemeClr val="bg1">
                  <a:lumMod val="50000"/>
                </a:schemeClr>
              </a:solidFill>
              <a:round/>
              <a:headEnd/>
              <a:tailEnd/>
            </a:ln>
          </p:spPr>
        </p:cxnSp>
        <p:cxnSp>
          <p:nvCxnSpPr>
            <p:cNvPr id="70797" name="Straight Connector 122"/>
            <p:cNvCxnSpPr>
              <a:cxnSpLocks noChangeShapeType="1"/>
            </p:cNvCxnSpPr>
            <p:nvPr/>
          </p:nvCxnSpPr>
          <p:spPr bwMode="auto">
            <a:xfrm rot="16200000" flipH="1">
              <a:off x="1984201" y="2121876"/>
              <a:ext cx="161131" cy="27781"/>
            </a:xfrm>
            <a:prstGeom prst="line">
              <a:avLst/>
            </a:prstGeom>
            <a:grpFill/>
            <a:ln w="57150" cap="rnd" algn="ctr">
              <a:solidFill>
                <a:schemeClr val="bg1">
                  <a:lumMod val="50000"/>
                </a:schemeClr>
              </a:solidFill>
              <a:round/>
              <a:headEnd/>
              <a:tailEnd/>
            </a:ln>
          </p:spPr>
        </p:cxnSp>
        <p:cxnSp>
          <p:nvCxnSpPr>
            <p:cNvPr id="70798" name="Straight Connector 123"/>
            <p:cNvCxnSpPr>
              <a:cxnSpLocks noChangeShapeType="1"/>
            </p:cNvCxnSpPr>
            <p:nvPr/>
          </p:nvCxnSpPr>
          <p:spPr bwMode="auto">
            <a:xfrm rot="5400000">
              <a:off x="1894447" y="2119009"/>
              <a:ext cx="170236" cy="24322"/>
            </a:xfrm>
            <a:prstGeom prst="line">
              <a:avLst/>
            </a:prstGeom>
            <a:grpFill/>
            <a:ln w="57150" cap="rnd" algn="ctr">
              <a:solidFill>
                <a:schemeClr val="bg1">
                  <a:lumMod val="50000"/>
                </a:schemeClr>
              </a:solidFill>
              <a:round/>
              <a:headEnd/>
              <a:tailEnd/>
            </a:ln>
          </p:spPr>
        </p:cxnSp>
        <p:cxnSp>
          <p:nvCxnSpPr>
            <p:cNvPr id="70799" name="Straight Connector 124"/>
            <p:cNvCxnSpPr>
              <a:cxnSpLocks noChangeShapeType="1"/>
            </p:cNvCxnSpPr>
            <p:nvPr/>
          </p:nvCxnSpPr>
          <p:spPr bwMode="auto">
            <a:xfrm rot="16200000" flipH="1">
              <a:off x="2058194" y="1890408"/>
              <a:ext cx="75406" cy="75406"/>
            </a:xfrm>
            <a:prstGeom prst="line">
              <a:avLst/>
            </a:prstGeom>
            <a:grpFill/>
            <a:ln w="57150" cap="rnd" algn="ctr">
              <a:solidFill>
                <a:schemeClr val="bg1">
                  <a:lumMod val="50000"/>
                </a:schemeClr>
              </a:solidFill>
              <a:round/>
              <a:headEnd/>
              <a:tailEnd/>
            </a:ln>
          </p:spPr>
        </p:cxnSp>
        <p:cxnSp>
          <p:nvCxnSpPr>
            <p:cNvPr id="70800" name="Straight Connector 125"/>
            <p:cNvCxnSpPr>
              <a:cxnSpLocks noChangeShapeType="1"/>
            </p:cNvCxnSpPr>
            <p:nvPr/>
          </p:nvCxnSpPr>
          <p:spPr bwMode="auto">
            <a:xfrm rot="10800000" flipV="1">
              <a:off x="1914798" y="1887935"/>
              <a:ext cx="76994" cy="75406"/>
            </a:xfrm>
            <a:prstGeom prst="line">
              <a:avLst/>
            </a:prstGeom>
            <a:grpFill/>
            <a:ln w="57150" cap="rnd" algn="ctr">
              <a:solidFill>
                <a:schemeClr val="bg1">
                  <a:lumMod val="50000"/>
                </a:schemeClr>
              </a:solidFill>
              <a:round/>
              <a:headEnd/>
              <a:tailEnd/>
            </a:ln>
          </p:spPr>
        </p:cxnSp>
      </p:grpSp>
      <p:grpSp>
        <p:nvGrpSpPr>
          <p:cNvPr id="5" name="Group 126"/>
          <p:cNvGrpSpPr>
            <a:grpSpLocks/>
          </p:cNvGrpSpPr>
          <p:nvPr/>
        </p:nvGrpSpPr>
        <p:grpSpPr bwMode="auto">
          <a:xfrm>
            <a:off x="5229225" y="3124677"/>
            <a:ext cx="218599" cy="538638"/>
            <a:chOff x="1914798" y="1676400"/>
            <a:chExt cx="218802" cy="539932"/>
          </a:xfrm>
          <a:solidFill>
            <a:schemeClr val="bg1">
              <a:lumMod val="50000"/>
            </a:schemeClr>
          </a:solidFill>
        </p:grpSpPr>
        <p:sp>
          <p:nvSpPr>
            <p:cNvPr id="70789" name="Oval 127"/>
            <p:cNvSpPr>
              <a:spLocks noChangeArrowheads="1"/>
            </p:cNvSpPr>
            <p:nvPr/>
          </p:nvSpPr>
          <p:spPr bwMode="auto">
            <a:xfrm>
              <a:off x="1944706" y="16764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90" name="Straight Connector 128"/>
            <p:cNvCxnSpPr>
              <a:cxnSpLocks noChangeShapeType="1"/>
            </p:cNvCxnSpPr>
            <p:nvPr/>
          </p:nvCxnSpPr>
          <p:spPr bwMode="auto">
            <a:xfrm rot="5400000">
              <a:off x="1945500" y="1980406"/>
              <a:ext cx="152400" cy="1588"/>
            </a:xfrm>
            <a:prstGeom prst="line">
              <a:avLst/>
            </a:prstGeom>
            <a:grpFill/>
            <a:ln w="117475" cap="rnd" algn="ctr">
              <a:solidFill>
                <a:schemeClr val="bg1">
                  <a:lumMod val="50000"/>
                </a:schemeClr>
              </a:solidFill>
              <a:round/>
              <a:headEnd/>
              <a:tailEnd/>
            </a:ln>
          </p:spPr>
        </p:cxnSp>
        <p:cxnSp>
          <p:nvCxnSpPr>
            <p:cNvPr id="70791" name="Straight Connector 129"/>
            <p:cNvCxnSpPr>
              <a:cxnSpLocks noChangeShapeType="1"/>
            </p:cNvCxnSpPr>
            <p:nvPr/>
          </p:nvCxnSpPr>
          <p:spPr bwMode="auto">
            <a:xfrm rot="16200000" flipH="1">
              <a:off x="1984201" y="2121876"/>
              <a:ext cx="161131" cy="27781"/>
            </a:xfrm>
            <a:prstGeom prst="line">
              <a:avLst/>
            </a:prstGeom>
            <a:grpFill/>
            <a:ln w="57150" cap="rnd" algn="ctr">
              <a:solidFill>
                <a:schemeClr val="bg1">
                  <a:lumMod val="50000"/>
                </a:schemeClr>
              </a:solidFill>
              <a:round/>
              <a:headEnd/>
              <a:tailEnd/>
            </a:ln>
          </p:spPr>
        </p:cxnSp>
        <p:cxnSp>
          <p:nvCxnSpPr>
            <p:cNvPr id="70792" name="Straight Connector 130"/>
            <p:cNvCxnSpPr>
              <a:cxnSpLocks noChangeShapeType="1"/>
            </p:cNvCxnSpPr>
            <p:nvPr/>
          </p:nvCxnSpPr>
          <p:spPr bwMode="auto">
            <a:xfrm rot="5400000">
              <a:off x="1894447" y="2119009"/>
              <a:ext cx="170236" cy="24322"/>
            </a:xfrm>
            <a:prstGeom prst="line">
              <a:avLst/>
            </a:prstGeom>
            <a:grpFill/>
            <a:ln w="57150" cap="rnd" algn="ctr">
              <a:solidFill>
                <a:schemeClr val="bg1">
                  <a:lumMod val="50000"/>
                </a:schemeClr>
              </a:solidFill>
              <a:round/>
              <a:headEnd/>
              <a:tailEnd/>
            </a:ln>
          </p:spPr>
        </p:cxnSp>
        <p:cxnSp>
          <p:nvCxnSpPr>
            <p:cNvPr id="70793" name="Straight Connector 131"/>
            <p:cNvCxnSpPr>
              <a:cxnSpLocks noChangeShapeType="1"/>
            </p:cNvCxnSpPr>
            <p:nvPr/>
          </p:nvCxnSpPr>
          <p:spPr bwMode="auto">
            <a:xfrm rot="16200000" flipH="1">
              <a:off x="2058194" y="1890408"/>
              <a:ext cx="75406" cy="75406"/>
            </a:xfrm>
            <a:prstGeom prst="line">
              <a:avLst/>
            </a:prstGeom>
            <a:grpFill/>
            <a:ln w="57150" cap="rnd" algn="ctr">
              <a:solidFill>
                <a:schemeClr val="bg1">
                  <a:lumMod val="50000"/>
                </a:schemeClr>
              </a:solidFill>
              <a:round/>
              <a:headEnd/>
              <a:tailEnd/>
            </a:ln>
          </p:spPr>
        </p:cxnSp>
        <p:cxnSp>
          <p:nvCxnSpPr>
            <p:cNvPr id="70794" name="Straight Connector 132"/>
            <p:cNvCxnSpPr>
              <a:cxnSpLocks noChangeShapeType="1"/>
            </p:cNvCxnSpPr>
            <p:nvPr/>
          </p:nvCxnSpPr>
          <p:spPr bwMode="auto">
            <a:xfrm rot="10800000" flipV="1">
              <a:off x="1914798" y="1887935"/>
              <a:ext cx="76994" cy="75406"/>
            </a:xfrm>
            <a:prstGeom prst="line">
              <a:avLst/>
            </a:prstGeom>
            <a:grpFill/>
            <a:ln w="57150" cap="rnd" algn="ctr">
              <a:solidFill>
                <a:schemeClr val="bg1">
                  <a:lumMod val="50000"/>
                </a:schemeClr>
              </a:solidFill>
              <a:round/>
              <a:headEnd/>
              <a:tailEnd/>
            </a:ln>
          </p:spPr>
        </p:cxnSp>
      </p:grpSp>
      <p:grpSp>
        <p:nvGrpSpPr>
          <p:cNvPr id="6" name="Group 133"/>
          <p:cNvGrpSpPr>
            <a:grpSpLocks/>
          </p:cNvGrpSpPr>
          <p:nvPr/>
        </p:nvGrpSpPr>
        <p:grpSpPr bwMode="auto">
          <a:xfrm>
            <a:off x="6982302" y="3124677"/>
            <a:ext cx="218598" cy="538638"/>
            <a:chOff x="1914798" y="1676400"/>
            <a:chExt cx="218802" cy="539932"/>
          </a:xfrm>
          <a:solidFill>
            <a:schemeClr val="bg1">
              <a:lumMod val="50000"/>
            </a:schemeClr>
          </a:solidFill>
        </p:grpSpPr>
        <p:sp>
          <p:nvSpPr>
            <p:cNvPr id="70783" name="Oval 134"/>
            <p:cNvSpPr>
              <a:spLocks noChangeArrowheads="1"/>
            </p:cNvSpPr>
            <p:nvPr/>
          </p:nvSpPr>
          <p:spPr bwMode="auto">
            <a:xfrm>
              <a:off x="1944706" y="16764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84" name="Straight Connector 135"/>
            <p:cNvCxnSpPr>
              <a:cxnSpLocks noChangeShapeType="1"/>
            </p:cNvCxnSpPr>
            <p:nvPr/>
          </p:nvCxnSpPr>
          <p:spPr bwMode="auto">
            <a:xfrm rot="5400000">
              <a:off x="1945500" y="1980406"/>
              <a:ext cx="152400" cy="1588"/>
            </a:xfrm>
            <a:prstGeom prst="line">
              <a:avLst/>
            </a:prstGeom>
            <a:grpFill/>
            <a:ln w="117475" cap="rnd" algn="ctr">
              <a:solidFill>
                <a:schemeClr val="bg1">
                  <a:lumMod val="50000"/>
                </a:schemeClr>
              </a:solidFill>
              <a:round/>
              <a:headEnd/>
              <a:tailEnd/>
            </a:ln>
          </p:spPr>
        </p:cxnSp>
        <p:cxnSp>
          <p:nvCxnSpPr>
            <p:cNvPr id="70785" name="Straight Connector 136"/>
            <p:cNvCxnSpPr>
              <a:cxnSpLocks noChangeShapeType="1"/>
            </p:cNvCxnSpPr>
            <p:nvPr/>
          </p:nvCxnSpPr>
          <p:spPr bwMode="auto">
            <a:xfrm rot="16200000" flipH="1">
              <a:off x="1984201" y="2121876"/>
              <a:ext cx="161131" cy="27781"/>
            </a:xfrm>
            <a:prstGeom prst="line">
              <a:avLst/>
            </a:prstGeom>
            <a:grpFill/>
            <a:ln w="57150" cap="rnd" algn="ctr">
              <a:solidFill>
                <a:schemeClr val="bg1">
                  <a:lumMod val="50000"/>
                </a:schemeClr>
              </a:solidFill>
              <a:round/>
              <a:headEnd/>
              <a:tailEnd/>
            </a:ln>
          </p:spPr>
        </p:cxnSp>
        <p:cxnSp>
          <p:nvCxnSpPr>
            <p:cNvPr id="70786" name="Straight Connector 137"/>
            <p:cNvCxnSpPr>
              <a:cxnSpLocks noChangeShapeType="1"/>
            </p:cNvCxnSpPr>
            <p:nvPr/>
          </p:nvCxnSpPr>
          <p:spPr bwMode="auto">
            <a:xfrm rot="5400000">
              <a:off x="1894447" y="2119009"/>
              <a:ext cx="170236" cy="24322"/>
            </a:xfrm>
            <a:prstGeom prst="line">
              <a:avLst/>
            </a:prstGeom>
            <a:grpFill/>
            <a:ln w="57150" cap="rnd" algn="ctr">
              <a:solidFill>
                <a:schemeClr val="bg1">
                  <a:lumMod val="50000"/>
                </a:schemeClr>
              </a:solidFill>
              <a:round/>
              <a:headEnd/>
              <a:tailEnd/>
            </a:ln>
          </p:spPr>
        </p:cxnSp>
        <p:cxnSp>
          <p:nvCxnSpPr>
            <p:cNvPr id="70787" name="Straight Connector 138"/>
            <p:cNvCxnSpPr>
              <a:cxnSpLocks noChangeShapeType="1"/>
            </p:cNvCxnSpPr>
            <p:nvPr/>
          </p:nvCxnSpPr>
          <p:spPr bwMode="auto">
            <a:xfrm rot="16200000" flipH="1">
              <a:off x="2058194" y="1890408"/>
              <a:ext cx="75406" cy="75406"/>
            </a:xfrm>
            <a:prstGeom prst="line">
              <a:avLst/>
            </a:prstGeom>
            <a:grpFill/>
            <a:ln w="57150" cap="rnd" algn="ctr">
              <a:solidFill>
                <a:schemeClr val="bg1">
                  <a:lumMod val="50000"/>
                </a:schemeClr>
              </a:solidFill>
              <a:round/>
              <a:headEnd/>
              <a:tailEnd/>
            </a:ln>
          </p:spPr>
        </p:cxnSp>
        <p:cxnSp>
          <p:nvCxnSpPr>
            <p:cNvPr id="70788" name="Straight Connector 139"/>
            <p:cNvCxnSpPr>
              <a:cxnSpLocks noChangeShapeType="1"/>
            </p:cNvCxnSpPr>
            <p:nvPr/>
          </p:nvCxnSpPr>
          <p:spPr bwMode="auto">
            <a:xfrm rot="10800000" flipV="1">
              <a:off x="1914798" y="1887935"/>
              <a:ext cx="76994" cy="75406"/>
            </a:xfrm>
            <a:prstGeom prst="line">
              <a:avLst/>
            </a:prstGeom>
            <a:grpFill/>
            <a:ln w="57150" cap="rnd" algn="ctr">
              <a:solidFill>
                <a:schemeClr val="bg1">
                  <a:lumMod val="50000"/>
                </a:schemeClr>
              </a:solidFill>
              <a:round/>
              <a:headEnd/>
              <a:tailEnd/>
            </a:ln>
          </p:spPr>
        </p:cxnSp>
      </p:grpSp>
      <p:sp>
        <p:nvSpPr>
          <p:cNvPr id="70663" name="Freeform 161"/>
          <p:cNvSpPr>
            <a:spLocks noChangeArrowheads="1"/>
          </p:cNvSpPr>
          <p:nvPr/>
        </p:nvSpPr>
        <p:spPr bwMode="auto">
          <a:xfrm>
            <a:off x="2971800" y="5052060"/>
            <a:ext cx="0" cy="0"/>
          </a:xfrm>
          <a:custGeom>
            <a:avLst/>
            <a:gdLst>
              <a:gd name="T0" fmla="*/ 0 60000 65536"/>
              <a:gd name="T1" fmla="*/ 0 60000 65536"/>
            </a:gdLst>
            <a:ahLst/>
            <a:cxnLst>
              <a:cxn ang="T0">
                <a:pos x="0" y="0"/>
              </a:cxn>
              <a:cxn ang="T1">
                <a:pos x="0" y="0"/>
              </a:cxn>
            </a:cxnLst>
            <a:rect l="0" t="0" r="0" b="0"/>
            <a:pathLst>
              <a:path>
                <a:moveTo>
                  <a:pt x="0" y="0"/>
                </a:moveTo>
                <a:lnTo>
                  <a:pt x="0" y="0"/>
                </a:lnTo>
              </a:path>
            </a:pathLst>
          </a:custGeom>
          <a:solidFill>
            <a:schemeClr val="accent1"/>
          </a:solidFill>
          <a:ln w="9525" algn="ctr">
            <a:solidFill>
              <a:schemeClr val="tx1"/>
            </a:solidFill>
            <a:round/>
            <a:headEnd/>
            <a:tailEnd/>
          </a:ln>
        </p:spPr>
        <p:txBody>
          <a:bodyPr wrap="none" lIns="91439" tIns="45719" rIns="91439" bIns="45719" anchor="ctr"/>
          <a:lstStyle/>
          <a:p>
            <a:endParaRPr lang="en-US"/>
          </a:p>
        </p:txBody>
      </p:sp>
      <p:grpSp>
        <p:nvGrpSpPr>
          <p:cNvPr id="7" name="Group 164"/>
          <p:cNvGrpSpPr>
            <a:grpSpLocks/>
          </p:cNvGrpSpPr>
          <p:nvPr/>
        </p:nvGrpSpPr>
        <p:grpSpPr bwMode="auto">
          <a:xfrm>
            <a:off x="3171825" y="4572000"/>
            <a:ext cx="761524" cy="228600"/>
            <a:chOff x="1699130" y="2971800"/>
            <a:chExt cx="891670" cy="329114"/>
          </a:xfrm>
        </p:grpSpPr>
        <p:cxnSp>
          <p:nvCxnSpPr>
            <p:cNvPr id="70777" name="Straight Connector 16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70778" name="Straight Connector 16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70779" name="Straight Connector 16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70780" name="Straight Connector 16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70781" name="Straight Connector 16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70782" name="Straight Connector 17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nvGrpSpPr>
          <p:cNvPr id="8" name="Group 171"/>
          <p:cNvGrpSpPr>
            <a:grpSpLocks/>
          </p:cNvGrpSpPr>
          <p:nvPr/>
        </p:nvGrpSpPr>
        <p:grpSpPr bwMode="auto">
          <a:xfrm>
            <a:off x="5000625" y="4572000"/>
            <a:ext cx="761524" cy="228600"/>
            <a:chOff x="1699130" y="2971800"/>
            <a:chExt cx="891670" cy="329114"/>
          </a:xfrm>
        </p:grpSpPr>
        <p:cxnSp>
          <p:nvCxnSpPr>
            <p:cNvPr id="70771" name="Straight Connector 172"/>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70772" name="Straight Connector 173"/>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70773" name="Straight Connector 174"/>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70774" name="Straight Connector 175"/>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70775" name="Straight Connector 176"/>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70776" name="Straight Connector 177"/>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nvGrpSpPr>
          <p:cNvPr id="9" name="Group 178"/>
          <p:cNvGrpSpPr>
            <a:grpSpLocks/>
          </p:cNvGrpSpPr>
          <p:nvPr/>
        </p:nvGrpSpPr>
        <p:grpSpPr bwMode="auto">
          <a:xfrm>
            <a:off x="6753702" y="4572000"/>
            <a:ext cx="761523" cy="228600"/>
            <a:chOff x="1699130" y="2971800"/>
            <a:chExt cx="891670" cy="329114"/>
          </a:xfrm>
        </p:grpSpPr>
        <p:cxnSp>
          <p:nvCxnSpPr>
            <p:cNvPr id="70765" name="Straight Connector 179"/>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70766" name="Straight Connector 180"/>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70767" name="Straight Connector 181"/>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70768" name="Straight Connector 182"/>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70769" name="Straight Connector 183"/>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70770" name="Straight Connector 184"/>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nvGrpSpPr>
          <p:cNvPr id="10" name="Group 201"/>
          <p:cNvGrpSpPr>
            <a:grpSpLocks/>
          </p:cNvGrpSpPr>
          <p:nvPr/>
        </p:nvGrpSpPr>
        <p:grpSpPr bwMode="auto">
          <a:xfrm>
            <a:off x="3324702" y="5410677"/>
            <a:ext cx="457200" cy="837248"/>
            <a:chOff x="1676400" y="5257800"/>
            <a:chExt cx="457200" cy="838200"/>
          </a:xfrm>
        </p:grpSpPr>
        <p:sp>
          <p:nvSpPr>
            <p:cNvPr id="70753" name="Rectangle 193"/>
            <p:cNvSpPr>
              <a:spLocks noChangeArrowheads="1"/>
            </p:cNvSpPr>
            <p:nvPr/>
          </p:nvSpPr>
          <p:spPr bwMode="auto">
            <a:xfrm>
              <a:off x="1676400" y="5257800"/>
              <a:ext cx="381000" cy="498894"/>
            </a:xfrm>
            <a:prstGeom prst="rect">
              <a:avLst/>
            </a:prstGeom>
            <a:solidFill>
              <a:schemeClr val="accent1"/>
            </a:solidFill>
            <a:ln w="9525" algn="ctr">
              <a:solidFill>
                <a:schemeClr val="tx2"/>
              </a:solidFill>
              <a:round/>
              <a:headEnd/>
              <a:tailEnd/>
            </a:ln>
          </p:spPr>
          <p:txBody>
            <a:bodyPr wrap="none" anchor="ctr"/>
            <a:lstStyle/>
            <a:p>
              <a:endParaRPr lang="en-US"/>
            </a:p>
          </p:txBody>
        </p:sp>
        <p:sp>
          <p:nvSpPr>
            <p:cNvPr id="70754" name="Oval 186"/>
            <p:cNvSpPr>
              <a:spLocks noChangeArrowheads="1"/>
            </p:cNvSpPr>
            <p:nvPr/>
          </p:nvSpPr>
          <p:spPr bwMode="auto">
            <a:xfrm>
              <a:off x="1782508" y="5334000"/>
              <a:ext cx="152400" cy="152400"/>
            </a:xfrm>
            <a:prstGeom prst="ellipse">
              <a:avLst/>
            </a:prstGeom>
            <a:solidFill>
              <a:schemeClr val="tx2"/>
            </a:solidFill>
            <a:ln w="9525" algn="ctr">
              <a:solidFill>
                <a:schemeClr val="tx2"/>
              </a:solidFill>
              <a:round/>
              <a:headEnd/>
              <a:tailEnd/>
            </a:ln>
          </p:spPr>
          <p:txBody>
            <a:bodyPr wrap="none" anchor="ctr"/>
            <a:lstStyle/>
            <a:p>
              <a:endParaRPr lang="en-US"/>
            </a:p>
          </p:txBody>
        </p:sp>
        <p:cxnSp>
          <p:nvCxnSpPr>
            <p:cNvPr id="70755" name="Straight Connector 187"/>
            <p:cNvCxnSpPr>
              <a:cxnSpLocks noChangeShapeType="1"/>
            </p:cNvCxnSpPr>
            <p:nvPr/>
          </p:nvCxnSpPr>
          <p:spPr bwMode="auto">
            <a:xfrm rot="5400000">
              <a:off x="1783302" y="5638006"/>
              <a:ext cx="152400" cy="1588"/>
            </a:xfrm>
            <a:prstGeom prst="line">
              <a:avLst/>
            </a:prstGeom>
            <a:noFill/>
            <a:ln w="117475" cap="rnd" algn="ctr">
              <a:solidFill>
                <a:schemeClr val="tx2"/>
              </a:solidFill>
              <a:round/>
              <a:headEnd/>
              <a:tailEnd/>
            </a:ln>
          </p:spPr>
        </p:cxnSp>
        <p:cxnSp>
          <p:nvCxnSpPr>
            <p:cNvPr id="70756" name="Straight Connector 190"/>
            <p:cNvCxnSpPr>
              <a:cxnSpLocks noChangeShapeType="1"/>
            </p:cNvCxnSpPr>
            <p:nvPr/>
          </p:nvCxnSpPr>
          <p:spPr bwMode="auto">
            <a:xfrm rot="16200000" flipH="1">
              <a:off x="1895996" y="5548008"/>
              <a:ext cx="75406" cy="75406"/>
            </a:xfrm>
            <a:prstGeom prst="line">
              <a:avLst/>
            </a:prstGeom>
            <a:noFill/>
            <a:ln w="57150" cap="rnd" algn="ctr">
              <a:solidFill>
                <a:schemeClr val="tx2"/>
              </a:solidFill>
              <a:round/>
              <a:headEnd/>
              <a:tailEnd/>
            </a:ln>
          </p:spPr>
        </p:cxnSp>
        <p:cxnSp>
          <p:nvCxnSpPr>
            <p:cNvPr id="70757" name="Straight Connector 191"/>
            <p:cNvCxnSpPr>
              <a:cxnSpLocks noChangeShapeType="1"/>
            </p:cNvCxnSpPr>
            <p:nvPr/>
          </p:nvCxnSpPr>
          <p:spPr bwMode="auto">
            <a:xfrm rot="10800000">
              <a:off x="1752600" y="5486401"/>
              <a:ext cx="76994" cy="59135"/>
            </a:xfrm>
            <a:prstGeom prst="line">
              <a:avLst/>
            </a:prstGeom>
            <a:noFill/>
            <a:ln w="57150" cap="rnd" algn="ctr">
              <a:solidFill>
                <a:schemeClr val="tx2"/>
              </a:solidFill>
              <a:round/>
              <a:headEnd/>
              <a:tailEnd/>
            </a:ln>
          </p:spPr>
        </p:cxnSp>
        <p:grpSp>
          <p:nvGrpSpPr>
            <p:cNvPr id="11" name="Group 194"/>
            <p:cNvGrpSpPr>
              <a:grpSpLocks/>
            </p:cNvGrpSpPr>
            <p:nvPr/>
          </p:nvGrpSpPr>
          <p:grpSpPr bwMode="auto">
            <a:xfrm>
              <a:off x="1676400" y="5867400"/>
              <a:ext cx="457200" cy="228600"/>
              <a:chOff x="1699130" y="2971800"/>
              <a:chExt cx="891670" cy="329114"/>
            </a:xfrm>
          </p:grpSpPr>
          <p:cxnSp>
            <p:nvCxnSpPr>
              <p:cNvPr id="70759"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70760"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70761"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70762"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70763"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70764"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cxnSp>
        <p:nvCxnSpPr>
          <p:cNvPr id="70670" name="Shape 229"/>
          <p:cNvCxnSpPr>
            <a:cxnSpLocks noChangeShapeType="1"/>
          </p:cNvCxnSpPr>
          <p:nvPr/>
        </p:nvCxnSpPr>
        <p:spPr bwMode="auto">
          <a:xfrm rot="10800000" flipV="1">
            <a:off x="3506153" y="2667477"/>
            <a:ext cx="1265873" cy="457200"/>
          </a:xfrm>
          <a:prstGeom prst="curvedConnector2">
            <a:avLst/>
          </a:prstGeom>
          <a:noFill/>
          <a:ln w="9525" algn="ctr">
            <a:solidFill>
              <a:schemeClr val="tx1"/>
            </a:solidFill>
            <a:round/>
            <a:headEnd/>
            <a:tailEnd type="arrow" w="med" len="med"/>
          </a:ln>
        </p:spPr>
      </p:cxnSp>
      <p:cxnSp>
        <p:nvCxnSpPr>
          <p:cNvPr id="70671" name="Shape 230"/>
          <p:cNvCxnSpPr>
            <a:cxnSpLocks noChangeShapeType="1"/>
          </p:cNvCxnSpPr>
          <p:nvPr/>
        </p:nvCxnSpPr>
        <p:spPr bwMode="auto">
          <a:xfrm>
            <a:off x="5915025" y="2667477"/>
            <a:ext cx="1173004" cy="457200"/>
          </a:xfrm>
          <a:prstGeom prst="curvedConnector2">
            <a:avLst/>
          </a:prstGeom>
          <a:noFill/>
          <a:ln w="9525" algn="ctr">
            <a:solidFill>
              <a:schemeClr val="tx1"/>
            </a:solidFill>
            <a:round/>
            <a:headEnd/>
            <a:tailEnd type="arrow" w="med" len="med"/>
          </a:ln>
        </p:spPr>
      </p:cxnSp>
      <p:cxnSp>
        <p:nvCxnSpPr>
          <p:cNvPr id="70672" name="Straight Arrow Connector 234"/>
          <p:cNvCxnSpPr>
            <a:cxnSpLocks noChangeShapeType="1"/>
          </p:cNvCxnSpPr>
          <p:nvPr/>
        </p:nvCxnSpPr>
        <p:spPr bwMode="auto">
          <a:xfrm rot="5400000">
            <a:off x="5189935" y="2933938"/>
            <a:ext cx="228600" cy="1429"/>
          </a:xfrm>
          <a:prstGeom prst="straightConnector1">
            <a:avLst/>
          </a:prstGeom>
          <a:noFill/>
          <a:ln w="9525" algn="ctr">
            <a:solidFill>
              <a:schemeClr val="tx1"/>
            </a:solidFill>
            <a:round/>
            <a:headEnd/>
            <a:tailEnd type="arrow" w="med" len="med"/>
          </a:ln>
        </p:spPr>
      </p:cxnSp>
      <p:cxnSp>
        <p:nvCxnSpPr>
          <p:cNvPr id="70673" name="Straight Arrow Connector 235"/>
          <p:cNvCxnSpPr>
            <a:cxnSpLocks noChangeShapeType="1"/>
          </p:cNvCxnSpPr>
          <p:nvPr/>
        </p:nvCxnSpPr>
        <p:spPr bwMode="auto">
          <a:xfrm rot="5400000">
            <a:off x="3286840" y="4228387"/>
            <a:ext cx="380048" cy="1428"/>
          </a:xfrm>
          <a:prstGeom prst="straightConnector1">
            <a:avLst/>
          </a:prstGeom>
          <a:noFill/>
          <a:ln w="9525" algn="ctr">
            <a:solidFill>
              <a:schemeClr val="tx1"/>
            </a:solidFill>
            <a:round/>
            <a:headEnd/>
            <a:tailEnd type="arrow" w="med" len="med"/>
          </a:ln>
        </p:spPr>
      </p:cxnSp>
      <p:cxnSp>
        <p:nvCxnSpPr>
          <p:cNvPr id="70674" name="Straight Arrow Connector 236"/>
          <p:cNvCxnSpPr>
            <a:cxnSpLocks noChangeShapeType="1"/>
          </p:cNvCxnSpPr>
          <p:nvPr/>
        </p:nvCxnSpPr>
        <p:spPr bwMode="auto">
          <a:xfrm rot="5400000">
            <a:off x="5135642" y="4199812"/>
            <a:ext cx="380048" cy="1428"/>
          </a:xfrm>
          <a:prstGeom prst="straightConnector1">
            <a:avLst/>
          </a:prstGeom>
          <a:noFill/>
          <a:ln w="9525" algn="ctr">
            <a:solidFill>
              <a:schemeClr val="tx1"/>
            </a:solidFill>
            <a:round/>
            <a:headEnd/>
            <a:tailEnd type="arrow" w="med" len="med"/>
          </a:ln>
        </p:spPr>
      </p:cxnSp>
      <p:cxnSp>
        <p:nvCxnSpPr>
          <p:cNvPr id="70675" name="Straight Arrow Connector 237"/>
          <p:cNvCxnSpPr>
            <a:cxnSpLocks noChangeShapeType="1"/>
          </p:cNvCxnSpPr>
          <p:nvPr/>
        </p:nvCxnSpPr>
        <p:spPr bwMode="auto">
          <a:xfrm rot="5400000">
            <a:off x="6892290" y="4167665"/>
            <a:ext cx="381477" cy="1428"/>
          </a:xfrm>
          <a:prstGeom prst="straightConnector1">
            <a:avLst/>
          </a:prstGeom>
          <a:noFill/>
          <a:ln w="9525" algn="ctr">
            <a:solidFill>
              <a:schemeClr val="tx1"/>
            </a:solidFill>
            <a:round/>
            <a:headEnd/>
            <a:tailEnd type="arrow" w="med" len="med"/>
          </a:ln>
        </p:spPr>
      </p:cxnSp>
      <p:cxnSp>
        <p:nvCxnSpPr>
          <p:cNvPr id="70676" name="Straight Arrow Connector 238"/>
          <p:cNvCxnSpPr>
            <a:cxnSpLocks noChangeShapeType="1"/>
          </p:cNvCxnSpPr>
          <p:nvPr/>
        </p:nvCxnSpPr>
        <p:spPr bwMode="auto">
          <a:xfrm rot="5400000">
            <a:off x="3286840" y="5142787"/>
            <a:ext cx="380048" cy="1428"/>
          </a:xfrm>
          <a:prstGeom prst="straightConnector1">
            <a:avLst/>
          </a:prstGeom>
          <a:noFill/>
          <a:ln w="9525" algn="ctr">
            <a:solidFill>
              <a:schemeClr val="tx1"/>
            </a:solidFill>
            <a:round/>
            <a:headEnd/>
            <a:tailEnd type="arrow" w="med" len="med"/>
          </a:ln>
        </p:spPr>
      </p:cxnSp>
      <p:cxnSp>
        <p:nvCxnSpPr>
          <p:cNvPr id="70677" name="Straight Arrow Connector 239"/>
          <p:cNvCxnSpPr>
            <a:cxnSpLocks noChangeShapeType="1"/>
          </p:cNvCxnSpPr>
          <p:nvPr/>
        </p:nvCxnSpPr>
        <p:spPr bwMode="auto">
          <a:xfrm rot="5400000">
            <a:off x="5135642" y="5114212"/>
            <a:ext cx="380048" cy="1428"/>
          </a:xfrm>
          <a:prstGeom prst="straightConnector1">
            <a:avLst/>
          </a:prstGeom>
          <a:noFill/>
          <a:ln w="9525" algn="ctr">
            <a:solidFill>
              <a:schemeClr val="tx1"/>
            </a:solidFill>
            <a:round/>
            <a:headEnd/>
            <a:tailEnd type="arrow" w="med" len="med"/>
          </a:ln>
        </p:spPr>
      </p:cxnSp>
      <p:cxnSp>
        <p:nvCxnSpPr>
          <p:cNvPr id="70678" name="Straight Arrow Connector 240"/>
          <p:cNvCxnSpPr>
            <a:cxnSpLocks noChangeShapeType="1"/>
          </p:cNvCxnSpPr>
          <p:nvPr/>
        </p:nvCxnSpPr>
        <p:spPr bwMode="auto">
          <a:xfrm rot="5400000">
            <a:off x="6892290" y="5082065"/>
            <a:ext cx="381477" cy="1428"/>
          </a:xfrm>
          <a:prstGeom prst="straightConnector1">
            <a:avLst/>
          </a:prstGeom>
          <a:noFill/>
          <a:ln w="9525" algn="ctr">
            <a:solidFill>
              <a:schemeClr val="tx1"/>
            </a:solidFill>
            <a:round/>
            <a:headEnd/>
            <a:tailEnd type="arrow" w="med" len="med"/>
          </a:ln>
        </p:spPr>
      </p:cxnSp>
      <p:sp>
        <p:nvSpPr>
          <p:cNvPr id="70679" name="TextBox 241"/>
          <p:cNvSpPr txBox="1">
            <a:spLocks noChangeArrowheads="1"/>
          </p:cNvSpPr>
          <p:nvPr/>
        </p:nvSpPr>
        <p:spPr bwMode="auto">
          <a:xfrm>
            <a:off x="228600" y="1447800"/>
            <a:ext cx="3810000" cy="400108"/>
          </a:xfrm>
          <a:prstGeom prst="rect">
            <a:avLst/>
          </a:prstGeom>
          <a:noFill/>
          <a:ln w="9525">
            <a:noFill/>
            <a:miter lim="800000"/>
            <a:headEnd/>
            <a:tailEnd/>
          </a:ln>
        </p:spPr>
        <p:txBody>
          <a:bodyPr wrap="square" lIns="91439" tIns="45719" rIns="91439" bIns="45719">
            <a:spAutoFit/>
          </a:bodyPr>
          <a:lstStyle/>
          <a:p>
            <a:pPr>
              <a:buNone/>
            </a:pPr>
            <a:r>
              <a:rPr lang="en-US" b="1" dirty="0" smtClean="0"/>
              <a:t>Identify roles and goals</a:t>
            </a:r>
            <a:endParaRPr lang="en-US" b="1" dirty="0"/>
          </a:p>
        </p:txBody>
      </p:sp>
      <p:sp>
        <p:nvSpPr>
          <p:cNvPr id="70680" name="TextBox 242"/>
          <p:cNvSpPr txBox="1">
            <a:spLocks noChangeArrowheads="1"/>
          </p:cNvSpPr>
          <p:nvPr/>
        </p:nvSpPr>
        <p:spPr bwMode="auto">
          <a:xfrm>
            <a:off x="228600" y="3124677"/>
            <a:ext cx="2946638" cy="769439"/>
          </a:xfrm>
          <a:prstGeom prst="rect">
            <a:avLst/>
          </a:prstGeom>
          <a:noFill/>
          <a:ln w="9525">
            <a:noFill/>
            <a:miter lim="800000"/>
            <a:headEnd/>
            <a:tailEnd/>
          </a:ln>
        </p:spPr>
        <p:txBody>
          <a:bodyPr wrap="none" lIns="91439" tIns="45719" rIns="91439" bIns="45719">
            <a:spAutoFit/>
          </a:bodyPr>
          <a:lstStyle/>
          <a:p>
            <a:pPr>
              <a:buNone/>
            </a:pPr>
            <a:r>
              <a:rPr lang="en-US" b="1" dirty="0"/>
              <a:t>Distribute </a:t>
            </a:r>
            <a:r>
              <a:rPr lang="en-US" b="1" dirty="0" smtClean="0"/>
              <a:t>behaviorally</a:t>
            </a:r>
          </a:p>
          <a:p>
            <a:pPr>
              <a:buNone/>
            </a:pPr>
            <a:r>
              <a:rPr lang="en-US" b="1" dirty="0" smtClean="0"/>
              <a:t>distinct traits</a:t>
            </a:r>
            <a:endParaRPr lang="en-US" b="1" dirty="0"/>
          </a:p>
        </p:txBody>
      </p:sp>
      <p:sp>
        <p:nvSpPr>
          <p:cNvPr id="70681" name="TextBox 248"/>
          <p:cNvSpPr txBox="1">
            <a:spLocks noChangeArrowheads="1"/>
          </p:cNvSpPr>
          <p:nvPr/>
        </p:nvSpPr>
        <p:spPr bwMode="auto">
          <a:xfrm>
            <a:off x="304324" y="4343400"/>
            <a:ext cx="2348718" cy="400108"/>
          </a:xfrm>
          <a:prstGeom prst="rect">
            <a:avLst/>
          </a:prstGeom>
          <a:noFill/>
          <a:ln w="9525">
            <a:noFill/>
            <a:miter lim="800000"/>
            <a:headEnd/>
            <a:tailEnd/>
          </a:ln>
        </p:spPr>
        <p:txBody>
          <a:bodyPr wrap="none" lIns="91439" tIns="45719" rIns="91439" bIns="45719">
            <a:spAutoFit/>
          </a:bodyPr>
          <a:lstStyle/>
          <a:p>
            <a:pPr>
              <a:buNone/>
            </a:pPr>
            <a:r>
              <a:rPr lang="en-US" b="1" dirty="0" smtClean="0"/>
              <a:t>Assign attributes</a:t>
            </a:r>
            <a:endParaRPr lang="en-US" b="1" dirty="0"/>
          </a:p>
        </p:txBody>
      </p:sp>
      <p:sp>
        <p:nvSpPr>
          <p:cNvPr id="70682" name="TextBox 249"/>
          <p:cNvSpPr txBox="1">
            <a:spLocks noChangeArrowheads="1"/>
          </p:cNvSpPr>
          <p:nvPr/>
        </p:nvSpPr>
        <p:spPr bwMode="auto">
          <a:xfrm>
            <a:off x="329457" y="5639277"/>
            <a:ext cx="1340430" cy="400108"/>
          </a:xfrm>
          <a:prstGeom prst="rect">
            <a:avLst/>
          </a:prstGeom>
          <a:noFill/>
          <a:ln w="9525">
            <a:noFill/>
            <a:miter lim="800000"/>
            <a:headEnd/>
            <a:tailEnd/>
          </a:ln>
        </p:spPr>
        <p:txBody>
          <a:bodyPr wrap="none" lIns="91439" tIns="45719" rIns="91439" bIns="45719">
            <a:spAutoFit/>
          </a:bodyPr>
          <a:lstStyle/>
          <a:p>
            <a:pPr>
              <a:buNone/>
            </a:pPr>
            <a:r>
              <a:rPr lang="en-US" b="1" dirty="0"/>
              <a:t>Personas</a:t>
            </a:r>
          </a:p>
        </p:txBody>
      </p:sp>
      <p:grpSp>
        <p:nvGrpSpPr>
          <p:cNvPr id="12" name="Group 251"/>
          <p:cNvGrpSpPr/>
          <p:nvPr/>
        </p:nvGrpSpPr>
        <p:grpSpPr>
          <a:xfrm>
            <a:off x="3857264" y="1371600"/>
            <a:ext cx="152400" cy="381000"/>
            <a:chOff x="2819400" y="1447800"/>
            <a:chExt cx="218802" cy="539932"/>
          </a:xfrm>
          <a:solidFill>
            <a:schemeClr val="tx1">
              <a:lumMod val="75000"/>
              <a:lumOff val="25000"/>
            </a:schemeClr>
          </a:solidFill>
        </p:grpSpPr>
        <p:sp>
          <p:nvSpPr>
            <p:cNvPr id="253" name="Oval 252"/>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254" name="Straight Connector 253"/>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255" name="Straight Connector 254"/>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56" name="Straight Connector 255"/>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57" name="Straight Connector 256"/>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58" name="Straight Connector 257"/>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13" name="Group 258"/>
          <p:cNvGrpSpPr/>
          <p:nvPr/>
        </p:nvGrpSpPr>
        <p:grpSpPr>
          <a:xfrm>
            <a:off x="3628664" y="1447801"/>
            <a:ext cx="152400" cy="381000"/>
            <a:chOff x="2819400" y="1447800"/>
            <a:chExt cx="218802" cy="539932"/>
          </a:xfrm>
          <a:solidFill>
            <a:schemeClr val="tx1">
              <a:lumMod val="75000"/>
              <a:lumOff val="25000"/>
            </a:schemeClr>
          </a:solidFill>
        </p:grpSpPr>
        <p:sp>
          <p:nvSpPr>
            <p:cNvPr id="260" name="Oval 259"/>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261" name="Straight Connector 260"/>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262" name="Straight Connector 261"/>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63" name="Straight Connector 262"/>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64" name="Straight Connector 263"/>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65" name="Straight Connector 264"/>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14" name="Group 250"/>
          <p:cNvGrpSpPr>
            <a:grpSpLocks/>
          </p:cNvGrpSpPr>
          <p:nvPr/>
        </p:nvGrpSpPr>
        <p:grpSpPr bwMode="auto">
          <a:xfrm>
            <a:off x="3704749" y="1447324"/>
            <a:ext cx="220028" cy="540068"/>
            <a:chOff x="2819400" y="1447800"/>
            <a:chExt cx="218802" cy="539932"/>
          </a:xfrm>
          <a:solidFill>
            <a:schemeClr val="bg1">
              <a:lumMod val="50000"/>
            </a:schemeClr>
          </a:solidFill>
        </p:grpSpPr>
        <p:sp>
          <p:nvSpPr>
            <p:cNvPr id="70723" name="Oval 10"/>
            <p:cNvSpPr>
              <a:spLocks noChangeArrowheads="1"/>
            </p:cNvSpPr>
            <p:nvPr/>
          </p:nvSpPr>
          <p:spPr bwMode="auto">
            <a:xfrm>
              <a:off x="2849308" y="14478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24" name="Straight Connector 15"/>
            <p:cNvCxnSpPr>
              <a:cxnSpLocks noChangeShapeType="1"/>
            </p:cNvCxnSpPr>
            <p:nvPr/>
          </p:nvCxnSpPr>
          <p:spPr bwMode="auto">
            <a:xfrm rot="5400000">
              <a:off x="2850102" y="1751806"/>
              <a:ext cx="152400" cy="1588"/>
            </a:xfrm>
            <a:prstGeom prst="line">
              <a:avLst/>
            </a:prstGeom>
            <a:grpFill/>
            <a:ln w="117475" cap="rnd" algn="ctr">
              <a:solidFill>
                <a:schemeClr val="bg1">
                  <a:lumMod val="50000"/>
                </a:schemeClr>
              </a:solidFill>
              <a:round/>
              <a:headEnd/>
              <a:tailEnd/>
            </a:ln>
          </p:spPr>
        </p:cxnSp>
        <p:cxnSp>
          <p:nvCxnSpPr>
            <p:cNvPr id="70725" name="Straight Connector 19"/>
            <p:cNvCxnSpPr>
              <a:cxnSpLocks noChangeShapeType="1"/>
            </p:cNvCxnSpPr>
            <p:nvPr/>
          </p:nvCxnSpPr>
          <p:spPr bwMode="auto">
            <a:xfrm rot="16200000" flipH="1">
              <a:off x="2888803" y="1893276"/>
              <a:ext cx="161131" cy="27781"/>
            </a:xfrm>
            <a:prstGeom prst="line">
              <a:avLst/>
            </a:prstGeom>
            <a:grpFill/>
            <a:ln w="57150" cap="rnd" algn="ctr">
              <a:solidFill>
                <a:schemeClr val="bg1">
                  <a:lumMod val="50000"/>
                </a:schemeClr>
              </a:solidFill>
              <a:round/>
              <a:headEnd/>
              <a:tailEnd/>
            </a:ln>
          </p:spPr>
        </p:cxnSp>
        <p:cxnSp>
          <p:nvCxnSpPr>
            <p:cNvPr id="70726" name="Straight Connector 23"/>
            <p:cNvCxnSpPr>
              <a:cxnSpLocks noChangeShapeType="1"/>
            </p:cNvCxnSpPr>
            <p:nvPr/>
          </p:nvCxnSpPr>
          <p:spPr bwMode="auto">
            <a:xfrm rot="5400000">
              <a:off x="2799049" y="1890409"/>
              <a:ext cx="170236" cy="24322"/>
            </a:xfrm>
            <a:prstGeom prst="line">
              <a:avLst/>
            </a:prstGeom>
            <a:grpFill/>
            <a:ln w="57150" cap="rnd" algn="ctr">
              <a:solidFill>
                <a:schemeClr val="bg1">
                  <a:lumMod val="50000"/>
                </a:schemeClr>
              </a:solidFill>
              <a:round/>
              <a:headEnd/>
              <a:tailEnd/>
            </a:ln>
          </p:spPr>
        </p:cxnSp>
        <p:cxnSp>
          <p:nvCxnSpPr>
            <p:cNvPr id="70727" name="Straight Connector 30"/>
            <p:cNvCxnSpPr>
              <a:cxnSpLocks noChangeShapeType="1"/>
            </p:cNvCxnSpPr>
            <p:nvPr/>
          </p:nvCxnSpPr>
          <p:spPr bwMode="auto">
            <a:xfrm rot="16200000" flipH="1">
              <a:off x="2962796" y="1661808"/>
              <a:ext cx="75406" cy="75406"/>
            </a:xfrm>
            <a:prstGeom prst="line">
              <a:avLst/>
            </a:prstGeom>
            <a:grpFill/>
            <a:ln w="57150" cap="rnd" algn="ctr">
              <a:solidFill>
                <a:schemeClr val="bg1">
                  <a:lumMod val="50000"/>
                </a:schemeClr>
              </a:solidFill>
              <a:round/>
              <a:headEnd/>
              <a:tailEnd/>
            </a:ln>
          </p:spPr>
        </p:cxnSp>
        <p:cxnSp>
          <p:nvCxnSpPr>
            <p:cNvPr id="70728" name="Straight Connector 35"/>
            <p:cNvCxnSpPr>
              <a:cxnSpLocks noChangeShapeType="1"/>
            </p:cNvCxnSpPr>
            <p:nvPr/>
          </p:nvCxnSpPr>
          <p:spPr bwMode="auto">
            <a:xfrm rot="10800000" flipV="1">
              <a:off x="2819400" y="1659335"/>
              <a:ext cx="76994" cy="75406"/>
            </a:xfrm>
            <a:prstGeom prst="line">
              <a:avLst/>
            </a:prstGeom>
            <a:grpFill/>
            <a:ln w="57150" cap="rnd" algn="ctr">
              <a:solidFill>
                <a:schemeClr val="bg1">
                  <a:lumMod val="50000"/>
                </a:schemeClr>
              </a:solidFill>
              <a:round/>
              <a:headEnd/>
              <a:tailEnd/>
            </a:ln>
          </p:spPr>
        </p:cxnSp>
      </p:grpSp>
      <p:grpSp>
        <p:nvGrpSpPr>
          <p:cNvPr id="15" name="Group 272"/>
          <p:cNvGrpSpPr/>
          <p:nvPr/>
        </p:nvGrpSpPr>
        <p:grpSpPr>
          <a:xfrm>
            <a:off x="4466863" y="1371600"/>
            <a:ext cx="152400" cy="381000"/>
            <a:chOff x="2819400" y="1447800"/>
            <a:chExt cx="218802" cy="539932"/>
          </a:xfrm>
          <a:solidFill>
            <a:schemeClr val="tx1">
              <a:lumMod val="75000"/>
              <a:lumOff val="25000"/>
            </a:schemeClr>
          </a:solidFill>
        </p:grpSpPr>
        <p:sp>
          <p:nvSpPr>
            <p:cNvPr id="274" name="Oval 273"/>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275" name="Straight Connector 274"/>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276" name="Straight Connector 275"/>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77" name="Straight Connector 276"/>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78" name="Straight Connector 277"/>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79" name="Straight Connector 278"/>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16" name="Group 279"/>
          <p:cNvGrpSpPr/>
          <p:nvPr/>
        </p:nvGrpSpPr>
        <p:grpSpPr>
          <a:xfrm>
            <a:off x="4238263" y="1447801"/>
            <a:ext cx="152400" cy="381000"/>
            <a:chOff x="2819400" y="1447800"/>
            <a:chExt cx="218802" cy="539932"/>
          </a:xfrm>
          <a:solidFill>
            <a:schemeClr val="tx1">
              <a:lumMod val="75000"/>
              <a:lumOff val="25000"/>
            </a:schemeClr>
          </a:solidFill>
        </p:grpSpPr>
        <p:sp>
          <p:nvSpPr>
            <p:cNvPr id="281" name="Oval 280"/>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282" name="Straight Connector 281"/>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283" name="Straight Connector 282"/>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84" name="Straight Connector 283"/>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85" name="Straight Connector 284"/>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86" name="Straight Connector 285"/>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17" name="Group 286"/>
          <p:cNvGrpSpPr>
            <a:grpSpLocks/>
          </p:cNvGrpSpPr>
          <p:nvPr/>
        </p:nvGrpSpPr>
        <p:grpSpPr bwMode="auto">
          <a:xfrm>
            <a:off x="4314825" y="1447324"/>
            <a:ext cx="218599" cy="540068"/>
            <a:chOff x="2819400" y="1447800"/>
            <a:chExt cx="218802" cy="539932"/>
          </a:xfrm>
          <a:solidFill>
            <a:schemeClr val="bg1">
              <a:lumMod val="50000"/>
            </a:schemeClr>
          </a:solidFill>
        </p:grpSpPr>
        <p:sp>
          <p:nvSpPr>
            <p:cNvPr id="70717" name="Oval 287"/>
            <p:cNvSpPr>
              <a:spLocks noChangeArrowheads="1"/>
            </p:cNvSpPr>
            <p:nvPr/>
          </p:nvSpPr>
          <p:spPr bwMode="auto">
            <a:xfrm>
              <a:off x="2849308" y="14478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18" name="Straight Connector 288"/>
            <p:cNvCxnSpPr>
              <a:cxnSpLocks noChangeShapeType="1"/>
            </p:cNvCxnSpPr>
            <p:nvPr/>
          </p:nvCxnSpPr>
          <p:spPr bwMode="auto">
            <a:xfrm rot="5400000">
              <a:off x="2850102" y="1751806"/>
              <a:ext cx="152400" cy="1588"/>
            </a:xfrm>
            <a:prstGeom prst="line">
              <a:avLst/>
            </a:prstGeom>
            <a:grpFill/>
            <a:ln w="117475" cap="rnd" algn="ctr">
              <a:solidFill>
                <a:schemeClr val="bg1">
                  <a:lumMod val="50000"/>
                </a:schemeClr>
              </a:solidFill>
              <a:round/>
              <a:headEnd/>
              <a:tailEnd/>
            </a:ln>
          </p:spPr>
        </p:cxnSp>
        <p:cxnSp>
          <p:nvCxnSpPr>
            <p:cNvPr id="70719" name="Straight Connector 289"/>
            <p:cNvCxnSpPr>
              <a:cxnSpLocks noChangeShapeType="1"/>
            </p:cNvCxnSpPr>
            <p:nvPr/>
          </p:nvCxnSpPr>
          <p:spPr bwMode="auto">
            <a:xfrm rot="16200000" flipH="1">
              <a:off x="2888803" y="1893276"/>
              <a:ext cx="161131" cy="27781"/>
            </a:xfrm>
            <a:prstGeom prst="line">
              <a:avLst/>
            </a:prstGeom>
            <a:grpFill/>
            <a:ln w="57150" cap="rnd" algn="ctr">
              <a:solidFill>
                <a:schemeClr val="bg1">
                  <a:lumMod val="50000"/>
                </a:schemeClr>
              </a:solidFill>
              <a:round/>
              <a:headEnd/>
              <a:tailEnd/>
            </a:ln>
          </p:spPr>
        </p:cxnSp>
        <p:cxnSp>
          <p:nvCxnSpPr>
            <p:cNvPr id="70720" name="Straight Connector 290"/>
            <p:cNvCxnSpPr>
              <a:cxnSpLocks noChangeShapeType="1"/>
            </p:cNvCxnSpPr>
            <p:nvPr/>
          </p:nvCxnSpPr>
          <p:spPr bwMode="auto">
            <a:xfrm rot="5400000">
              <a:off x="2799049" y="1890409"/>
              <a:ext cx="170236" cy="24322"/>
            </a:xfrm>
            <a:prstGeom prst="line">
              <a:avLst/>
            </a:prstGeom>
            <a:grpFill/>
            <a:ln w="57150" cap="rnd" algn="ctr">
              <a:solidFill>
                <a:schemeClr val="bg1">
                  <a:lumMod val="50000"/>
                </a:schemeClr>
              </a:solidFill>
              <a:round/>
              <a:headEnd/>
              <a:tailEnd/>
            </a:ln>
          </p:spPr>
        </p:cxnSp>
        <p:cxnSp>
          <p:nvCxnSpPr>
            <p:cNvPr id="70721" name="Straight Connector 291"/>
            <p:cNvCxnSpPr>
              <a:cxnSpLocks noChangeShapeType="1"/>
            </p:cNvCxnSpPr>
            <p:nvPr/>
          </p:nvCxnSpPr>
          <p:spPr bwMode="auto">
            <a:xfrm rot="16200000" flipH="1">
              <a:off x="2962796" y="1661808"/>
              <a:ext cx="75406" cy="75406"/>
            </a:xfrm>
            <a:prstGeom prst="line">
              <a:avLst/>
            </a:prstGeom>
            <a:grpFill/>
            <a:ln w="57150" cap="rnd" algn="ctr">
              <a:solidFill>
                <a:schemeClr val="bg1">
                  <a:lumMod val="50000"/>
                </a:schemeClr>
              </a:solidFill>
              <a:round/>
              <a:headEnd/>
              <a:tailEnd/>
            </a:ln>
          </p:spPr>
        </p:cxnSp>
        <p:cxnSp>
          <p:nvCxnSpPr>
            <p:cNvPr id="70722" name="Straight Connector 292"/>
            <p:cNvCxnSpPr>
              <a:cxnSpLocks noChangeShapeType="1"/>
            </p:cNvCxnSpPr>
            <p:nvPr/>
          </p:nvCxnSpPr>
          <p:spPr bwMode="auto">
            <a:xfrm rot="10800000" flipV="1">
              <a:off x="2819400" y="1659335"/>
              <a:ext cx="76994" cy="75406"/>
            </a:xfrm>
            <a:prstGeom prst="line">
              <a:avLst/>
            </a:prstGeom>
            <a:grpFill/>
            <a:ln w="57150" cap="rnd" algn="ctr">
              <a:solidFill>
                <a:schemeClr val="bg1">
                  <a:lumMod val="50000"/>
                </a:schemeClr>
              </a:solidFill>
              <a:round/>
              <a:headEnd/>
              <a:tailEnd/>
            </a:ln>
          </p:spPr>
        </p:cxnSp>
      </p:grpSp>
      <p:grpSp>
        <p:nvGrpSpPr>
          <p:cNvPr id="18" name="Group 293"/>
          <p:cNvGrpSpPr/>
          <p:nvPr/>
        </p:nvGrpSpPr>
        <p:grpSpPr>
          <a:xfrm>
            <a:off x="5228864" y="1371600"/>
            <a:ext cx="152400" cy="381000"/>
            <a:chOff x="2819400" y="1447800"/>
            <a:chExt cx="218802" cy="539932"/>
          </a:xfrm>
          <a:solidFill>
            <a:schemeClr val="tx1">
              <a:lumMod val="75000"/>
              <a:lumOff val="25000"/>
            </a:schemeClr>
          </a:solidFill>
        </p:grpSpPr>
        <p:sp>
          <p:nvSpPr>
            <p:cNvPr id="295" name="Oval 294"/>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296" name="Straight Connector 295"/>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297" name="Straight Connector 296"/>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98" name="Straight Connector 297"/>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299" name="Straight Connector 298"/>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00" name="Straight Connector 299"/>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19" name="Group 300"/>
          <p:cNvGrpSpPr/>
          <p:nvPr/>
        </p:nvGrpSpPr>
        <p:grpSpPr>
          <a:xfrm>
            <a:off x="5000264" y="1447801"/>
            <a:ext cx="152400" cy="381000"/>
            <a:chOff x="2819400" y="1447800"/>
            <a:chExt cx="218802" cy="539932"/>
          </a:xfrm>
          <a:solidFill>
            <a:schemeClr val="tx1">
              <a:lumMod val="75000"/>
              <a:lumOff val="25000"/>
            </a:schemeClr>
          </a:solidFill>
        </p:grpSpPr>
        <p:sp>
          <p:nvSpPr>
            <p:cNvPr id="302" name="Oval 301"/>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303" name="Straight Connector 302"/>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304" name="Straight Connector 303"/>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05" name="Straight Connector 304"/>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06" name="Straight Connector 305"/>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07" name="Straight Connector 306"/>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20" name="Group 307"/>
          <p:cNvGrpSpPr>
            <a:grpSpLocks/>
          </p:cNvGrpSpPr>
          <p:nvPr/>
        </p:nvGrpSpPr>
        <p:grpSpPr bwMode="auto">
          <a:xfrm>
            <a:off x="5076349" y="1447324"/>
            <a:ext cx="220028" cy="540068"/>
            <a:chOff x="2819400" y="1447800"/>
            <a:chExt cx="218802" cy="539932"/>
          </a:xfrm>
          <a:solidFill>
            <a:schemeClr val="bg1">
              <a:lumMod val="50000"/>
            </a:schemeClr>
          </a:solidFill>
        </p:grpSpPr>
        <p:sp>
          <p:nvSpPr>
            <p:cNvPr id="70711" name="Oval 308"/>
            <p:cNvSpPr>
              <a:spLocks noChangeArrowheads="1"/>
            </p:cNvSpPr>
            <p:nvPr/>
          </p:nvSpPr>
          <p:spPr bwMode="auto">
            <a:xfrm>
              <a:off x="2849308" y="14478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12" name="Straight Connector 309"/>
            <p:cNvCxnSpPr>
              <a:cxnSpLocks noChangeShapeType="1"/>
            </p:cNvCxnSpPr>
            <p:nvPr/>
          </p:nvCxnSpPr>
          <p:spPr bwMode="auto">
            <a:xfrm rot="5400000">
              <a:off x="2850102" y="1751806"/>
              <a:ext cx="152400" cy="1588"/>
            </a:xfrm>
            <a:prstGeom prst="line">
              <a:avLst/>
            </a:prstGeom>
            <a:grpFill/>
            <a:ln w="117475" cap="rnd" algn="ctr">
              <a:solidFill>
                <a:schemeClr val="bg1">
                  <a:lumMod val="50000"/>
                </a:schemeClr>
              </a:solidFill>
              <a:round/>
              <a:headEnd/>
              <a:tailEnd/>
            </a:ln>
          </p:spPr>
        </p:cxnSp>
        <p:cxnSp>
          <p:nvCxnSpPr>
            <p:cNvPr id="70713" name="Straight Connector 310"/>
            <p:cNvCxnSpPr>
              <a:cxnSpLocks noChangeShapeType="1"/>
            </p:cNvCxnSpPr>
            <p:nvPr/>
          </p:nvCxnSpPr>
          <p:spPr bwMode="auto">
            <a:xfrm rot="16200000" flipH="1">
              <a:off x="2888803" y="1893276"/>
              <a:ext cx="161131" cy="27781"/>
            </a:xfrm>
            <a:prstGeom prst="line">
              <a:avLst/>
            </a:prstGeom>
            <a:grpFill/>
            <a:ln w="57150" cap="rnd" algn="ctr">
              <a:solidFill>
                <a:schemeClr val="bg1">
                  <a:lumMod val="50000"/>
                </a:schemeClr>
              </a:solidFill>
              <a:round/>
              <a:headEnd/>
              <a:tailEnd/>
            </a:ln>
          </p:spPr>
        </p:cxnSp>
        <p:cxnSp>
          <p:nvCxnSpPr>
            <p:cNvPr id="70714" name="Straight Connector 311"/>
            <p:cNvCxnSpPr>
              <a:cxnSpLocks noChangeShapeType="1"/>
            </p:cNvCxnSpPr>
            <p:nvPr/>
          </p:nvCxnSpPr>
          <p:spPr bwMode="auto">
            <a:xfrm rot="5400000">
              <a:off x="2799049" y="1890409"/>
              <a:ext cx="170236" cy="24322"/>
            </a:xfrm>
            <a:prstGeom prst="line">
              <a:avLst/>
            </a:prstGeom>
            <a:grpFill/>
            <a:ln w="57150" cap="rnd" algn="ctr">
              <a:solidFill>
                <a:schemeClr val="bg1">
                  <a:lumMod val="50000"/>
                </a:schemeClr>
              </a:solidFill>
              <a:round/>
              <a:headEnd/>
              <a:tailEnd/>
            </a:ln>
          </p:spPr>
        </p:cxnSp>
        <p:cxnSp>
          <p:nvCxnSpPr>
            <p:cNvPr id="70715" name="Straight Connector 312"/>
            <p:cNvCxnSpPr>
              <a:cxnSpLocks noChangeShapeType="1"/>
            </p:cNvCxnSpPr>
            <p:nvPr/>
          </p:nvCxnSpPr>
          <p:spPr bwMode="auto">
            <a:xfrm rot="16200000" flipH="1">
              <a:off x="2962796" y="1661808"/>
              <a:ext cx="75406" cy="75406"/>
            </a:xfrm>
            <a:prstGeom prst="line">
              <a:avLst/>
            </a:prstGeom>
            <a:grpFill/>
            <a:ln w="57150" cap="rnd" algn="ctr">
              <a:solidFill>
                <a:schemeClr val="bg1">
                  <a:lumMod val="50000"/>
                </a:schemeClr>
              </a:solidFill>
              <a:round/>
              <a:headEnd/>
              <a:tailEnd/>
            </a:ln>
          </p:spPr>
        </p:cxnSp>
        <p:cxnSp>
          <p:nvCxnSpPr>
            <p:cNvPr id="70716" name="Straight Connector 313"/>
            <p:cNvCxnSpPr>
              <a:cxnSpLocks noChangeShapeType="1"/>
            </p:cNvCxnSpPr>
            <p:nvPr/>
          </p:nvCxnSpPr>
          <p:spPr bwMode="auto">
            <a:xfrm rot="10800000" flipV="1">
              <a:off x="2819400" y="1659335"/>
              <a:ext cx="76994" cy="75406"/>
            </a:xfrm>
            <a:prstGeom prst="line">
              <a:avLst/>
            </a:prstGeom>
            <a:grpFill/>
            <a:ln w="57150" cap="rnd" algn="ctr">
              <a:solidFill>
                <a:schemeClr val="bg1">
                  <a:lumMod val="50000"/>
                </a:schemeClr>
              </a:solidFill>
              <a:round/>
              <a:headEnd/>
              <a:tailEnd/>
            </a:ln>
          </p:spPr>
        </p:cxnSp>
      </p:grpSp>
      <p:grpSp>
        <p:nvGrpSpPr>
          <p:cNvPr id="21" name="Group 314"/>
          <p:cNvGrpSpPr/>
          <p:nvPr/>
        </p:nvGrpSpPr>
        <p:grpSpPr>
          <a:xfrm>
            <a:off x="5990864" y="1371600"/>
            <a:ext cx="152400" cy="381000"/>
            <a:chOff x="2819400" y="1447800"/>
            <a:chExt cx="218802" cy="539932"/>
          </a:xfrm>
          <a:solidFill>
            <a:schemeClr val="tx1">
              <a:lumMod val="75000"/>
              <a:lumOff val="25000"/>
            </a:schemeClr>
          </a:solidFill>
        </p:grpSpPr>
        <p:sp>
          <p:nvSpPr>
            <p:cNvPr id="316" name="Oval 315"/>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317" name="Straight Connector 316"/>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318" name="Straight Connector 317"/>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19" name="Straight Connector 318"/>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20" name="Straight Connector 319"/>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21" name="Straight Connector 320"/>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22" name="Group 321"/>
          <p:cNvGrpSpPr/>
          <p:nvPr/>
        </p:nvGrpSpPr>
        <p:grpSpPr>
          <a:xfrm>
            <a:off x="5762264" y="1447801"/>
            <a:ext cx="152400" cy="381000"/>
            <a:chOff x="2819400" y="1447800"/>
            <a:chExt cx="218802" cy="539932"/>
          </a:xfrm>
          <a:solidFill>
            <a:schemeClr val="tx1">
              <a:lumMod val="75000"/>
              <a:lumOff val="25000"/>
            </a:schemeClr>
          </a:solidFill>
        </p:grpSpPr>
        <p:sp>
          <p:nvSpPr>
            <p:cNvPr id="323" name="Oval 322"/>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324" name="Straight Connector 323"/>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325" name="Straight Connector 324"/>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26" name="Straight Connector 325"/>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27" name="Straight Connector 326"/>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28" name="Straight Connector 327"/>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23" name="Group 328"/>
          <p:cNvGrpSpPr>
            <a:grpSpLocks/>
          </p:cNvGrpSpPr>
          <p:nvPr/>
        </p:nvGrpSpPr>
        <p:grpSpPr bwMode="auto">
          <a:xfrm>
            <a:off x="5839302" y="1447324"/>
            <a:ext cx="218598" cy="540068"/>
            <a:chOff x="2819400" y="1447800"/>
            <a:chExt cx="218802" cy="539932"/>
          </a:xfrm>
          <a:solidFill>
            <a:schemeClr val="bg1">
              <a:lumMod val="50000"/>
            </a:schemeClr>
          </a:solidFill>
        </p:grpSpPr>
        <p:sp>
          <p:nvSpPr>
            <p:cNvPr id="70705" name="Oval 329"/>
            <p:cNvSpPr>
              <a:spLocks noChangeArrowheads="1"/>
            </p:cNvSpPr>
            <p:nvPr/>
          </p:nvSpPr>
          <p:spPr bwMode="auto">
            <a:xfrm>
              <a:off x="2849308" y="14478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06" name="Straight Connector 330"/>
            <p:cNvCxnSpPr>
              <a:cxnSpLocks noChangeShapeType="1"/>
            </p:cNvCxnSpPr>
            <p:nvPr/>
          </p:nvCxnSpPr>
          <p:spPr bwMode="auto">
            <a:xfrm rot="5400000">
              <a:off x="2850102" y="1751806"/>
              <a:ext cx="152400" cy="1588"/>
            </a:xfrm>
            <a:prstGeom prst="line">
              <a:avLst/>
            </a:prstGeom>
            <a:grpFill/>
            <a:ln w="117475" cap="rnd" algn="ctr">
              <a:solidFill>
                <a:schemeClr val="bg1">
                  <a:lumMod val="50000"/>
                </a:schemeClr>
              </a:solidFill>
              <a:round/>
              <a:headEnd/>
              <a:tailEnd/>
            </a:ln>
          </p:spPr>
        </p:cxnSp>
        <p:cxnSp>
          <p:nvCxnSpPr>
            <p:cNvPr id="70707" name="Straight Connector 331"/>
            <p:cNvCxnSpPr>
              <a:cxnSpLocks noChangeShapeType="1"/>
            </p:cNvCxnSpPr>
            <p:nvPr/>
          </p:nvCxnSpPr>
          <p:spPr bwMode="auto">
            <a:xfrm rot="16200000" flipH="1">
              <a:off x="2888803" y="1893276"/>
              <a:ext cx="161131" cy="27781"/>
            </a:xfrm>
            <a:prstGeom prst="line">
              <a:avLst/>
            </a:prstGeom>
            <a:grpFill/>
            <a:ln w="57150" cap="rnd" algn="ctr">
              <a:solidFill>
                <a:schemeClr val="bg1">
                  <a:lumMod val="50000"/>
                </a:schemeClr>
              </a:solidFill>
              <a:round/>
              <a:headEnd/>
              <a:tailEnd/>
            </a:ln>
          </p:spPr>
        </p:cxnSp>
        <p:cxnSp>
          <p:nvCxnSpPr>
            <p:cNvPr id="70708" name="Straight Connector 332"/>
            <p:cNvCxnSpPr>
              <a:cxnSpLocks noChangeShapeType="1"/>
            </p:cNvCxnSpPr>
            <p:nvPr/>
          </p:nvCxnSpPr>
          <p:spPr bwMode="auto">
            <a:xfrm rot="5400000">
              <a:off x="2799049" y="1890409"/>
              <a:ext cx="170236" cy="24322"/>
            </a:xfrm>
            <a:prstGeom prst="line">
              <a:avLst/>
            </a:prstGeom>
            <a:grpFill/>
            <a:ln w="57150" cap="rnd" algn="ctr">
              <a:solidFill>
                <a:schemeClr val="bg1">
                  <a:lumMod val="50000"/>
                </a:schemeClr>
              </a:solidFill>
              <a:round/>
              <a:headEnd/>
              <a:tailEnd/>
            </a:ln>
          </p:spPr>
        </p:cxnSp>
        <p:cxnSp>
          <p:nvCxnSpPr>
            <p:cNvPr id="70709" name="Straight Connector 333"/>
            <p:cNvCxnSpPr>
              <a:cxnSpLocks noChangeShapeType="1"/>
            </p:cNvCxnSpPr>
            <p:nvPr/>
          </p:nvCxnSpPr>
          <p:spPr bwMode="auto">
            <a:xfrm rot="16200000" flipH="1">
              <a:off x="2962796" y="1661808"/>
              <a:ext cx="75406" cy="75406"/>
            </a:xfrm>
            <a:prstGeom prst="line">
              <a:avLst/>
            </a:prstGeom>
            <a:grpFill/>
            <a:ln w="57150" cap="rnd" algn="ctr">
              <a:solidFill>
                <a:schemeClr val="bg1">
                  <a:lumMod val="50000"/>
                </a:schemeClr>
              </a:solidFill>
              <a:round/>
              <a:headEnd/>
              <a:tailEnd/>
            </a:ln>
          </p:spPr>
        </p:cxnSp>
        <p:cxnSp>
          <p:nvCxnSpPr>
            <p:cNvPr id="70710" name="Straight Connector 334"/>
            <p:cNvCxnSpPr>
              <a:cxnSpLocks noChangeShapeType="1"/>
            </p:cNvCxnSpPr>
            <p:nvPr/>
          </p:nvCxnSpPr>
          <p:spPr bwMode="auto">
            <a:xfrm rot="10800000" flipV="1">
              <a:off x="2819400" y="1659335"/>
              <a:ext cx="76994" cy="75406"/>
            </a:xfrm>
            <a:prstGeom prst="line">
              <a:avLst/>
            </a:prstGeom>
            <a:grpFill/>
            <a:ln w="57150" cap="rnd" algn="ctr">
              <a:solidFill>
                <a:schemeClr val="bg1">
                  <a:lumMod val="50000"/>
                </a:schemeClr>
              </a:solidFill>
              <a:round/>
              <a:headEnd/>
              <a:tailEnd/>
            </a:ln>
          </p:spPr>
        </p:cxnSp>
      </p:grpSp>
      <p:grpSp>
        <p:nvGrpSpPr>
          <p:cNvPr id="24" name="Group 335"/>
          <p:cNvGrpSpPr/>
          <p:nvPr/>
        </p:nvGrpSpPr>
        <p:grpSpPr>
          <a:xfrm>
            <a:off x="6676664" y="1371600"/>
            <a:ext cx="152400" cy="381000"/>
            <a:chOff x="2819400" y="1447800"/>
            <a:chExt cx="218802" cy="539932"/>
          </a:xfrm>
          <a:solidFill>
            <a:schemeClr val="tx1">
              <a:lumMod val="75000"/>
              <a:lumOff val="25000"/>
            </a:schemeClr>
          </a:solidFill>
        </p:grpSpPr>
        <p:sp>
          <p:nvSpPr>
            <p:cNvPr id="337" name="Oval 336"/>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338" name="Straight Connector 337"/>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339" name="Straight Connector 338"/>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0" name="Straight Connector 339"/>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1" name="Straight Connector 340"/>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2" name="Straight Connector 341"/>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25" name="Group 342"/>
          <p:cNvGrpSpPr/>
          <p:nvPr/>
        </p:nvGrpSpPr>
        <p:grpSpPr>
          <a:xfrm>
            <a:off x="6448064" y="1447801"/>
            <a:ext cx="152400" cy="381000"/>
            <a:chOff x="2819400" y="1447800"/>
            <a:chExt cx="218802" cy="539932"/>
          </a:xfrm>
          <a:solidFill>
            <a:schemeClr val="tx1">
              <a:lumMod val="75000"/>
              <a:lumOff val="25000"/>
            </a:schemeClr>
          </a:solidFill>
        </p:grpSpPr>
        <p:sp>
          <p:nvSpPr>
            <p:cNvPr id="344" name="Oval 343"/>
            <p:cNvSpPr/>
            <p:nvPr/>
          </p:nvSpPr>
          <p:spPr bwMode="auto">
            <a:xfrm>
              <a:off x="2849308" y="1447800"/>
              <a:ext cx="152400" cy="152400"/>
            </a:xfrm>
            <a:prstGeom prst="ellipse">
              <a:avLst/>
            </a:prstGeom>
            <a:grp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defRPr/>
              </a:pPr>
              <a:endParaRPr lang="en-US">
                <a:latin typeface="Arial" charset="0"/>
              </a:endParaRPr>
            </a:p>
          </p:txBody>
        </p:sp>
        <p:cxnSp>
          <p:nvCxnSpPr>
            <p:cNvPr id="345" name="Straight Connector 344"/>
            <p:cNvCxnSpPr/>
            <p:nvPr/>
          </p:nvCxnSpPr>
          <p:spPr bwMode="auto">
            <a:xfrm rot="5400000">
              <a:off x="2850102" y="1751806"/>
              <a:ext cx="152400" cy="1588"/>
            </a:xfrm>
            <a:prstGeom prst="line">
              <a:avLst/>
            </a:prstGeom>
            <a:grpFill/>
            <a:ln w="117475" cap="rnd" cmpd="sng" algn="ctr">
              <a:solidFill>
                <a:schemeClr val="tx1">
                  <a:lumMod val="75000"/>
                  <a:lumOff val="25000"/>
                </a:schemeClr>
              </a:solidFill>
              <a:prstDash val="solid"/>
              <a:round/>
              <a:headEnd type="none" w="med" len="med"/>
              <a:tailEnd type="none" w="med" len="med"/>
            </a:ln>
            <a:effectLst/>
          </p:spPr>
        </p:cxnSp>
        <p:cxnSp>
          <p:nvCxnSpPr>
            <p:cNvPr id="346" name="Straight Connector 345"/>
            <p:cNvCxnSpPr/>
            <p:nvPr/>
          </p:nvCxnSpPr>
          <p:spPr bwMode="auto">
            <a:xfrm rot="16200000" flipH="1">
              <a:off x="2888803" y="1893276"/>
              <a:ext cx="161131" cy="27781"/>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7" name="Straight Connector 346"/>
            <p:cNvCxnSpPr/>
            <p:nvPr/>
          </p:nvCxnSpPr>
          <p:spPr bwMode="auto">
            <a:xfrm rot="5400000">
              <a:off x="2799049" y="1890409"/>
              <a:ext cx="170236" cy="24322"/>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8" name="Straight Connector 347"/>
            <p:cNvCxnSpPr/>
            <p:nvPr/>
          </p:nvCxnSpPr>
          <p:spPr bwMode="auto">
            <a:xfrm rot="16200000" flipH="1">
              <a:off x="2962796" y="1661808"/>
              <a:ext cx="75406"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cxnSp>
          <p:nvCxnSpPr>
            <p:cNvPr id="349" name="Straight Connector 348"/>
            <p:cNvCxnSpPr/>
            <p:nvPr/>
          </p:nvCxnSpPr>
          <p:spPr bwMode="auto">
            <a:xfrm rot="10800000" flipV="1">
              <a:off x="2819400" y="1659335"/>
              <a:ext cx="76994" cy="75406"/>
            </a:xfrm>
            <a:prstGeom prst="line">
              <a:avLst/>
            </a:prstGeom>
            <a:grpFill/>
            <a:ln w="57150" cap="rnd" cmpd="sng" algn="ctr">
              <a:solidFill>
                <a:schemeClr val="tx1">
                  <a:lumMod val="75000"/>
                  <a:lumOff val="25000"/>
                </a:schemeClr>
              </a:solidFill>
              <a:prstDash val="solid"/>
              <a:round/>
              <a:headEnd type="none" w="med" len="med"/>
              <a:tailEnd type="none" w="med" len="med"/>
            </a:ln>
            <a:effectLst/>
          </p:spPr>
        </p:cxnSp>
      </p:grpSp>
      <p:grpSp>
        <p:nvGrpSpPr>
          <p:cNvPr id="26" name="Group 349"/>
          <p:cNvGrpSpPr>
            <a:grpSpLocks/>
          </p:cNvGrpSpPr>
          <p:nvPr/>
        </p:nvGrpSpPr>
        <p:grpSpPr bwMode="auto">
          <a:xfrm>
            <a:off x="6525102" y="1447324"/>
            <a:ext cx="218598" cy="540068"/>
            <a:chOff x="2819400" y="1447800"/>
            <a:chExt cx="218802" cy="539932"/>
          </a:xfrm>
          <a:solidFill>
            <a:schemeClr val="bg1">
              <a:lumMod val="50000"/>
            </a:schemeClr>
          </a:solidFill>
        </p:grpSpPr>
        <p:sp>
          <p:nvSpPr>
            <p:cNvPr id="70699" name="Oval 350"/>
            <p:cNvSpPr>
              <a:spLocks noChangeArrowheads="1"/>
            </p:cNvSpPr>
            <p:nvPr/>
          </p:nvSpPr>
          <p:spPr bwMode="auto">
            <a:xfrm>
              <a:off x="2849308" y="1447800"/>
              <a:ext cx="152400" cy="152400"/>
            </a:xfrm>
            <a:prstGeom prst="ellipse">
              <a:avLst/>
            </a:prstGeom>
            <a:grpFill/>
            <a:ln w="9525" algn="ctr">
              <a:solidFill>
                <a:schemeClr val="bg1">
                  <a:lumMod val="50000"/>
                </a:schemeClr>
              </a:solidFill>
              <a:round/>
              <a:headEnd/>
              <a:tailEnd/>
            </a:ln>
          </p:spPr>
          <p:txBody>
            <a:bodyPr wrap="none" anchor="ctr"/>
            <a:lstStyle/>
            <a:p>
              <a:endParaRPr lang="en-US"/>
            </a:p>
          </p:txBody>
        </p:sp>
        <p:cxnSp>
          <p:nvCxnSpPr>
            <p:cNvPr id="70700" name="Straight Connector 351"/>
            <p:cNvCxnSpPr>
              <a:cxnSpLocks noChangeShapeType="1"/>
            </p:cNvCxnSpPr>
            <p:nvPr/>
          </p:nvCxnSpPr>
          <p:spPr bwMode="auto">
            <a:xfrm rot="5400000">
              <a:off x="2850102" y="1751806"/>
              <a:ext cx="152400" cy="1588"/>
            </a:xfrm>
            <a:prstGeom prst="line">
              <a:avLst/>
            </a:prstGeom>
            <a:grpFill/>
            <a:ln w="117475" cap="rnd" algn="ctr">
              <a:solidFill>
                <a:schemeClr val="bg1">
                  <a:lumMod val="50000"/>
                </a:schemeClr>
              </a:solidFill>
              <a:round/>
              <a:headEnd/>
              <a:tailEnd/>
            </a:ln>
          </p:spPr>
        </p:cxnSp>
        <p:cxnSp>
          <p:nvCxnSpPr>
            <p:cNvPr id="70701" name="Straight Connector 352"/>
            <p:cNvCxnSpPr>
              <a:cxnSpLocks noChangeShapeType="1"/>
            </p:cNvCxnSpPr>
            <p:nvPr/>
          </p:nvCxnSpPr>
          <p:spPr bwMode="auto">
            <a:xfrm rot="16200000" flipH="1">
              <a:off x="2888803" y="1893276"/>
              <a:ext cx="161131" cy="27781"/>
            </a:xfrm>
            <a:prstGeom prst="line">
              <a:avLst/>
            </a:prstGeom>
            <a:grpFill/>
            <a:ln w="57150" cap="rnd" algn="ctr">
              <a:solidFill>
                <a:schemeClr val="bg1">
                  <a:lumMod val="50000"/>
                </a:schemeClr>
              </a:solidFill>
              <a:round/>
              <a:headEnd/>
              <a:tailEnd/>
            </a:ln>
          </p:spPr>
        </p:cxnSp>
        <p:cxnSp>
          <p:nvCxnSpPr>
            <p:cNvPr id="70702" name="Straight Connector 353"/>
            <p:cNvCxnSpPr>
              <a:cxnSpLocks noChangeShapeType="1"/>
            </p:cNvCxnSpPr>
            <p:nvPr/>
          </p:nvCxnSpPr>
          <p:spPr bwMode="auto">
            <a:xfrm rot="5400000">
              <a:off x="2799049" y="1890409"/>
              <a:ext cx="170236" cy="24322"/>
            </a:xfrm>
            <a:prstGeom prst="line">
              <a:avLst/>
            </a:prstGeom>
            <a:grpFill/>
            <a:ln w="57150" cap="rnd" algn="ctr">
              <a:solidFill>
                <a:schemeClr val="bg1">
                  <a:lumMod val="50000"/>
                </a:schemeClr>
              </a:solidFill>
              <a:round/>
              <a:headEnd/>
              <a:tailEnd/>
            </a:ln>
          </p:spPr>
        </p:cxnSp>
        <p:cxnSp>
          <p:nvCxnSpPr>
            <p:cNvPr id="70703" name="Straight Connector 354"/>
            <p:cNvCxnSpPr>
              <a:cxnSpLocks noChangeShapeType="1"/>
            </p:cNvCxnSpPr>
            <p:nvPr/>
          </p:nvCxnSpPr>
          <p:spPr bwMode="auto">
            <a:xfrm rot="16200000" flipH="1">
              <a:off x="2962796" y="1661808"/>
              <a:ext cx="75406" cy="75406"/>
            </a:xfrm>
            <a:prstGeom prst="line">
              <a:avLst/>
            </a:prstGeom>
            <a:grpFill/>
            <a:ln w="57150" cap="rnd" algn="ctr">
              <a:solidFill>
                <a:schemeClr val="bg1">
                  <a:lumMod val="50000"/>
                </a:schemeClr>
              </a:solidFill>
              <a:round/>
              <a:headEnd/>
              <a:tailEnd/>
            </a:ln>
          </p:spPr>
        </p:cxnSp>
        <p:cxnSp>
          <p:nvCxnSpPr>
            <p:cNvPr id="70704" name="Straight Connector 355"/>
            <p:cNvCxnSpPr>
              <a:cxnSpLocks noChangeShapeType="1"/>
            </p:cNvCxnSpPr>
            <p:nvPr/>
          </p:nvCxnSpPr>
          <p:spPr bwMode="auto">
            <a:xfrm rot="10800000" flipV="1">
              <a:off x="2819400" y="1659335"/>
              <a:ext cx="76994" cy="75406"/>
            </a:xfrm>
            <a:prstGeom prst="line">
              <a:avLst/>
            </a:prstGeom>
            <a:grpFill/>
            <a:ln w="57150" cap="rnd" algn="ctr">
              <a:solidFill>
                <a:schemeClr val="bg1">
                  <a:lumMod val="50000"/>
                </a:schemeClr>
              </a:solidFill>
              <a:round/>
              <a:headEnd/>
              <a:tailEnd/>
            </a:ln>
          </p:spPr>
        </p:cxnSp>
      </p:grpSp>
      <p:cxnSp>
        <p:nvCxnSpPr>
          <p:cNvPr id="70698" name="Straight Arrow Connector 356"/>
          <p:cNvCxnSpPr>
            <a:cxnSpLocks noChangeShapeType="1"/>
          </p:cNvCxnSpPr>
          <p:nvPr/>
        </p:nvCxnSpPr>
        <p:spPr bwMode="auto">
          <a:xfrm rot="5400000">
            <a:off x="5164932" y="2245995"/>
            <a:ext cx="228600" cy="2858"/>
          </a:xfrm>
          <a:prstGeom prst="straightConnector1">
            <a:avLst/>
          </a:prstGeom>
          <a:noFill/>
          <a:ln w="9525" algn="ctr">
            <a:solidFill>
              <a:schemeClr val="tx1"/>
            </a:solidFill>
            <a:round/>
            <a:headEnd/>
            <a:tailEnd type="arrow" w="med" len="med"/>
          </a:ln>
        </p:spPr>
      </p:cxnSp>
      <p:grpSp>
        <p:nvGrpSpPr>
          <p:cNvPr id="27" name="Group 201"/>
          <p:cNvGrpSpPr>
            <a:grpSpLocks/>
          </p:cNvGrpSpPr>
          <p:nvPr/>
        </p:nvGrpSpPr>
        <p:grpSpPr bwMode="auto">
          <a:xfrm>
            <a:off x="5132294" y="5410200"/>
            <a:ext cx="457200" cy="837248"/>
            <a:chOff x="1676400" y="5257800"/>
            <a:chExt cx="457200" cy="838200"/>
          </a:xfrm>
        </p:grpSpPr>
        <p:sp>
          <p:nvSpPr>
            <p:cNvPr id="212" name="Rectangle 193"/>
            <p:cNvSpPr>
              <a:spLocks noChangeArrowheads="1"/>
            </p:cNvSpPr>
            <p:nvPr/>
          </p:nvSpPr>
          <p:spPr bwMode="auto">
            <a:xfrm>
              <a:off x="1676400" y="5257800"/>
              <a:ext cx="381000" cy="498894"/>
            </a:xfrm>
            <a:prstGeom prst="rect">
              <a:avLst/>
            </a:prstGeom>
            <a:solidFill>
              <a:schemeClr val="accent1"/>
            </a:solidFill>
            <a:ln w="9525" algn="ctr">
              <a:solidFill>
                <a:schemeClr val="tx2"/>
              </a:solidFill>
              <a:round/>
              <a:headEnd/>
              <a:tailEnd/>
            </a:ln>
          </p:spPr>
          <p:txBody>
            <a:bodyPr wrap="none" anchor="ctr"/>
            <a:lstStyle/>
            <a:p>
              <a:endParaRPr lang="en-US"/>
            </a:p>
          </p:txBody>
        </p:sp>
        <p:sp>
          <p:nvSpPr>
            <p:cNvPr id="213" name="Oval 186"/>
            <p:cNvSpPr>
              <a:spLocks noChangeArrowheads="1"/>
            </p:cNvSpPr>
            <p:nvPr/>
          </p:nvSpPr>
          <p:spPr bwMode="auto">
            <a:xfrm>
              <a:off x="1782508" y="5334000"/>
              <a:ext cx="152400" cy="152400"/>
            </a:xfrm>
            <a:prstGeom prst="ellipse">
              <a:avLst/>
            </a:prstGeom>
            <a:solidFill>
              <a:schemeClr val="tx2"/>
            </a:solidFill>
            <a:ln w="9525" algn="ctr">
              <a:solidFill>
                <a:schemeClr val="tx2"/>
              </a:solidFill>
              <a:round/>
              <a:headEnd/>
              <a:tailEnd/>
            </a:ln>
          </p:spPr>
          <p:txBody>
            <a:bodyPr wrap="none" anchor="ctr"/>
            <a:lstStyle/>
            <a:p>
              <a:endParaRPr lang="en-US"/>
            </a:p>
          </p:txBody>
        </p:sp>
        <p:cxnSp>
          <p:nvCxnSpPr>
            <p:cNvPr id="214" name="Straight Connector 187"/>
            <p:cNvCxnSpPr>
              <a:cxnSpLocks noChangeShapeType="1"/>
            </p:cNvCxnSpPr>
            <p:nvPr/>
          </p:nvCxnSpPr>
          <p:spPr bwMode="auto">
            <a:xfrm rot="5400000">
              <a:off x="1783302" y="5638006"/>
              <a:ext cx="152400" cy="1588"/>
            </a:xfrm>
            <a:prstGeom prst="line">
              <a:avLst/>
            </a:prstGeom>
            <a:noFill/>
            <a:ln w="117475" cap="rnd" algn="ctr">
              <a:solidFill>
                <a:schemeClr val="tx2"/>
              </a:solidFill>
              <a:round/>
              <a:headEnd/>
              <a:tailEnd/>
            </a:ln>
          </p:spPr>
        </p:cxnSp>
        <p:cxnSp>
          <p:nvCxnSpPr>
            <p:cNvPr id="215" name="Straight Connector 190"/>
            <p:cNvCxnSpPr>
              <a:cxnSpLocks noChangeShapeType="1"/>
            </p:cNvCxnSpPr>
            <p:nvPr/>
          </p:nvCxnSpPr>
          <p:spPr bwMode="auto">
            <a:xfrm rot="16200000" flipH="1">
              <a:off x="1895996" y="5548008"/>
              <a:ext cx="75406" cy="75406"/>
            </a:xfrm>
            <a:prstGeom prst="line">
              <a:avLst/>
            </a:prstGeom>
            <a:noFill/>
            <a:ln w="57150" cap="rnd" algn="ctr">
              <a:solidFill>
                <a:schemeClr val="tx2"/>
              </a:solidFill>
              <a:round/>
              <a:headEnd/>
              <a:tailEnd/>
            </a:ln>
          </p:spPr>
        </p:cxnSp>
        <p:cxnSp>
          <p:nvCxnSpPr>
            <p:cNvPr id="216" name="Straight Connector 191"/>
            <p:cNvCxnSpPr>
              <a:cxnSpLocks noChangeShapeType="1"/>
            </p:cNvCxnSpPr>
            <p:nvPr/>
          </p:nvCxnSpPr>
          <p:spPr bwMode="auto">
            <a:xfrm rot="10800000">
              <a:off x="1752600" y="5486401"/>
              <a:ext cx="76994" cy="59135"/>
            </a:xfrm>
            <a:prstGeom prst="line">
              <a:avLst/>
            </a:prstGeom>
            <a:noFill/>
            <a:ln w="57150" cap="rnd" algn="ctr">
              <a:solidFill>
                <a:schemeClr val="tx2"/>
              </a:solidFill>
              <a:round/>
              <a:headEnd/>
              <a:tailEnd/>
            </a:ln>
          </p:spPr>
        </p:cxnSp>
        <p:grpSp>
          <p:nvGrpSpPr>
            <p:cNvPr id="28" name="Group 194"/>
            <p:cNvGrpSpPr>
              <a:grpSpLocks/>
            </p:cNvGrpSpPr>
            <p:nvPr/>
          </p:nvGrpSpPr>
          <p:grpSpPr bwMode="auto">
            <a:xfrm>
              <a:off x="1676400" y="5867382"/>
              <a:ext cx="457200" cy="228598"/>
              <a:chOff x="1699130" y="2971800"/>
              <a:chExt cx="891670" cy="329114"/>
            </a:xfrm>
          </p:grpSpPr>
          <p:cxnSp>
            <p:nvCxnSpPr>
              <p:cNvPr id="218"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219"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220"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221"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222"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223"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grpSp>
        <p:nvGrpSpPr>
          <p:cNvPr id="29" name="Group 201"/>
          <p:cNvGrpSpPr>
            <a:grpSpLocks/>
          </p:cNvGrpSpPr>
          <p:nvPr/>
        </p:nvGrpSpPr>
        <p:grpSpPr bwMode="auto">
          <a:xfrm>
            <a:off x="6893859" y="5410200"/>
            <a:ext cx="457200" cy="837248"/>
            <a:chOff x="1676400" y="5257800"/>
            <a:chExt cx="457200" cy="838200"/>
          </a:xfrm>
        </p:grpSpPr>
        <p:sp>
          <p:nvSpPr>
            <p:cNvPr id="225" name="Rectangle 193"/>
            <p:cNvSpPr>
              <a:spLocks noChangeArrowheads="1"/>
            </p:cNvSpPr>
            <p:nvPr/>
          </p:nvSpPr>
          <p:spPr bwMode="auto">
            <a:xfrm>
              <a:off x="1676400" y="5257800"/>
              <a:ext cx="381000" cy="498894"/>
            </a:xfrm>
            <a:prstGeom prst="rect">
              <a:avLst/>
            </a:prstGeom>
            <a:solidFill>
              <a:schemeClr val="accent1"/>
            </a:solidFill>
            <a:ln w="9525" algn="ctr">
              <a:solidFill>
                <a:schemeClr val="tx2"/>
              </a:solidFill>
              <a:round/>
              <a:headEnd/>
              <a:tailEnd/>
            </a:ln>
          </p:spPr>
          <p:txBody>
            <a:bodyPr wrap="none" anchor="ctr"/>
            <a:lstStyle/>
            <a:p>
              <a:endParaRPr lang="en-US"/>
            </a:p>
          </p:txBody>
        </p:sp>
        <p:sp>
          <p:nvSpPr>
            <p:cNvPr id="226" name="Oval 186"/>
            <p:cNvSpPr>
              <a:spLocks noChangeArrowheads="1"/>
            </p:cNvSpPr>
            <p:nvPr/>
          </p:nvSpPr>
          <p:spPr bwMode="auto">
            <a:xfrm>
              <a:off x="1782508" y="5334000"/>
              <a:ext cx="152400" cy="152400"/>
            </a:xfrm>
            <a:prstGeom prst="ellipse">
              <a:avLst/>
            </a:prstGeom>
            <a:solidFill>
              <a:schemeClr val="tx2"/>
            </a:solidFill>
            <a:ln w="9525" algn="ctr">
              <a:solidFill>
                <a:schemeClr val="tx2"/>
              </a:solidFill>
              <a:round/>
              <a:headEnd/>
              <a:tailEnd/>
            </a:ln>
          </p:spPr>
          <p:txBody>
            <a:bodyPr wrap="none" anchor="ctr"/>
            <a:lstStyle/>
            <a:p>
              <a:endParaRPr lang="en-US"/>
            </a:p>
          </p:txBody>
        </p:sp>
        <p:cxnSp>
          <p:nvCxnSpPr>
            <p:cNvPr id="227" name="Straight Connector 187"/>
            <p:cNvCxnSpPr>
              <a:cxnSpLocks noChangeShapeType="1"/>
            </p:cNvCxnSpPr>
            <p:nvPr/>
          </p:nvCxnSpPr>
          <p:spPr bwMode="auto">
            <a:xfrm rot="5400000">
              <a:off x="1783302" y="5638006"/>
              <a:ext cx="152400" cy="1588"/>
            </a:xfrm>
            <a:prstGeom prst="line">
              <a:avLst/>
            </a:prstGeom>
            <a:noFill/>
            <a:ln w="117475" cap="rnd" algn="ctr">
              <a:solidFill>
                <a:schemeClr val="tx2"/>
              </a:solidFill>
              <a:round/>
              <a:headEnd/>
              <a:tailEnd/>
            </a:ln>
          </p:spPr>
        </p:cxnSp>
        <p:cxnSp>
          <p:nvCxnSpPr>
            <p:cNvPr id="228" name="Straight Connector 190"/>
            <p:cNvCxnSpPr>
              <a:cxnSpLocks noChangeShapeType="1"/>
            </p:cNvCxnSpPr>
            <p:nvPr/>
          </p:nvCxnSpPr>
          <p:spPr bwMode="auto">
            <a:xfrm rot="16200000" flipH="1">
              <a:off x="1895996" y="5548008"/>
              <a:ext cx="75406" cy="75406"/>
            </a:xfrm>
            <a:prstGeom prst="line">
              <a:avLst/>
            </a:prstGeom>
            <a:noFill/>
            <a:ln w="57150" cap="rnd" algn="ctr">
              <a:solidFill>
                <a:schemeClr val="tx2"/>
              </a:solidFill>
              <a:round/>
              <a:headEnd/>
              <a:tailEnd/>
            </a:ln>
          </p:spPr>
        </p:cxnSp>
        <p:cxnSp>
          <p:nvCxnSpPr>
            <p:cNvPr id="229" name="Straight Connector 191"/>
            <p:cNvCxnSpPr>
              <a:cxnSpLocks noChangeShapeType="1"/>
            </p:cNvCxnSpPr>
            <p:nvPr/>
          </p:nvCxnSpPr>
          <p:spPr bwMode="auto">
            <a:xfrm rot="10800000">
              <a:off x="1752600" y="5486401"/>
              <a:ext cx="76994" cy="59135"/>
            </a:xfrm>
            <a:prstGeom prst="line">
              <a:avLst/>
            </a:prstGeom>
            <a:noFill/>
            <a:ln w="57150" cap="rnd" algn="ctr">
              <a:solidFill>
                <a:schemeClr val="tx2"/>
              </a:solidFill>
              <a:round/>
              <a:headEnd/>
              <a:tailEnd/>
            </a:ln>
          </p:spPr>
        </p:cxnSp>
        <p:grpSp>
          <p:nvGrpSpPr>
            <p:cNvPr id="30" name="Group 194"/>
            <p:cNvGrpSpPr>
              <a:grpSpLocks/>
            </p:cNvGrpSpPr>
            <p:nvPr/>
          </p:nvGrpSpPr>
          <p:grpSpPr bwMode="auto">
            <a:xfrm>
              <a:off x="1676400" y="5867382"/>
              <a:ext cx="457200" cy="228598"/>
              <a:chOff x="1699130" y="2971800"/>
              <a:chExt cx="891670" cy="329114"/>
            </a:xfrm>
          </p:grpSpPr>
          <p:cxnSp>
            <p:nvCxnSpPr>
              <p:cNvPr id="231"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232"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233"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234"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235"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236"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sp>
        <p:nvSpPr>
          <p:cNvPr id="211" name="Title 210"/>
          <p:cNvSpPr>
            <a:spLocks noGrp="1"/>
          </p:cNvSpPr>
          <p:nvPr>
            <p:ph type="title"/>
          </p:nvPr>
        </p:nvSpPr>
        <p:spPr>
          <a:xfrm>
            <a:off x="457200" y="0"/>
            <a:ext cx="8229600" cy="1143000"/>
          </a:xfrm>
        </p:spPr>
        <p:txBody>
          <a:bodyPr/>
          <a:lstStyle/>
          <a:p>
            <a:r>
              <a:rPr lang="en-US" dirty="0" smtClean="0"/>
              <a:t>How to develop personas</a:t>
            </a:r>
            <a:endParaRPr lang="en-US" dirty="0"/>
          </a:p>
        </p:txBody>
      </p:sp>
    </p:spTree>
    <p:extLst>
      <p:ext uri="{BB962C8B-B14F-4D97-AF65-F5344CB8AC3E}">
        <p14:creationId xmlns:p14="http://schemas.microsoft.com/office/powerpoint/2010/main" val="97917482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Personas</a:t>
            </a:r>
            <a:endParaRPr lang="en-US" dirty="0"/>
          </a:p>
        </p:txBody>
      </p:sp>
      <p:sp>
        <p:nvSpPr>
          <p:cNvPr id="2" name="Vertical Text Placeholder 1"/>
          <p:cNvSpPr>
            <a:spLocks noGrp="1"/>
          </p:cNvSpPr>
          <p:nvPr>
            <p:ph type="body" orient="vert" sz="quarter" idx="11"/>
          </p:nvPr>
        </p:nvSpPr>
        <p:spPr/>
        <p:txBody>
          <a:bodyPr/>
          <a:lstStyle/>
          <a:p>
            <a:endParaRPr lang="en-US"/>
          </a:p>
        </p:txBody>
      </p:sp>
      <p:sp>
        <p:nvSpPr>
          <p:cNvPr id="21" name="TextBox 20"/>
          <p:cNvSpPr txBox="1"/>
          <p:nvPr/>
        </p:nvSpPr>
        <p:spPr>
          <a:xfrm>
            <a:off x="1641475" y="1371600"/>
            <a:ext cx="7315200" cy="2246769"/>
          </a:xfrm>
          <a:prstGeom prst="rect">
            <a:avLst/>
          </a:prstGeom>
          <a:noFill/>
        </p:spPr>
        <p:txBody>
          <a:bodyPr wrap="square" rtlCol="0">
            <a:spAutoFit/>
          </a:bodyPr>
          <a:lstStyle/>
          <a:p>
            <a:pPr marL="457200" indent="-457200">
              <a:buFont typeface="Arial"/>
              <a:buChar char="•"/>
            </a:pPr>
            <a:r>
              <a:rPr lang="en-US" sz="2800" dirty="0" smtClean="0"/>
              <a:t>Take one of the roles you developed earlier</a:t>
            </a:r>
            <a:endParaRPr lang="en-US" sz="2800" dirty="0"/>
          </a:p>
          <a:p>
            <a:pPr marL="457200" indent="-457200">
              <a:buFont typeface="Arial"/>
              <a:buChar char="•"/>
            </a:pPr>
            <a:r>
              <a:rPr lang="en-US" sz="2800" dirty="0" smtClean="0"/>
              <a:t>Could multiple personality-types do this role?</a:t>
            </a:r>
          </a:p>
          <a:p>
            <a:pPr marL="457200" indent="-457200">
              <a:buFont typeface="Arial"/>
              <a:buChar char="•"/>
            </a:pPr>
            <a:r>
              <a:rPr lang="en-US" sz="2800" dirty="0" smtClean="0"/>
              <a:t>Develop 2 personas for this role</a:t>
            </a:r>
          </a:p>
        </p:txBody>
      </p:sp>
    </p:spTree>
    <p:extLst>
      <p:ext uri="{BB962C8B-B14F-4D97-AF65-F5344CB8AC3E}">
        <p14:creationId xmlns:p14="http://schemas.microsoft.com/office/powerpoint/2010/main" val="297261625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Collecting Stories</a:t>
            </a:r>
          </a:p>
        </p:txBody>
      </p:sp>
    </p:spTree>
    <p:extLst>
      <p:ext uri="{BB962C8B-B14F-4D97-AF65-F5344CB8AC3E}">
        <p14:creationId xmlns:p14="http://schemas.microsoft.com/office/powerpoint/2010/main" val="4125057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t>User </a:t>
            </a:r>
            <a:r>
              <a:rPr lang="en-US" dirty="0"/>
              <a:t>Stories</a:t>
            </a:r>
          </a:p>
        </p:txBody>
      </p:sp>
      <p:sp>
        <p:nvSpPr>
          <p:cNvPr id="18435" name="Rectangle 3"/>
          <p:cNvSpPr>
            <a:spLocks/>
          </p:cNvSpPr>
          <p:nvPr/>
        </p:nvSpPr>
        <p:spPr bwMode="auto">
          <a:xfrm>
            <a:off x="381000"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Three C’s</a:t>
            </a:r>
          </a:p>
        </p:txBody>
      </p:sp>
      <p:sp>
        <p:nvSpPr>
          <p:cNvPr id="5" name="TextBox 4"/>
          <p:cNvSpPr txBox="1"/>
          <p:nvPr/>
        </p:nvSpPr>
        <p:spPr>
          <a:xfrm>
            <a:off x="897468" y="1676400"/>
            <a:ext cx="1002748" cy="523220"/>
          </a:xfrm>
          <a:prstGeom prst="rect">
            <a:avLst/>
          </a:prstGeom>
          <a:noFill/>
        </p:spPr>
        <p:txBody>
          <a:bodyPr wrap="none" rtlCol="0">
            <a:spAutoFit/>
          </a:bodyPr>
          <a:lstStyle/>
          <a:p>
            <a:pPr>
              <a:buNone/>
            </a:pPr>
            <a:r>
              <a:rPr lang="en-US" sz="2800" b="1" dirty="0" smtClean="0"/>
              <a:t>Card</a:t>
            </a:r>
            <a:endParaRPr lang="en-US" sz="2800" b="1" dirty="0"/>
          </a:p>
        </p:txBody>
      </p:sp>
      <p:sp>
        <p:nvSpPr>
          <p:cNvPr id="6" name="TextBox 5"/>
          <p:cNvSpPr txBox="1"/>
          <p:nvPr/>
        </p:nvSpPr>
        <p:spPr>
          <a:xfrm>
            <a:off x="897468" y="2286000"/>
            <a:ext cx="2479189" cy="523220"/>
          </a:xfrm>
          <a:prstGeom prst="rect">
            <a:avLst/>
          </a:prstGeom>
          <a:noFill/>
        </p:spPr>
        <p:txBody>
          <a:bodyPr wrap="none" rtlCol="0">
            <a:spAutoFit/>
          </a:bodyPr>
          <a:lstStyle/>
          <a:p>
            <a:pPr>
              <a:buNone/>
            </a:pPr>
            <a:r>
              <a:rPr lang="en-US" sz="2800" b="1" dirty="0" smtClean="0"/>
              <a:t>Conversation</a:t>
            </a:r>
            <a:endParaRPr lang="en-US" sz="2800" b="1" dirty="0"/>
          </a:p>
        </p:txBody>
      </p:sp>
      <p:sp>
        <p:nvSpPr>
          <p:cNvPr id="7" name="TextBox 6"/>
          <p:cNvSpPr txBox="1"/>
          <p:nvPr/>
        </p:nvSpPr>
        <p:spPr>
          <a:xfrm>
            <a:off x="897468" y="2905780"/>
            <a:ext cx="2418701" cy="523220"/>
          </a:xfrm>
          <a:prstGeom prst="rect">
            <a:avLst/>
          </a:prstGeom>
          <a:noFill/>
        </p:spPr>
        <p:txBody>
          <a:bodyPr wrap="none" rtlCol="0">
            <a:spAutoFit/>
          </a:bodyPr>
          <a:lstStyle/>
          <a:p>
            <a:pPr>
              <a:buNone/>
            </a:pPr>
            <a:r>
              <a:rPr lang="en-US" sz="2800" b="1" dirty="0" smtClean="0"/>
              <a:t>Confirmation</a:t>
            </a:r>
            <a:endParaRPr lang="en-US" sz="2800" b="1" dirty="0"/>
          </a:p>
        </p:txBody>
      </p:sp>
      <p:sp>
        <p:nvSpPr>
          <p:cNvPr id="21" name="TextBox 20"/>
          <p:cNvSpPr txBox="1"/>
          <p:nvPr/>
        </p:nvSpPr>
        <p:spPr>
          <a:xfrm>
            <a:off x="304800" y="3733800"/>
            <a:ext cx="4343400" cy="266700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3000" dirty="0" smtClean="0">
                <a:latin typeface="Calibri" pitchFamily="34" charset="0"/>
                <a:cs typeface="Calibri" pitchFamily="34" charset="0"/>
              </a:rPr>
              <a:t>As a Librarian, I want to be able to search for books by publication year so that I can produce a chronological index</a:t>
            </a:r>
            <a:endParaRPr lang="en-US" sz="3000" dirty="0">
              <a:latin typeface="Calibri" pitchFamily="34" charset="0"/>
              <a:cs typeface="Calibri" pitchFamily="34" charset="0"/>
            </a:endParaRPr>
          </a:p>
        </p:txBody>
      </p:sp>
    </p:spTree>
    <p:extLst>
      <p:ext uri="{BB962C8B-B14F-4D97-AF65-F5344CB8AC3E}">
        <p14:creationId xmlns:p14="http://schemas.microsoft.com/office/powerpoint/2010/main" val="11974111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2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5" grpId="0"/>
      <p:bldP spid="6" grpId="0"/>
      <p:bldP spid="7" grpId="0"/>
      <p:bldP spid="2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latin typeface="Calibri" pitchFamily="34" charset="0"/>
                <a:cs typeface="Calibri" pitchFamily="34" charset="0"/>
              </a:rPr>
              <a:t>User </a:t>
            </a:r>
            <a:r>
              <a:rPr lang="en-US" dirty="0">
                <a:latin typeface="Calibri" pitchFamily="34" charset="0"/>
                <a:cs typeface="Calibri" pitchFamily="34" charset="0"/>
              </a:rPr>
              <a:t>Stories</a:t>
            </a:r>
          </a:p>
        </p:txBody>
      </p:sp>
      <p:sp>
        <p:nvSpPr>
          <p:cNvPr id="18435" name="Rectangle 3"/>
          <p:cNvSpPr>
            <a:spLocks/>
          </p:cNvSpPr>
          <p:nvPr/>
        </p:nvSpPr>
        <p:spPr bwMode="auto">
          <a:xfrm>
            <a:off x="381000"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Three C’s</a:t>
            </a:r>
          </a:p>
        </p:txBody>
      </p:sp>
      <p:sp>
        <p:nvSpPr>
          <p:cNvPr id="5" name="TextBox 4"/>
          <p:cNvSpPr txBox="1"/>
          <p:nvPr/>
        </p:nvSpPr>
        <p:spPr>
          <a:xfrm>
            <a:off x="897468" y="1676400"/>
            <a:ext cx="869597"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Card</a:t>
            </a:r>
            <a:endParaRPr lang="en-US" sz="2800" b="1" dirty="0">
              <a:latin typeface="Calibri" pitchFamily="34" charset="0"/>
              <a:cs typeface="Calibri" pitchFamily="34" charset="0"/>
            </a:endParaRPr>
          </a:p>
        </p:txBody>
      </p:sp>
      <p:sp>
        <p:nvSpPr>
          <p:cNvPr id="6" name="TextBox 5"/>
          <p:cNvSpPr txBox="1"/>
          <p:nvPr/>
        </p:nvSpPr>
        <p:spPr>
          <a:xfrm>
            <a:off x="897468" y="2286000"/>
            <a:ext cx="2141868"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Conversation</a:t>
            </a:r>
            <a:endParaRPr lang="en-US" sz="2800" b="1" dirty="0">
              <a:latin typeface="Calibri" pitchFamily="34" charset="0"/>
              <a:cs typeface="Calibri" pitchFamily="34" charset="0"/>
            </a:endParaRPr>
          </a:p>
        </p:txBody>
      </p:sp>
      <p:sp>
        <p:nvSpPr>
          <p:cNvPr id="7" name="TextBox 6"/>
          <p:cNvSpPr txBox="1"/>
          <p:nvPr/>
        </p:nvSpPr>
        <p:spPr>
          <a:xfrm>
            <a:off x="897468" y="2905780"/>
            <a:ext cx="2152705"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Confirmation</a:t>
            </a:r>
            <a:endParaRPr lang="en-US" sz="2800" b="1" dirty="0">
              <a:latin typeface="Calibri" pitchFamily="34" charset="0"/>
              <a:cs typeface="Calibri" pitchFamily="34" charset="0"/>
            </a:endParaRPr>
          </a:p>
        </p:txBody>
      </p:sp>
      <p:sp>
        <p:nvSpPr>
          <p:cNvPr id="8" name="Rectangle 3"/>
          <p:cNvSpPr>
            <a:spLocks/>
          </p:cNvSpPr>
          <p:nvPr/>
        </p:nvSpPr>
        <p:spPr bwMode="auto">
          <a:xfrm>
            <a:off x="4741333"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INVEST</a:t>
            </a:r>
            <a:endParaRPr lang="en-US" sz="4000" b="1" dirty="0">
              <a:solidFill>
                <a:srgbClr val="E55725"/>
              </a:solidFill>
              <a:latin typeface="Calibri" pitchFamily="34" charset="0"/>
              <a:ea typeface="Helvetica" pitchFamily="-109" charset="0"/>
              <a:cs typeface="Calibri" pitchFamily="34" charset="0"/>
              <a:sym typeface="Helvetica" pitchFamily="-109" charset="0"/>
            </a:endParaRPr>
          </a:p>
        </p:txBody>
      </p:sp>
      <p:sp>
        <p:nvSpPr>
          <p:cNvPr id="9" name="TextBox 8"/>
          <p:cNvSpPr txBox="1"/>
          <p:nvPr/>
        </p:nvSpPr>
        <p:spPr>
          <a:xfrm>
            <a:off x="5093252" y="1676400"/>
            <a:ext cx="284428"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I</a:t>
            </a:r>
            <a:endParaRPr lang="en-US" sz="2800" b="1" dirty="0">
              <a:latin typeface="Calibri" pitchFamily="34" charset="0"/>
              <a:cs typeface="Calibri" pitchFamily="34" charset="0"/>
            </a:endParaRPr>
          </a:p>
        </p:txBody>
      </p:sp>
      <p:sp>
        <p:nvSpPr>
          <p:cNvPr id="10" name="TextBox 9"/>
          <p:cNvSpPr txBox="1"/>
          <p:nvPr/>
        </p:nvSpPr>
        <p:spPr>
          <a:xfrm>
            <a:off x="5105400" y="1676400"/>
            <a:ext cx="2100127"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I</a:t>
            </a:r>
            <a:r>
              <a:rPr lang="en-US" sz="2800" b="1" dirty="0" smtClean="0">
                <a:solidFill>
                  <a:srgbClr val="E55725"/>
                </a:solidFill>
                <a:latin typeface="Calibri" pitchFamily="34" charset="0"/>
                <a:cs typeface="Calibri" pitchFamily="34" charset="0"/>
              </a:rPr>
              <a:t>ndependent</a:t>
            </a:r>
            <a:endParaRPr lang="en-US" sz="2800" b="1" dirty="0">
              <a:solidFill>
                <a:srgbClr val="E55725"/>
              </a:solidFill>
              <a:latin typeface="Calibri" pitchFamily="34" charset="0"/>
              <a:cs typeface="Calibri" pitchFamily="34" charset="0"/>
            </a:endParaRPr>
          </a:p>
        </p:txBody>
      </p:sp>
      <p:sp>
        <p:nvSpPr>
          <p:cNvPr id="11" name="TextBox 10"/>
          <p:cNvSpPr txBox="1"/>
          <p:nvPr/>
        </p:nvSpPr>
        <p:spPr>
          <a:xfrm>
            <a:off x="5105400" y="2067580"/>
            <a:ext cx="421910"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N</a:t>
            </a:r>
            <a:endParaRPr lang="en-US" sz="2800" b="1" dirty="0">
              <a:latin typeface="Calibri" pitchFamily="34" charset="0"/>
              <a:cs typeface="Calibri" pitchFamily="34" charset="0"/>
            </a:endParaRPr>
          </a:p>
        </p:txBody>
      </p:sp>
      <p:sp>
        <p:nvSpPr>
          <p:cNvPr id="12" name="TextBox 11"/>
          <p:cNvSpPr txBox="1"/>
          <p:nvPr/>
        </p:nvSpPr>
        <p:spPr>
          <a:xfrm>
            <a:off x="5105400" y="2067580"/>
            <a:ext cx="1814599"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N</a:t>
            </a:r>
            <a:r>
              <a:rPr lang="en-US" sz="2800" b="1" dirty="0" smtClean="0">
                <a:solidFill>
                  <a:srgbClr val="E55725"/>
                </a:solidFill>
                <a:latin typeface="Calibri" pitchFamily="34" charset="0"/>
                <a:cs typeface="Calibri" pitchFamily="34" charset="0"/>
              </a:rPr>
              <a:t>egotiable</a:t>
            </a:r>
            <a:endParaRPr lang="en-US" sz="2800" b="1" dirty="0">
              <a:solidFill>
                <a:srgbClr val="E55725"/>
              </a:solidFill>
              <a:latin typeface="Calibri" pitchFamily="34" charset="0"/>
              <a:cs typeface="Calibri" pitchFamily="34" charset="0"/>
            </a:endParaRPr>
          </a:p>
        </p:txBody>
      </p:sp>
      <p:sp>
        <p:nvSpPr>
          <p:cNvPr id="13" name="TextBox 12"/>
          <p:cNvSpPr txBox="1"/>
          <p:nvPr/>
        </p:nvSpPr>
        <p:spPr>
          <a:xfrm>
            <a:off x="5105400" y="2448580"/>
            <a:ext cx="396262"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V</a:t>
            </a:r>
            <a:endParaRPr lang="en-US" sz="2800" b="1" dirty="0">
              <a:latin typeface="Calibri" pitchFamily="34" charset="0"/>
              <a:cs typeface="Calibri" pitchFamily="34" charset="0"/>
            </a:endParaRPr>
          </a:p>
        </p:txBody>
      </p:sp>
      <p:sp>
        <p:nvSpPr>
          <p:cNvPr id="14" name="TextBox 13"/>
          <p:cNvSpPr txBox="1"/>
          <p:nvPr/>
        </p:nvSpPr>
        <p:spPr>
          <a:xfrm>
            <a:off x="5105400" y="2448580"/>
            <a:ext cx="1474506"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V</a:t>
            </a:r>
            <a:r>
              <a:rPr lang="en-US" sz="2800" b="1" dirty="0" smtClean="0">
                <a:solidFill>
                  <a:srgbClr val="E55725"/>
                </a:solidFill>
                <a:latin typeface="Calibri" pitchFamily="34" charset="0"/>
                <a:cs typeface="Calibri" pitchFamily="34" charset="0"/>
              </a:rPr>
              <a:t>aluable</a:t>
            </a:r>
            <a:endParaRPr lang="en-US" sz="2800" b="1" dirty="0">
              <a:solidFill>
                <a:srgbClr val="E55725"/>
              </a:solidFill>
              <a:latin typeface="Calibri" pitchFamily="34" charset="0"/>
              <a:cs typeface="Calibri" pitchFamily="34" charset="0"/>
            </a:endParaRPr>
          </a:p>
        </p:txBody>
      </p:sp>
      <p:sp>
        <p:nvSpPr>
          <p:cNvPr id="15" name="TextBox 14"/>
          <p:cNvSpPr txBox="1"/>
          <p:nvPr/>
        </p:nvSpPr>
        <p:spPr>
          <a:xfrm>
            <a:off x="5105400" y="2829580"/>
            <a:ext cx="359394"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E</a:t>
            </a:r>
            <a:endParaRPr lang="en-US" sz="2800" b="1" dirty="0">
              <a:latin typeface="Calibri" pitchFamily="34" charset="0"/>
              <a:cs typeface="Calibri" pitchFamily="34" charset="0"/>
            </a:endParaRPr>
          </a:p>
        </p:txBody>
      </p:sp>
      <p:sp>
        <p:nvSpPr>
          <p:cNvPr id="16" name="TextBox 15"/>
          <p:cNvSpPr txBox="1"/>
          <p:nvPr/>
        </p:nvSpPr>
        <p:spPr>
          <a:xfrm>
            <a:off x="5105400" y="2829580"/>
            <a:ext cx="1938672" cy="523220"/>
          </a:xfrm>
          <a:prstGeom prst="rect">
            <a:avLst/>
          </a:prstGeom>
          <a:noFill/>
        </p:spPr>
        <p:txBody>
          <a:bodyPr wrap="none" rtlCol="0">
            <a:spAutoFit/>
          </a:bodyPr>
          <a:lstStyle/>
          <a:p>
            <a:pPr>
              <a:buNone/>
            </a:pPr>
            <a:r>
              <a:rPr lang="en-US" sz="2800" b="1" dirty="0" err="1" smtClean="0">
                <a:solidFill>
                  <a:srgbClr val="000000"/>
                </a:solidFill>
                <a:latin typeface="Calibri" pitchFamily="34" charset="0"/>
                <a:cs typeface="Calibri" pitchFamily="34" charset="0"/>
              </a:rPr>
              <a:t>E</a:t>
            </a:r>
            <a:r>
              <a:rPr lang="en-US" sz="2800" b="1" dirty="0" err="1" smtClean="0">
                <a:solidFill>
                  <a:srgbClr val="E55725"/>
                </a:solidFill>
                <a:latin typeface="Calibri" pitchFamily="34" charset="0"/>
                <a:cs typeface="Calibri" pitchFamily="34" charset="0"/>
              </a:rPr>
              <a:t>stimatable</a:t>
            </a:r>
            <a:endParaRPr lang="en-US" sz="2800" b="1" dirty="0">
              <a:solidFill>
                <a:srgbClr val="E55725"/>
              </a:solidFill>
              <a:latin typeface="Calibri" pitchFamily="34" charset="0"/>
              <a:cs typeface="Calibri" pitchFamily="34" charset="0"/>
            </a:endParaRPr>
          </a:p>
        </p:txBody>
      </p:sp>
      <p:sp>
        <p:nvSpPr>
          <p:cNvPr id="17" name="TextBox 16"/>
          <p:cNvSpPr txBox="1"/>
          <p:nvPr/>
        </p:nvSpPr>
        <p:spPr>
          <a:xfrm>
            <a:off x="5105400" y="3210580"/>
            <a:ext cx="354584"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S</a:t>
            </a:r>
            <a:endParaRPr lang="en-US" sz="2800" b="1" dirty="0">
              <a:latin typeface="Calibri" pitchFamily="34" charset="0"/>
              <a:cs typeface="Calibri" pitchFamily="34" charset="0"/>
            </a:endParaRPr>
          </a:p>
        </p:txBody>
      </p:sp>
      <p:sp>
        <p:nvSpPr>
          <p:cNvPr id="18" name="TextBox 17"/>
          <p:cNvSpPr txBox="1"/>
          <p:nvPr/>
        </p:nvSpPr>
        <p:spPr>
          <a:xfrm>
            <a:off x="5105400" y="3210580"/>
            <a:ext cx="1000595"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S</a:t>
            </a:r>
            <a:r>
              <a:rPr lang="en-US" sz="2800" b="1" dirty="0" smtClean="0">
                <a:solidFill>
                  <a:srgbClr val="E55725"/>
                </a:solidFill>
                <a:latin typeface="Calibri" pitchFamily="34" charset="0"/>
                <a:cs typeface="Calibri" pitchFamily="34" charset="0"/>
              </a:rPr>
              <a:t>mall</a:t>
            </a:r>
            <a:endParaRPr lang="en-US" sz="2800" b="1" dirty="0">
              <a:solidFill>
                <a:srgbClr val="E55725"/>
              </a:solidFill>
              <a:latin typeface="Calibri" pitchFamily="34" charset="0"/>
              <a:cs typeface="Calibri" pitchFamily="34" charset="0"/>
            </a:endParaRPr>
          </a:p>
        </p:txBody>
      </p:sp>
      <p:sp>
        <p:nvSpPr>
          <p:cNvPr id="19" name="TextBox 18"/>
          <p:cNvSpPr txBox="1"/>
          <p:nvPr/>
        </p:nvSpPr>
        <p:spPr>
          <a:xfrm>
            <a:off x="5105400" y="3591580"/>
            <a:ext cx="362600"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T</a:t>
            </a:r>
            <a:endParaRPr lang="en-US" sz="2800" b="1" dirty="0">
              <a:latin typeface="Calibri" pitchFamily="34" charset="0"/>
              <a:cs typeface="Calibri" pitchFamily="34" charset="0"/>
            </a:endParaRPr>
          </a:p>
        </p:txBody>
      </p:sp>
      <p:sp>
        <p:nvSpPr>
          <p:cNvPr id="20" name="TextBox 19"/>
          <p:cNvSpPr txBox="1"/>
          <p:nvPr/>
        </p:nvSpPr>
        <p:spPr>
          <a:xfrm>
            <a:off x="5105400" y="3591580"/>
            <a:ext cx="1412438"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T</a:t>
            </a:r>
            <a:r>
              <a:rPr lang="en-US" sz="2800" b="1" dirty="0" smtClean="0">
                <a:solidFill>
                  <a:srgbClr val="E55725"/>
                </a:solidFill>
                <a:latin typeface="Calibri" pitchFamily="34" charset="0"/>
                <a:cs typeface="Calibri" pitchFamily="34" charset="0"/>
              </a:rPr>
              <a:t>estable</a:t>
            </a:r>
            <a:endParaRPr lang="en-US" sz="2800" b="1" dirty="0">
              <a:solidFill>
                <a:srgbClr val="E55725"/>
              </a:solidFill>
              <a:latin typeface="Calibri" pitchFamily="34" charset="0"/>
              <a:cs typeface="Calibri" pitchFamily="34" charset="0"/>
            </a:endParaRPr>
          </a:p>
        </p:txBody>
      </p:sp>
      <p:sp>
        <p:nvSpPr>
          <p:cNvPr id="21" name="TextBox 20"/>
          <p:cNvSpPr txBox="1"/>
          <p:nvPr/>
        </p:nvSpPr>
        <p:spPr>
          <a:xfrm>
            <a:off x="304800" y="3733800"/>
            <a:ext cx="4343400" cy="266700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3000" dirty="0" smtClean="0">
                <a:latin typeface="Calibri" pitchFamily="34" charset="0"/>
                <a:cs typeface="Calibri" pitchFamily="34" charset="0"/>
              </a:rPr>
              <a:t>As a Librarian, I want to be able to search for books by publication year so that I can produce a chronological index</a:t>
            </a:r>
            <a:endParaRPr lang="en-US" sz="3000" dirty="0">
              <a:latin typeface="Calibri" pitchFamily="34" charset="0"/>
              <a:cs typeface="Calibri" pitchFamily="34" charset="0"/>
            </a:endParaRPr>
          </a:p>
        </p:txBody>
      </p:sp>
    </p:spTree>
    <p:extLst>
      <p:ext uri="{BB962C8B-B14F-4D97-AF65-F5344CB8AC3E}">
        <p14:creationId xmlns:p14="http://schemas.microsoft.com/office/powerpoint/2010/main" val="18681398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0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467544" y="116632"/>
            <a:ext cx="8229600" cy="1143000"/>
          </a:xfrm>
        </p:spPr>
        <p:txBody>
          <a:bodyPr/>
          <a:lstStyle/>
          <a:p>
            <a:pPr eaLnBrk="1" hangingPunct="1">
              <a:defRPr/>
            </a:pPr>
            <a:r>
              <a:rPr lang="en-US" dirty="0"/>
              <a:t>Parts of a Story</a:t>
            </a:r>
          </a:p>
        </p:txBody>
      </p:sp>
      <p:pic>
        <p:nvPicPr>
          <p:cNvPr id="21509" name="Picture 5"/>
          <p:cNvPicPr>
            <a:picLocks noChangeAspect="1" noChangeArrowheads="1"/>
          </p:cNvPicPr>
          <p:nvPr/>
        </p:nvPicPr>
        <p:blipFill>
          <a:blip r:embed="rId2"/>
          <a:srcRect/>
          <a:stretch>
            <a:fillRect/>
          </a:stretch>
        </p:blipFill>
        <p:spPr bwMode="auto">
          <a:xfrm>
            <a:off x="533400" y="1066800"/>
            <a:ext cx="6629400" cy="5291138"/>
          </a:xfrm>
          <a:prstGeom prst="rect">
            <a:avLst/>
          </a:prstGeom>
          <a:noFill/>
          <a:ln w="12700" cap="rnd">
            <a:noFill/>
            <a:round/>
            <a:headEnd/>
            <a:tailEnd/>
          </a:ln>
        </p:spPr>
      </p:pic>
      <p:sp>
        <p:nvSpPr>
          <p:cNvPr id="21510" name="Rectangle 6"/>
          <p:cNvSpPr>
            <a:spLocks/>
          </p:cNvSpPr>
          <p:nvPr/>
        </p:nvSpPr>
        <p:spPr bwMode="auto">
          <a:xfrm rot="599999">
            <a:off x="1403350" y="1501775"/>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Unique #:</a:t>
            </a:r>
          </a:p>
        </p:txBody>
      </p:sp>
      <p:sp>
        <p:nvSpPr>
          <p:cNvPr id="21511" name="Rectangle 7"/>
          <p:cNvSpPr>
            <a:spLocks/>
          </p:cNvSpPr>
          <p:nvPr/>
        </p:nvSpPr>
        <p:spPr bwMode="auto">
          <a:xfrm rot="599999">
            <a:off x="3109913" y="1770063"/>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Title:</a:t>
            </a:r>
          </a:p>
        </p:txBody>
      </p:sp>
      <p:sp>
        <p:nvSpPr>
          <p:cNvPr id="21512" name="Rectangle 8"/>
          <p:cNvSpPr>
            <a:spLocks/>
          </p:cNvSpPr>
          <p:nvPr/>
        </p:nvSpPr>
        <p:spPr bwMode="auto">
          <a:xfrm rot="539999">
            <a:off x="1185863" y="2436813"/>
            <a:ext cx="3975100" cy="11684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Description:</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As a</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I want to</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So that</a:t>
            </a:r>
          </a:p>
        </p:txBody>
      </p:sp>
      <p:sp>
        <p:nvSpPr>
          <p:cNvPr id="21513" name="Rectangle 9"/>
          <p:cNvSpPr>
            <a:spLocks/>
          </p:cNvSpPr>
          <p:nvPr/>
        </p:nvSpPr>
        <p:spPr bwMode="auto">
          <a:xfrm rot="599999">
            <a:off x="946150" y="4894263"/>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Estimate:  </a:t>
            </a:r>
          </a:p>
        </p:txBody>
      </p:sp>
      <p:sp>
        <p:nvSpPr>
          <p:cNvPr id="21516" name="Rectangle 12"/>
          <p:cNvSpPr>
            <a:spLocks/>
          </p:cNvSpPr>
          <p:nvPr/>
        </p:nvSpPr>
        <p:spPr bwMode="auto">
          <a:xfrm rot="599999">
            <a:off x="2138363" y="4462463"/>
            <a:ext cx="5092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a:solidFill>
                  <a:schemeClr val="tx1"/>
                </a:solidFill>
                <a:latin typeface="Arial" pitchFamily="-112" charset="0"/>
                <a:ea typeface="Arial" pitchFamily="-112" charset="0"/>
                <a:cs typeface="Arial" pitchFamily="-112" charset="0"/>
                <a:sym typeface="Arial" pitchFamily="-112" charset="0"/>
              </a:rPr>
              <a:t>Assumptions: </a:t>
            </a:r>
          </a:p>
        </p:txBody>
      </p:sp>
    </p:spTree>
    <p:extLst>
      <p:ext uri="{BB962C8B-B14F-4D97-AF65-F5344CB8AC3E}">
        <p14:creationId xmlns:p14="http://schemas.microsoft.com/office/powerpoint/2010/main" val="100675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grpId="0" nodeType="clickEffect">
                                  <p:stCondLst>
                                    <p:cond delay="0"/>
                                  </p:stCondLst>
                                  <p:endCondLst>
                                    <p:cond evt="onNext" delay="0">
                                      <p:tgtEl>
                                        <p:sldTgt/>
                                      </p:tgtEl>
                                    </p:cond>
                                  </p:endCondLst>
                                  <p:childTnLst>
                                    <p:set>
                                      <p:cBhvr override="childStyle">
                                        <p:cTn id="6" dur="indefinite"/>
                                        <p:tgtEl>
                                          <p:spTgt spid="21510"/>
                                        </p:tgtEl>
                                        <p:attrNameLst>
                                          <p:attrName>style.fontStyle</p:attrName>
                                        </p:attrNameLst>
                                      </p:cBhvr>
                                      <p:to>
                                        <p:strVal val="normal"/>
                                      </p:to>
                                    </p:set>
                                    <p:set>
                                      <p:cBhvr override="childStyle">
                                        <p:cTn id="7" dur="indefinite"/>
                                        <p:tgtEl>
                                          <p:spTgt spid="21510"/>
                                        </p:tgtEl>
                                        <p:attrNameLst>
                                          <p:attrName>style.fontWeight</p:attrName>
                                        </p:attrNameLst>
                                      </p:cBhvr>
                                      <p:to>
                                        <p:strVal val="bold"/>
                                      </p:to>
                                    </p:set>
                                    <p:set>
                                      <p:cBhvr override="childStyle">
                                        <p:cTn id="8" dur="indefinite"/>
                                        <p:tgtEl>
                                          <p:spTgt spid="21510"/>
                                        </p:tgtEl>
                                        <p:attrNameLst>
                                          <p:attrName>style.textDecorationUnderline</p:attrName>
                                        </p:attrNameLst>
                                      </p:cBhvr>
                                      <p:to>
                                        <p:strVal val="false"/>
                                      </p:to>
                                    </p:set>
                                  </p:childTnLst>
                                </p:cTn>
                              </p:par>
                            </p:childTnLst>
                          </p:cTn>
                        </p:par>
                      </p:childTnLst>
                    </p:cTn>
                  </p:par>
                  <p:par>
                    <p:cTn id="9" fill="hold">
                      <p:stCondLst>
                        <p:cond delay="indefinite"/>
                      </p:stCondLst>
                      <p:childTnLst>
                        <p:par>
                          <p:cTn id="10" fill="hold">
                            <p:stCondLst>
                              <p:cond delay="0"/>
                            </p:stCondLst>
                            <p:childTnLst>
                              <p:par>
                                <p:cTn id="11" presetID="5" presetClass="emph" presetSubtype="1" grpId="0" nodeType="clickEffect">
                                  <p:stCondLst>
                                    <p:cond delay="0"/>
                                  </p:stCondLst>
                                  <p:endCondLst>
                                    <p:cond evt="onNext" delay="0">
                                      <p:tgtEl>
                                        <p:sldTgt/>
                                      </p:tgtEl>
                                    </p:cond>
                                  </p:endCondLst>
                                  <p:childTnLst>
                                    <p:set>
                                      <p:cBhvr override="childStyle">
                                        <p:cTn id="12" dur="indefinite"/>
                                        <p:tgtEl>
                                          <p:spTgt spid="21511"/>
                                        </p:tgtEl>
                                        <p:attrNameLst>
                                          <p:attrName>style.fontStyle</p:attrName>
                                        </p:attrNameLst>
                                      </p:cBhvr>
                                      <p:to>
                                        <p:strVal val="normal"/>
                                      </p:to>
                                    </p:set>
                                    <p:set>
                                      <p:cBhvr override="childStyle">
                                        <p:cTn id="13" dur="indefinite"/>
                                        <p:tgtEl>
                                          <p:spTgt spid="21511"/>
                                        </p:tgtEl>
                                        <p:attrNameLst>
                                          <p:attrName>style.fontWeight</p:attrName>
                                        </p:attrNameLst>
                                      </p:cBhvr>
                                      <p:to>
                                        <p:strVal val="bold"/>
                                      </p:to>
                                    </p:set>
                                    <p:set>
                                      <p:cBhvr override="childStyle">
                                        <p:cTn id="14" dur="indefinite"/>
                                        <p:tgtEl>
                                          <p:spTgt spid="21511"/>
                                        </p:tgtEl>
                                        <p:attrNameLst>
                                          <p:attrName>style.textDecorationUnderline</p:attrName>
                                        </p:attrNameLst>
                                      </p:cBhvr>
                                      <p:to>
                                        <p:strVal val="false"/>
                                      </p:to>
                                    </p:set>
                                  </p:childTnLst>
                                </p:cTn>
                              </p:par>
                            </p:childTnLst>
                          </p:cTn>
                        </p:par>
                      </p:childTnLst>
                    </p:cTn>
                  </p:par>
                  <p:par>
                    <p:cTn id="15" fill="hold">
                      <p:stCondLst>
                        <p:cond delay="indefinite"/>
                      </p:stCondLst>
                      <p:childTnLst>
                        <p:par>
                          <p:cTn id="16" fill="hold">
                            <p:stCondLst>
                              <p:cond delay="0"/>
                            </p:stCondLst>
                            <p:childTnLst>
                              <p:par>
                                <p:cTn id="17" presetID="5" presetClass="emph" presetSubtype="1" grpId="0" nodeType="clickEffect">
                                  <p:stCondLst>
                                    <p:cond delay="0"/>
                                  </p:stCondLst>
                                  <p:endCondLst>
                                    <p:cond evt="onNext" delay="0">
                                      <p:tgtEl>
                                        <p:sldTgt/>
                                      </p:tgtEl>
                                    </p:cond>
                                  </p:endCondLst>
                                  <p:childTnLst>
                                    <p:set>
                                      <p:cBhvr override="childStyle">
                                        <p:cTn id="18" dur="indefinite"/>
                                        <p:tgtEl>
                                          <p:spTgt spid="21512"/>
                                        </p:tgtEl>
                                        <p:attrNameLst>
                                          <p:attrName>style.fontStyle</p:attrName>
                                        </p:attrNameLst>
                                      </p:cBhvr>
                                      <p:to>
                                        <p:strVal val="normal"/>
                                      </p:to>
                                    </p:set>
                                    <p:set>
                                      <p:cBhvr override="childStyle">
                                        <p:cTn id="19" dur="indefinite"/>
                                        <p:tgtEl>
                                          <p:spTgt spid="21512"/>
                                        </p:tgtEl>
                                        <p:attrNameLst>
                                          <p:attrName>style.fontWeight</p:attrName>
                                        </p:attrNameLst>
                                      </p:cBhvr>
                                      <p:to>
                                        <p:strVal val="bold"/>
                                      </p:to>
                                    </p:set>
                                    <p:set>
                                      <p:cBhvr override="childStyle">
                                        <p:cTn id="20" dur="indefinite"/>
                                        <p:tgtEl>
                                          <p:spTgt spid="21512"/>
                                        </p:tgtEl>
                                        <p:attrNameLst>
                                          <p:attrName>style.textDecorationUnderline</p:attrName>
                                        </p:attrNameLst>
                                      </p:cBhvr>
                                      <p:to>
                                        <p:strVal val="false"/>
                                      </p:to>
                                    </p:set>
                                  </p:childTnLst>
                                </p:cTn>
                              </p:par>
                            </p:childTnLst>
                          </p:cTn>
                        </p:par>
                      </p:childTnLst>
                    </p:cTn>
                  </p:par>
                  <p:par>
                    <p:cTn id="21" fill="hold">
                      <p:stCondLst>
                        <p:cond delay="indefinite"/>
                      </p:stCondLst>
                      <p:childTnLst>
                        <p:par>
                          <p:cTn id="22" fill="hold">
                            <p:stCondLst>
                              <p:cond delay="0"/>
                            </p:stCondLst>
                            <p:childTnLst>
                              <p:par>
                                <p:cTn id="23" presetID="5" presetClass="emph" presetSubtype="1" grpId="0" nodeType="clickEffect">
                                  <p:stCondLst>
                                    <p:cond delay="0"/>
                                  </p:stCondLst>
                                  <p:endCondLst>
                                    <p:cond evt="onNext" delay="0">
                                      <p:tgtEl>
                                        <p:sldTgt/>
                                      </p:tgtEl>
                                    </p:cond>
                                  </p:endCondLst>
                                  <p:childTnLst>
                                    <p:set>
                                      <p:cBhvr override="childStyle">
                                        <p:cTn id="24" dur="indefinite"/>
                                        <p:tgtEl>
                                          <p:spTgt spid="21513"/>
                                        </p:tgtEl>
                                        <p:attrNameLst>
                                          <p:attrName>style.fontStyle</p:attrName>
                                        </p:attrNameLst>
                                      </p:cBhvr>
                                      <p:to>
                                        <p:strVal val="normal"/>
                                      </p:to>
                                    </p:set>
                                    <p:set>
                                      <p:cBhvr override="childStyle">
                                        <p:cTn id="25" dur="indefinite"/>
                                        <p:tgtEl>
                                          <p:spTgt spid="21513"/>
                                        </p:tgtEl>
                                        <p:attrNameLst>
                                          <p:attrName>style.fontWeight</p:attrName>
                                        </p:attrNameLst>
                                      </p:cBhvr>
                                      <p:to>
                                        <p:strVal val="bold"/>
                                      </p:to>
                                    </p:set>
                                    <p:set>
                                      <p:cBhvr override="childStyle">
                                        <p:cTn id="26" dur="indefinite"/>
                                        <p:tgtEl>
                                          <p:spTgt spid="21513"/>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p:bldP spid="21511" grpId="0"/>
      <p:bldP spid="21512" grpId="0"/>
      <p:bldP spid="215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0740.jpg"/>
          <p:cNvPicPr>
            <a:picLocks noChangeAspect="1"/>
          </p:cNvPicPr>
          <p:nvPr/>
        </p:nvPicPr>
        <p:blipFill rotWithShape="1">
          <a:blip r:embed="rId3">
            <a:extLst>
              <a:ext uri="{28A0092B-C50C-407E-A947-70E740481C1C}">
                <a14:useLocalDpi xmlns:a14="http://schemas.microsoft.com/office/drawing/2010/main" val="0"/>
              </a:ext>
            </a:extLst>
          </a:blip>
          <a:srcRect t="29218" b="13169"/>
          <a:stretch/>
        </p:blipFill>
        <p:spPr>
          <a:xfrm>
            <a:off x="137281" y="28222"/>
            <a:ext cx="8854319" cy="6829778"/>
          </a:xfrm>
          <a:prstGeom prst="rect">
            <a:avLst/>
          </a:prstGeom>
        </p:spPr>
      </p:pic>
    </p:spTree>
    <p:extLst>
      <p:ext uri="{BB962C8B-B14F-4D97-AF65-F5344CB8AC3E}">
        <p14:creationId xmlns:p14="http://schemas.microsoft.com/office/powerpoint/2010/main" val="4285959569"/>
      </p:ext>
    </p:extLst>
  </p:cSld>
  <p:clrMapOvr>
    <a:masterClrMapping/>
  </p:clrMapOvr>
  <p:transition xmlns:p14="http://schemas.microsoft.com/office/powerpoint/2010/main" spd="slow">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467544" y="0"/>
            <a:ext cx="8229600" cy="1143000"/>
          </a:xfrm>
        </p:spPr>
        <p:txBody>
          <a:bodyPr/>
          <a:lstStyle/>
          <a:p>
            <a:pPr eaLnBrk="1" hangingPunct="1">
              <a:defRPr/>
            </a:pPr>
            <a:r>
              <a:rPr lang="en-US" dirty="0"/>
              <a:t>Parts of a Story</a:t>
            </a:r>
          </a:p>
        </p:txBody>
      </p:sp>
      <p:pic>
        <p:nvPicPr>
          <p:cNvPr id="21508" name="Picture 4"/>
          <p:cNvPicPr>
            <a:picLocks noChangeAspect="1" noChangeArrowheads="1"/>
          </p:cNvPicPr>
          <p:nvPr/>
        </p:nvPicPr>
        <p:blipFill>
          <a:blip r:embed="rId2"/>
          <a:srcRect/>
          <a:stretch>
            <a:fillRect/>
          </a:stretch>
        </p:blipFill>
        <p:spPr bwMode="auto">
          <a:xfrm>
            <a:off x="1447800" y="990600"/>
            <a:ext cx="6934200" cy="5534025"/>
          </a:xfrm>
          <a:prstGeom prst="rect">
            <a:avLst/>
          </a:prstGeom>
          <a:noFill/>
          <a:ln w="12700" cap="rnd">
            <a:noFill/>
            <a:round/>
            <a:headEnd/>
            <a:tailEnd/>
          </a:ln>
        </p:spPr>
      </p:pic>
      <p:sp>
        <p:nvSpPr>
          <p:cNvPr id="21515" name="Rectangle 11"/>
          <p:cNvSpPr>
            <a:spLocks/>
          </p:cNvSpPr>
          <p:nvPr/>
        </p:nvSpPr>
        <p:spPr bwMode="auto">
          <a:xfrm rot="599999">
            <a:off x="2366963" y="2497138"/>
            <a:ext cx="5092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I will know this is complete when…….</a:t>
            </a:r>
          </a:p>
        </p:txBody>
      </p:sp>
    </p:spTree>
    <p:extLst>
      <p:ext uri="{BB962C8B-B14F-4D97-AF65-F5344CB8AC3E}">
        <p14:creationId xmlns:p14="http://schemas.microsoft.com/office/powerpoint/2010/main" val="77754827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mph" presetSubtype="1" grpId="0" nodeType="afterEffect">
                                  <p:stCondLst>
                                    <p:cond delay="0"/>
                                  </p:stCondLst>
                                  <p:childTnLst>
                                    <p:set>
                                      <p:cBhvr override="childStyle">
                                        <p:cTn id="6" dur="indefinite"/>
                                        <p:tgtEl>
                                          <p:spTgt spid="21515"/>
                                        </p:tgtEl>
                                        <p:attrNameLst>
                                          <p:attrName>style.fontStyle</p:attrName>
                                        </p:attrNameLst>
                                      </p:cBhvr>
                                      <p:to>
                                        <p:strVal val="normal"/>
                                      </p:to>
                                    </p:set>
                                    <p:set>
                                      <p:cBhvr override="childStyle">
                                        <p:cTn id="7" dur="indefinite"/>
                                        <p:tgtEl>
                                          <p:spTgt spid="21515"/>
                                        </p:tgtEl>
                                        <p:attrNameLst>
                                          <p:attrName>style.fontWeight</p:attrName>
                                        </p:attrNameLst>
                                      </p:cBhvr>
                                      <p:to>
                                        <p:strVal val="bold"/>
                                      </p:to>
                                    </p:set>
                                    <p:set>
                                      <p:cBhvr override="childStyle">
                                        <p:cTn id="8" dur="indefinite"/>
                                        <p:tgtEl>
                                          <p:spTgt spid="21515"/>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Story Template</a:t>
            </a:r>
            <a:endParaRPr lang="en-US" dirty="0"/>
          </a:p>
        </p:txBody>
      </p:sp>
      <p:sp>
        <p:nvSpPr>
          <p:cNvPr id="5" name="TextBox 4"/>
          <p:cNvSpPr txBox="1"/>
          <p:nvPr/>
        </p:nvSpPr>
        <p:spPr>
          <a:xfrm>
            <a:off x="457200" y="1371600"/>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Role</a:t>
            </a:r>
            <a:r>
              <a:rPr lang="en-US" sz="3600" dirty="0" smtClean="0">
                <a:latin typeface="Calibri" pitchFamily="34" charset="0"/>
                <a:cs typeface="Calibri" pitchFamily="34" charset="0"/>
              </a:rPr>
              <a:t>: As a …</a:t>
            </a:r>
            <a:endParaRPr lang="en-US" sz="3600" dirty="0">
              <a:latin typeface="Calibri" pitchFamily="34" charset="0"/>
              <a:cs typeface="Calibri" pitchFamily="34" charset="0"/>
            </a:endParaRPr>
          </a:p>
        </p:txBody>
      </p:sp>
      <p:sp>
        <p:nvSpPr>
          <p:cNvPr id="6" name="TextBox 5"/>
          <p:cNvSpPr txBox="1"/>
          <p:nvPr/>
        </p:nvSpPr>
        <p:spPr>
          <a:xfrm>
            <a:off x="457200" y="2173069"/>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Goal</a:t>
            </a:r>
            <a:r>
              <a:rPr lang="en-US" sz="3600" dirty="0" smtClean="0">
                <a:latin typeface="Calibri" pitchFamily="34" charset="0"/>
                <a:cs typeface="Calibri" pitchFamily="34" charset="0"/>
              </a:rPr>
              <a:t>: I want/need …</a:t>
            </a:r>
            <a:endParaRPr lang="en-US" sz="3600" dirty="0">
              <a:latin typeface="Calibri" pitchFamily="34" charset="0"/>
              <a:cs typeface="Calibri" pitchFamily="34" charset="0"/>
            </a:endParaRPr>
          </a:p>
        </p:txBody>
      </p:sp>
      <p:sp>
        <p:nvSpPr>
          <p:cNvPr id="7" name="TextBox 6"/>
          <p:cNvSpPr txBox="1"/>
          <p:nvPr/>
        </p:nvSpPr>
        <p:spPr>
          <a:xfrm>
            <a:off x="457200" y="2935069"/>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Value</a:t>
            </a:r>
            <a:r>
              <a:rPr lang="en-US" sz="3600" dirty="0" smtClean="0">
                <a:latin typeface="Calibri" pitchFamily="34" charset="0"/>
                <a:cs typeface="Calibri" pitchFamily="34" charset="0"/>
              </a:rPr>
              <a:t>: So that …</a:t>
            </a:r>
            <a:endParaRPr lang="en-US" sz="3600" dirty="0">
              <a:latin typeface="Calibri" pitchFamily="34" charset="0"/>
              <a:cs typeface="Calibri" pitchFamily="34" charset="0"/>
            </a:endParaRPr>
          </a:p>
        </p:txBody>
      </p:sp>
      <p:sp>
        <p:nvSpPr>
          <p:cNvPr id="8" name="TextBox 7"/>
          <p:cNvSpPr txBox="1"/>
          <p:nvPr/>
        </p:nvSpPr>
        <p:spPr>
          <a:xfrm>
            <a:off x="1458349" y="5257800"/>
            <a:ext cx="6326540" cy="707886"/>
          </a:xfrm>
          <a:prstGeom prst="rect">
            <a:avLst/>
          </a:prstGeom>
          <a:noFill/>
        </p:spPr>
        <p:txBody>
          <a:bodyPr wrap="none" rtlCol="0">
            <a:spAutoFit/>
          </a:bodyPr>
          <a:lstStyle/>
          <a:p>
            <a:pPr algn="ctr">
              <a:buNone/>
            </a:pPr>
            <a:r>
              <a:rPr lang="en-US" dirty="0" smtClean="0">
                <a:latin typeface="Calibri" pitchFamily="34" charset="0"/>
                <a:cs typeface="Calibri" pitchFamily="34" charset="0"/>
              </a:rPr>
              <a:t>From </a:t>
            </a:r>
            <a:r>
              <a:rPr lang="en-US" i="1" dirty="0" smtClean="0">
                <a:latin typeface="Calibri" pitchFamily="34" charset="0"/>
                <a:cs typeface="Calibri" pitchFamily="34" charset="0"/>
              </a:rPr>
              <a:t>User Stories Applied: For Agile Software Development</a:t>
            </a:r>
            <a:br>
              <a:rPr lang="en-US" i="1" dirty="0" smtClean="0">
                <a:latin typeface="Calibri" pitchFamily="34" charset="0"/>
                <a:cs typeface="Calibri" pitchFamily="34" charset="0"/>
              </a:rPr>
            </a:br>
            <a:r>
              <a:rPr lang="en-US" dirty="0" smtClean="0">
                <a:latin typeface="Calibri" pitchFamily="34" charset="0"/>
                <a:cs typeface="Calibri" pitchFamily="34" charset="0"/>
              </a:rPr>
              <a:t>by Mike Cohn</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20186597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Story jam!</a:t>
            </a:r>
            <a:endParaRPr lang="en-US" dirty="0"/>
          </a:p>
        </p:txBody>
      </p:sp>
      <p:sp>
        <p:nvSpPr>
          <p:cNvPr id="2" name="Vertical Text Placeholder 1"/>
          <p:cNvSpPr>
            <a:spLocks noGrp="1"/>
          </p:cNvSpPr>
          <p:nvPr>
            <p:ph type="body" orient="vert" sz="quarter" idx="11"/>
          </p:nvPr>
        </p:nvSpPr>
        <p:spPr/>
        <p:txBody>
          <a:bodyPr/>
          <a:lstStyle/>
          <a:p>
            <a:endParaRPr lang="en-US"/>
          </a:p>
        </p:txBody>
      </p:sp>
      <p:sp>
        <p:nvSpPr>
          <p:cNvPr id="21" name="TextBox 20"/>
          <p:cNvSpPr txBox="1"/>
          <p:nvPr/>
        </p:nvSpPr>
        <p:spPr>
          <a:xfrm>
            <a:off x="1641475" y="1371600"/>
            <a:ext cx="7315200" cy="4401205"/>
          </a:xfrm>
          <a:prstGeom prst="rect">
            <a:avLst/>
          </a:prstGeom>
          <a:noFill/>
        </p:spPr>
        <p:txBody>
          <a:bodyPr wrap="square" rtlCol="0">
            <a:spAutoFit/>
          </a:bodyPr>
          <a:lstStyle/>
          <a:p>
            <a:pPr marL="457200" indent="-457200">
              <a:buFont typeface="Arial"/>
              <a:buChar char="•"/>
            </a:pPr>
            <a:r>
              <a:rPr lang="en-US" sz="2800" dirty="0" smtClean="0"/>
              <a:t>Write some user stories for the animal</a:t>
            </a:r>
          </a:p>
          <a:p>
            <a:pPr marL="457200" indent="-457200">
              <a:buFont typeface="Arial"/>
              <a:buChar char="•"/>
            </a:pPr>
            <a:r>
              <a:rPr lang="en-US" sz="2800" dirty="0" smtClean="0"/>
              <a:t>What should the animal look like?</a:t>
            </a:r>
          </a:p>
          <a:p>
            <a:pPr marL="457200" indent="-457200">
              <a:buFont typeface="Arial"/>
              <a:buChar char="•"/>
            </a:pPr>
            <a:r>
              <a:rPr lang="en-US" sz="2800" dirty="0" smtClean="0"/>
              <a:t>Break it down into legs, head, appearance, etc.</a:t>
            </a:r>
          </a:p>
          <a:p>
            <a:pPr marL="457200" indent="-457200">
              <a:buFont typeface="Arial"/>
              <a:buChar char="•"/>
            </a:pPr>
            <a:r>
              <a:rPr lang="en-US" sz="2800" dirty="0" smtClean="0"/>
              <a:t>Will is have a baby?</a:t>
            </a:r>
          </a:p>
          <a:p>
            <a:pPr marL="457200" indent="-457200">
              <a:buFont typeface="Arial"/>
              <a:buChar char="•"/>
            </a:pPr>
            <a:r>
              <a:rPr lang="en-US" sz="2800" dirty="0" smtClean="0"/>
              <a:t>Where will it live?</a:t>
            </a:r>
          </a:p>
          <a:p>
            <a:pPr marL="457200" indent="-457200">
              <a:buFont typeface="Arial"/>
              <a:buChar char="•"/>
            </a:pPr>
            <a:r>
              <a:rPr lang="en-US" sz="2800" dirty="0" smtClean="0"/>
              <a:t>Who will look after it?</a:t>
            </a:r>
          </a:p>
          <a:p>
            <a:pPr marL="457200" indent="-457200">
              <a:buFont typeface="Arial"/>
              <a:buChar char="•"/>
            </a:pPr>
            <a:r>
              <a:rPr lang="en-US" sz="2800" dirty="0" smtClean="0"/>
              <a:t>Write as many stories in 20 minutes as possible, from a range of viewpoints</a:t>
            </a:r>
          </a:p>
          <a:p>
            <a:pPr marL="457200" indent="-457200">
              <a:buFont typeface="Arial"/>
              <a:buChar char="•"/>
            </a:pPr>
            <a:endParaRPr lang="en-US" sz="2800" dirty="0" smtClean="0"/>
          </a:p>
        </p:txBody>
      </p:sp>
    </p:spTree>
    <p:extLst>
      <p:ext uri="{BB962C8B-B14F-4D97-AF65-F5344CB8AC3E}">
        <p14:creationId xmlns:p14="http://schemas.microsoft.com/office/powerpoint/2010/main" val="313211844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528" y="2276872"/>
            <a:ext cx="3888432" cy="216024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2400" dirty="0" smtClean="0">
                <a:latin typeface="Calibri" pitchFamily="34" charset="0"/>
                <a:cs typeface="Calibri" pitchFamily="34" charset="0"/>
              </a:rPr>
              <a:t>As a homeowner</a:t>
            </a:r>
          </a:p>
          <a:p>
            <a:pPr>
              <a:buNone/>
            </a:pPr>
            <a:r>
              <a:rPr lang="en-US" sz="2400" dirty="0" smtClean="0">
                <a:latin typeface="Calibri" pitchFamily="34" charset="0"/>
                <a:cs typeface="Calibri" pitchFamily="34" charset="0"/>
              </a:rPr>
              <a:t>I want an animal that will protect my property</a:t>
            </a:r>
          </a:p>
          <a:p>
            <a:pPr>
              <a:buNone/>
            </a:pPr>
            <a:r>
              <a:rPr lang="en-US" sz="2400" dirty="0" smtClean="0">
                <a:latin typeface="Calibri" pitchFamily="34" charset="0"/>
                <a:cs typeface="Calibri" pitchFamily="34" charset="0"/>
              </a:rPr>
              <a:t>So that I can keep my family safe</a:t>
            </a:r>
            <a:endParaRPr lang="en-US" sz="2400" dirty="0">
              <a:latin typeface="Calibri" pitchFamily="34" charset="0"/>
              <a:cs typeface="Calibri" pitchFamily="34" charset="0"/>
            </a:endParaRPr>
          </a:p>
        </p:txBody>
      </p:sp>
      <p:sp>
        <p:nvSpPr>
          <p:cNvPr id="6" name="TextBox 5"/>
          <p:cNvSpPr txBox="1"/>
          <p:nvPr/>
        </p:nvSpPr>
        <p:spPr>
          <a:xfrm>
            <a:off x="4644008" y="3429000"/>
            <a:ext cx="3816424" cy="216024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2400" dirty="0" smtClean="0">
                <a:latin typeface="Calibri" pitchFamily="34" charset="0"/>
                <a:cs typeface="Calibri" pitchFamily="34" charset="0"/>
              </a:rPr>
              <a:t>As an animal owner</a:t>
            </a:r>
          </a:p>
          <a:p>
            <a:pPr>
              <a:buNone/>
            </a:pPr>
            <a:r>
              <a:rPr lang="en-US" sz="2400" dirty="0" smtClean="0">
                <a:latin typeface="Calibri" pitchFamily="34" charset="0"/>
                <a:cs typeface="Calibri" pitchFamily="34" charset="0"/>
              </a:rPr>
              <a:t>I want to animal to be and furry</a:t>
            </a:r>
          </a:p>
          <a:p>
            <a:pPr>
              <a:buNone/>
            </a:pPr>
            <a:r>
              <a:rPr lang="en-US" sz="2400" dirty="0" smtClean="0">
                <a:latin typeface="Calibri" pitchFamily="34" charset="0"/>
                <a:cs typeface="Calibri" pitchFamily="34" charset="0"/>
              </a:rPr>
              <a:t>So I can stroke it when it sits on my lap</a:t>
            </a:r>
            <a:endParaRPr lang="en-US" sz="2400" dirty="0">
              <a:latin typeface="Calibri" pitchFamily="34" charset="0"/>
              <a:cs typeface="Calibri" pitchFamily="34" charset="0"/>
            </a:endParaRPr>
          </a:p>
        </p:txBody>
      </p:sp>
      <p:sp>
        <p:nvSpPr>
          <p:cNvPr id="7" name="TextBox 6"/>
          <p:cNvSpPr txBox="1"/>
          <p:nvPr/>
        </p:nvSpPr>
        <p:spPr>
          <a:xfrm>
            <a:off x="4860032" y="692696"/>
            <a:ext cx="3816424" cy="216024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2400" dirty="0" smtClean="0">
                <a:latin typeface="Calibri" pitchFamily="34" charset="0"/>
                <a:cs typeface="Calibri" pitchFamily="34" charset="0"/>
              </a:rPr>
              <a:t>As Steve (persona)</a:t>
            </a:r>
          </a:p>
          <a:p>
            <a:pPr>
              <a:buNone/>
            </a:pPr>
            <a:r>
              <a:rPr lang="en-US" sz="2400" dirty="0" smtClean="0">
                <a:latin typeface="Calibri" pitchFamily="34" charset="0"/>
                <a:cs typeface="Calibri" pitchFamily="34" charset="0"/>
              </a:rPr>
              <a:t>I want the animal to be big enough to carry me when it flies</a:t>
            </a:r>
          </a:p>
          <a:p>
            <a:pPr>
              <a:buNone/>
            </a:pPr>
            <a:r>
              <a:rPr lang="en-US" sz="2400" dirty="0" smtClean="0">
                <a:latin typeface="Calibri" pitchFamily="34" charset="0"/>
                <a:cs typeface="Calibri" pitchFamily="34" charset="0"/>
              </a:rPr>
              <a:t>So I can get around easily</a:t>
            </a: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39132434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Tree>
    <p:extLst>
      <p:ext uri="{BB962C8B-B14F-4D97-AF65-F5344CB8AC3E}">
        <p14:creationId xmlns:p14="http://schemas.microsoft.com/office/powerpoint/2010/main" val="12812984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p:txBody>
          <a:bodyPr/>
          <a:lstStyle/>
          <a:p>
            <a:pPr eaLnBrk="1" hangingPunct="1">
              <a:defRPr/>
            </a:pPr>
            <a:r>
              <a:rPr lang="en-US" dirty="0" smtClean="0"/>
              <a:t>Inception Acceptance </a:t>
            </a:r>
            <a:r>
              <a:rPr lang="en-US" dirty="0"/>
              <a:t>Criteria</a:t>
            </a:r>
          </a:p>
        </p:txBody>
      </p:sp>
      <p:sp>
        <p:nvSpPr>
          <p:cNvPr id="159750" name="Rectangle 4"/>
          <p:cNvSpPr>
            <a:spLocks/>
          </p:cNvSpPr>
          <p:nvPr/>
        </p:nvSpPr>
        <p:spPr bwMode="auto">
          <a:xfrm>
            <a:off x="1355725" y="2427288"/>
            <a:ext cx="6083300" cy="1333500"/>
          </a:xfrm>
          <a:prstGeom prst="rect">
            <a:avLst/>
          </a:prstGeom>
          <a:noFill/>
          <a:ln w="12700" cap="rnd">
            <a:noFill/>
            <a:round/>
            <a:headEnd/>
            <a:tailEnd/>
          </a:ln>
        </p:spPr>
        <p:txBody>
          <a:bodyPr lIns="38100" tIns="38100" rIns="38100" bIns="38100">
            <a:prstTxWarp prst="textNoShape">
              <a:avLst/>
            </a:prstTxWarp>
          </a:bodyPr>
          <a:lstStyle/>
          <a:p>
            <a:pPr algn="l">
              <a:spcBef>
                <a:spcPts val="1050"/>
              </a:spcBef>
              <a:buNone/>
            </a:pPr>
            <a:r>
              <a:rPr lang="en-US" sz="4400" dirty="0">
                <a:solidFill>
                  <a:schemeClr val="tx1"/>
                </a:solidFill>
                <a:latin typeface="Calibri" pitchFamily="34" charset="0"/>
                <a:ea typeface="Arial" pitchFamily="-112" charset="0"/>
                <a:cs typeface="Calibri" pitchFamily="34" charset="0"/>
                <a:sym typeface="Arial" pitchFamily="-112" charset="0"/>
              </a:rPr>
              <a:t>I’ll know this is complete when…….</a:t>
            </a:r>
          </a:p>
        </p:txBody>
      </p:sp>
    </p:spTree>
    <p:extLst>
      <p:ext uri="{BB962C8B-B14F-4D97-AF65-F5344CB8AC3E}">
        <p14:creationId xmlns:p14="http://schemas.microsoft.com/office/powerpoint/2010/main" val="11307756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done, done…</a:t>
            </a:r>
            <a:endParaRPr lang="en-US" dirty="0"/>
          </a:p>
        </p:txBody>
      </p:sp>
      <p:pic>
        <p:nvPicPr>
          <p:cNvPr id="4" name="Picture 6"/>
          <p:cNvPicPr>
            <a:picLocks noChangeAspect="1" noChangeArrowheads="1"/>
          </p:cNvPicPr>
          <p:nvPr/>
        </p:nvPicPr>
        <p:blipFill>
          <a:blip r:embed="rId2"/>
          <a:srcRect/>
          <a:stretch>
            <a:fillRect/>
          </a:stretch>
        </p:blipFill>
        <p:spPr bwMode="auto">
          <a:xfrm>
            <a:off x="395536" y="1268760"/>
            <a:ext cx="1152128" cy="2016378"/>
          </a:xfrm>
          <a:prstGeom prst="rect">
            <a:avLst/>
          </a:prstGeom>
          <a:noFill/>
          <a:ln w="12700" cap="rnd">
            <a:noFill/>
            <a:round/>
            <a:headEnd/>
            <a:tailEnd/>
          </a:ln>
        </p:spPr>
      </p:pic>
      <p:pic>
        <p:nvPicPr>
          <p:cNvPr id="5" name="Picture 6"/>
          <p:cNvPicPr>
            <a:picLocks noChangeAspect="1" noChangeArrowheads="1"/>
          </p:cNvPicPr>
          <p:nvPr/>
        </p:nvPicPr>
        <p:blipFill rotWithShape="1">
          <a:blip r:embed="rId3"/>
          <a:srcRect l="26504" r="14651" b="48135"/>
          <a:stretch/>
        </p:blipFill>
        <p:spPr bwMode="auto">
          <a:xfrm>
            <a:off x="539552" y="4797152"/>
            <a:ext cx="2593293" cy="1469821"/>
          </a:xfrm>
          <a:prstGeom prst="rect">
            <a:avLst/>
          </a:prstGeom>
          <a:noFill/>
          <a:ln w="12700" cap="rnd">
            <a:noFill/>
            <a:round/>
            <a:headEnd/>
            <a:tailEnd/>
          </a:ln>
        </p:spPr>
      </p:pic>
      <p:pic>
        <p:nvPicPr>
          <p:cNvPr id="6" name="Picture 6"/>
          <p:cNvPicPr>
            <a:picLocks noChangeAspect="1" noChangeArrowheads="1"/>
          </p:cNvPicPr>
          <p:nvPr/>
        </p:nvPicPr>
        <p:blipFill>
          <a:blip r:embed="rId4"/>
          <a:srcRect/>
          <a:stretch>
            <a:fillRect/>
          </a:stretch>
        </p:blipFill>
        <p:spPr bwMode="auto">
          <a:xfrm>
            <a:off x="6804248" y="2924944"/>
            <a:ext cx="919976" cy="1815480"/>
          </a:xfrm>
          <a:prstGeom prst="rect">
            <a:avLst/>
          </a:prstGeom>
          <a:noFill/>
          <a:ln w="12700" cap="rnd">
            <a:noFill/>
            <a:round/>
            <a:headEnd/>
            <a:tailEnd/>
          </a:ln>
        </p:spPr>
      </p:pic>
      <p:sp>
        <p:nvSpPr>
          <p:cNvPr id="7" name="TextBox 6"/>
          <p:cNvSpPr txBox="1"/>
          <p:nvPr/>
        </p:nvSpPr>
        <p:spPr>
          <a:xfrm>
            <a:off x="1619672" y="1484784"/>
            <a:ext cx="4608512" cy="1200328"/>
          </a:xfrm>
          <a:prstGeom prst="rect">
            <a:avLst/>
          </a:prstGeom>
          <a:noFill/>
        </p:spPr>
        <p:txBody>
          <a:bodyPr wrap="square" rtlCol="0">
            <a:spAutoFit/>
          </a:bodyPr>
          <a:lstStyle/>
          <a:p>
            <a:r>
              <a:rPr lang="en-US" sz="2400" dirty="0" smtClean="0"/>
              <a:t>The code passed all my unit tests and integration tests, so I am done…</a:t>
            </a:r>
            <a:endParaRPr lang="en-US" sz="2400" dirty="0"/>
          </a:p>
        </p:txBody>
      </p:sp>
      <p:sp>
        <p:nvSpPr>
          <p:cNvPr id="8" name="TextBox 7"/>
          <p:cNvSpPr txBox="1"/>
          <p:nvPr/>
        </p:nvSpPr>
        <p:spPr>
          <a:xfrm>
            <a:off x="3563888" y="3212976"/>
            <a:ext cx="4176464" cy="1200328"/>
          </a:xfrm>
          <a:prstGeom prst="rect">
            <a:avLst/>
          </a:prstGeom>
          <a:noFill/>
        </p:spPr>
        <p:txBody>
          <a:bodyPr wrap="square" rtlCol="0">
            <a:spAutoFit/>
          </a:bodyPr>
          <a:lstStyle/>
          <a:p>
            <a:r>
              <a:rPr lang="en-US" sz="2400" dirty="0" smtClean="0"/>
              <a:t>The code works as I expected it to, so I am done…</a:t>
            </a:r>
            <a:endParaRPr lang="en-US" sz="2400" dirty="0"/>
          </a:p>
        </p:txBody>
      </p:sp>
      <p:sp>
        <p:nvSpPr>
          <p:cNvPr id="9" name="TextBox 8"/>
          <p:cNvSpPr txBox="1"/>
          <p:nvPr/>
        </p:nvSpPr>
        <p:spPr>
          <a:xfrm>
            <a:off x="2987824" y="5085184"/>
            <a:ext cx="4608512" cy="1200328"/>
          </a:xfrm>
          <a:prstGeom prst="rect">
            <a:avLst/>
          </a:prstGeom>
          <a:noFill/>
        </p:spPr>
        <p:txBody>
          <a:bodyPr wrap="square" rtlCol="0">
            <a:spAutoFit/>
          </a:bodyPr>
          <a:lstStyle/>
          <a:p>
            <a:r>
              <a:rPr lang="en-US" sz="2400" dirty="0" smtClean="0"/>
              <a:t>The code does what I need, and works as I expected it to, so it is done…</a:t>
            </a:r>
            <a:endParaRPr lang="en-US" sz="2400" dirty="0"/>
          </a:p>
        </p:txBody>
      </p:sp>
    </p:spTree>
    <p:extLst>
      <p:ext uri="{BB962C8B-B14F-4D97-AF65-F5344CB8AC3E}">
        <p14:creationId xmlns:p14="http://schemas.microsoft.com/office/powerpoint/2010/main" val="587471591"/>
      </p:ext>
    </p:extLst>
  </p:cSld>
  <p:clrMapOvr>
    <a:masterClrMapping/>
  </p:clrMapOvr>
  <p:transition xmlns:p14="http://schemas.microsoft.com/office/powerpoint/2010/main" spd="slow">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4000" dirty="0" smtClean="0"/>
              <a:t>Inception Acceptance Criteria</a:t>
            </a:r>
          </a:p>
        </p:txBody>
      </p:sp>
      <p:sp>
        <p:nvSpPr>
          <p:cNvPr id="38915" name="Rectangle 3"/>
          <p:cNvSpPr>
            <a:spLocks noGrp="1" noChangeArrowheads="1"/>
          </p:cNvSpPr>
          <p:nvPr>
            <p:ph type="body" sz="quarter" idx="4294967295"/>
          </p:nvPr>
        </p:nvSpPr>
        <p:spPr>
          <a:xfrm>
            <a:off x="1066800" y="1143000"/>
            <a:ext cx="8077200" cy="5029200"/>
          </a:xfrm>
        </p:spPr>
        <p:txBody>
          <a:bodyPr/>
          <a:lstStyle/>
          <a:p>
            <a:pPr>
              <a:buNone/>
            </a:pPr>
            <a:r>
              <a:rPr lang="en-US" sz="2400" b="1" dirty="0" smtClean="0"/>
              <a:t>“I will know this is complete when……”</a:t>
            </a:r>
            <a:endParaRPr lang="en-US" sz="2400" dirty="0" smtClean="0"/>
          </a:p>
          <a:p>
            <a:pPr>
              <a:spcAft>
                <a:spcPts val="1200"/>
              </a:spcAft>
              <a:buNone/>
            </a:pPr>
            <a:r>
              <a:rPr lang="en-US" sz="2400" dirty="0" smtClean="0"/>
              <a:t>As a CSR, I want to sign on to the system, so that I can see my work queue.</a:t>
            </a:r>
          </a:p>
          <a:p>
            <a:pPr>
              <a:spcAft>
                <a:spcPts val="1800"/>
              </a:spcAft>
              <a:buNone/>
            </a:pPr>
            <a:r>
              <a:rPr lang="en-US" sz="2400" dirty="0" smtClean="0"/>
              <a:t>I will know this is complete when I have entered my login and password correctly and my work queue with the following data is displayed.  See screen for details.</a:t>
            </a:r>
          </a:p>
          <a:p>
            <a:pPr>
              <a:buNone/>
            </a:pPr>
            <a:r>
              <a:rPr lang="en-US" sz="2400" dirty="0" smtClean="0"/>
              <a:t>Alternative path may include if there are no items in the queue.</a:t>
            </a:r>
          </a:p>
          <a:p>
            <a:pPr>
              <a:buNone/>
            </a:pPr>
            <a:r>
              <a:rPr lang="en-US" sz="2400" dirty="0" smtClean="0"/>
              <a:t>Alternative path may include if I am not an authenticated user.</a:t>
            </a:r>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endParaRPr lang="en-US" sz="2400" dirty="0" smtClean="0"/>
          </a:p>
          <a:p>
            <a:pPr eaLnBrk="1" hangingPunct="1">
              <a:lnSpc>
                <a:spcPct val="90000"/>
              </a:lnSpc>
              <a:buFontTx/>
              <a:buNone/>
            </a:pPr>
            <a:endParaRPr lang="en-US" sz="2400" dirty="0" smtClean="0"/>
          </a:p>
        </p:txBody>
      </p:sp>
    </p:spTree>
    <p:extLst>
      <p:ext uri="{BB962C8B-B14F-4D97-AF65-F5344CB8AC3E}">
        <p14:creationId xmlns:p14="http://schemas.microsoft.com/office/powerpoint/2010/main" val="162843049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p:txBody>
          <a:bodyPr/>
          <a:lstStyle/>
          <a:p>
            <a:pPr eaLnBrk="1" hangingPunct="1">
              <a:defRPr/>
            </a:pPr>
            <a:r>
              <a:rPr lang="en-US" dirty="0" smtClean="0"/>
              <a:t>Iteration Acceptance </a:t>
            </a:r>
            <a:r>
              <a:rPr lang="en-US" dirty="0"/>
              <a:t>Criteria</a:t>
            </a:r>
          </a:p>
        </p:txBody>
      </p:sp>
      <p:sp>
        <p:nvSpPr>
          <p:cNvPr id="2" name="Content Placeholder 1"/>
          <p:cNvSpPr>
            <a:spLocks noGrp="1"/>
          </p:cNvSpPr>
          <p:nvPr>
            <p:ph idx="1"/>
          </p:nvPr>
        </p:nvSpPr>
        <p:spPr/>
        <p:txBody>
          <a:bodyPr>
            <a:normAutofit/>
          </a:bodyPr>
          <a:lstStyle/>
          <a:p>
            <a:r>
              <a:rPr lang="en-US" dirty="0">
                <a:latin typeface="Calibri" pitchFamily="34" charset="0"/>
                <a:cs typeface="Calibri" pitchFamily="34" charset="0"/>
              </a:rPr>
              <a:t>The </a:t>
            </a:r>
            <a:r>
              <a:rPr lang="en-US" b="1" dirty="0">
                <a:latin typeface="Calibri" pitchFamily="34" charset="0"/>
                <a:cs typeface="Calibri" pitchFamily="34" charset="0"/>
              </a:rPr>
              <a:t>Context</a:t>
            </a:r>
            <a:r>
              <a:rPr lang="en-US" dirty="0">
                <a:latin typeface="Calibri" pitchFamily="34" charset="0"/>
                <a:cs typeface="Calibri" pitchFamily="34" charset="0"/>
              </a:rPr>
              <a:t>: Given…</a:t>
            </a:r>
          </a:p>
          <a:p>
            <a:r>
              <a:rPr lang="en-US" sz="3200" dirty="0">
                <a:solidFill>
                  <a:schemeClr val="tx1"/>
                </a:solidFill>
                <a:latin typeface="Calibri" pitchFamily="34" charset="0"/>
                <a:ea typeface="Arial" pitchFamily="-112" charset="0"/>
                <a:cs typeface="Calibri" pitchFamily="34" charset="0"/>
                <a:sym typeface="Arial" pitchFamily="-112" charset="0"/>
              </a:rPr>
              <a:t>The </a:t>
            </a:r>
            <a:r>
              <a:rPr lang="en-US" sz="3200" b="1" dirty="0">
                <a:solidFill>
                  <a:schemeClr val="tx1"/>
                </a:solidFill>
                <a:latin typeface="Calibri" pitchFamily="34" charset="0"/>
                <a:ea typeface="Arial" pitchFamily="-112" charset="0"/>
                <a:cs typeface="Calibri" pitchFamily="34" charset="0"/>
                <a:sym typeface="Arial" pitchFamily="-112" charset="0"/>
              </a:rPr>
              <a:t>Event</a:t>
            </a:r>
            <a:r>
              <a:rPr lang="en-US" sz="3200" dirty="0">
                <a:solidFill>
                  <a:schemeClr val="tx1"/>
                </a:solidFill>
                <a:latin typeface="Calibri" pitchFamily="34" charset="0"/>
                <a:ea typeface="Arial" pitchFamily="-112" charset="0"/>
                <a:cs typeface="Calibri" pitchFamily="34" charset="0"/>
                <a:sym typeface="Arial" pitchFamily="-112" charset="0"/>
              </a:rPr>
              <a:t>: When</a:t>
            </a:r>
            <a:r>
              <a:rPr lang="en-US" sz="3200" dirty="0" smtClean="0">
                <a:solidFill>
                  <a:schemeClr val="tx1"/>
                </a:solidFill>
                <a:latin typeface="Calibri" pitchFamily="34" charset="0"/>
                <a:ea typeface="Arial" pitchFamily="-112" charset="0"/>
                <a:cs typeface="Calibri" pitchFamily="34" charset="0"/>
                <a:sym typeface="Arial" pitchFamily="-112" charset="0"/>
              </a:rPr>
              <a:t>…</a:t>
            </a:r>
          </a:p>
          <a:p>
            <a:r>
              <a:rPr lang="en-US" sz="3200" dirty="0">
                <a:solidFill>
                  <a:schemeClr val="tx1"/>
                </a:solidFill>
                <a:latin typeface="Calibri" pitchFamily="34" charset="0"/>
                <a:ea typeface="Arial" pitchFamily="-112" charset="0"/>
                <a:cs typeface="Calibri" pitchFamily="34" charset="0"/>
                <a:sym typeface="Arial" pitchFamily="-112" charset="0"/>
              </a:rPr>
              <a:t>The </a:t>
            </a:r>
            <a:r>
              <a:rPr lang="en-US" sz="3200" b="1" dirty="0">
                <a:solidFill>
                  <a:schemeClr val="tx1"/>
                </a:solidFill>
                <a:latin typeface="Calibri" pitchFamily="34" charset="0"/>
                <a:ea typeface="Arial" pitchFamily="-112" charset="0"/>
                <a:cs typeface="Calibri" pitchFamily="34" charset="0"/>
                <a:sym typeface="Arial" pitchFamily="-112" charset="0"/>
              </a:rPr>
              <a:t>Outcomes</a:t>
            </a:r>
            <a:r>
              <a:rPr lang="en-US" sz="3200" dirty="0">
                <a:solidFill>
                  <a:schemeClr val="tx1"/>
                </a:solidFill>
                <a:latin typeface="Calibri" pitchFamily="34" charset="0"/>
                <a:ea typeface="Arial" pitchFamily="-112" charset="0"/>
                <a:cs typeface="Calibri" pitchFamily="34" charset="0"/>
                <a:sym typeface="Arial" pitchFamily="-112" charset="0"/>
              </a:rPr>
              <a:t>: Then</a:t>
            </a:r>
            <a:r>
              <a:rPr lang="en-US" sz="3200" dirty="0" smtClean="0">
                <a:solidFill>
                  <a:schemeClr val="tx1"/>
                </a:solidFill>
                <a:latin typeface="Calibri" pitchFamily="34" charset="0"/>
                <a:ea typeface="Arial" pitchFamily="-112" charset="0"/>
                <a:cs typeface="Calibri" pitchFamily="34" charset="0"/>
                <a:sym typeface="Arial" pitchFamily="-112" charset="0"/>
              </a:rPr>
              <a:t>…</a:t>
            </a:r>
          </a:p>
          <a:p>
            <a:endParaRPr lang="en-US" sz="3200" dirty="0">
              <a:solidFill>
                <a:schemeClr val="tx1"/>
              </a:solidFill>
              <a:latin typeface="Calibri" pitchFamily="34" charset="0"/>
              <a:ea typeface="Arial" pitchFamily="-112" charset="0"/>
              <a:cs typeface="Calibri" pitchFamily="34" charset="0"/>
              <a:sym typeface="Arial" pitchFamily="-112" charset="0"/>
            </a:endParaRPr>
          </a:p>
          <a:p>
            <a:pPr>
              <a:spcBef>
                <a:spcPts val="663"/>
              </a:spcBef>
              <a:buNone/>
              <a:defRPr/>
            </a:pPr>
            <a:r>
              <a:rPr lang="en-US" sz="2000" dirty="0" smtClean="0">
                <a:solidFill>
                  <a:schemeClr val="tx1"/>
                </a:solidFill>
                <a:ea typeface="Bradley Hand ITC TT-Bold" pitchFamily="-112" charset="0"/>
                <a:sym typeface="Bradley Hand ITC TT-Bold" pitchFamily="-112" charset="0"/>
              </a:rPr>
              <a:t>Given </a:t>
            </a:r>
            <a:r>
              <a:rPr lang="en-US" sz="2000" dirty="0">
                <a:solidFill>
                  <a:schemeClr val="tx1"/>
                </a:solidFill>
                <a:ea typeface="Bradley Hand ITC TT-Bold" pitchFamily="-112" charset="0"/>
                <a:sym typeface="Bradley Hand ITC TT-Bold" pitchFamily="-112" charset="0"/>
              </a:rPr>
              <a:t>that the user is not logged in</a:t>
            </a:r>
            <a:endParaRPr lang="en-US" sz="2000" dirty="0">
              <a:solidFill>
                <a:schemeClr val="tx1"/>
              </a:solidFill>
              <a:ea typeface="Arial" pitchFamily="-112" charset="0"/>
              <a:sym typeface="Arial" pitchFamily="-112" charset="0"/>
            </a:endParaRPr>
          </a:p>
          <a:p>
            <a:pPr>
              <a:spcBef>
                <a:spcPts val="663"/>
              </a:spcBef>
              <a:buNone/>
              <a:defRPr/>
            </a:pPr>
            <a:r>
              <a:rPr lang="en-US" sz="2000" dirty="0">
                <a:solidFill>
                  <a:schemeClr val="tx1"/>
                </a:solidFill>
                <a:ea typeface="Bradley Hand ITC TT-Bold" pitchFamily="-112" charset="0"/>
                <a:sym typeface="Bradley Hand ITC TT-Bold" pitchFamily="-112" charset="0"/>
              </a:rPr>
              <a:t>When the user clicks on the Shopping Cart link</a:t>
            </a:r>
            <a:endParaRPr lang="en-US" sz="2000" dirty="0">
              <a:solidFill>
                <a:schemeClr val="tx1"/>
              </a:solidFill>
              <a:ea typeface="Arial" pitchFamily="-112" charset="0"/>
              <a:sym typeface="Arial" pitchFamily="-112" charset="0"/>
            </a:endParaRPr>
          </a:p>
          <a:p>
            <a:pPr>
              <a:spcBef>
                <a:spcPts val="663"/>
              </a:spcBef>
              <a:buNone/>
              <a:defRPr/>
            </a:pPr>
            <a:r>
              <a:rPr lang="en-US" sz="2000" dirty="0">
                <a:solidFill>
                  <a:schemeClr val="tx1"/>
                </a:solidFill>
                <a:ea typeface="Bradley Hand ITC TT-Bold" pitchFamily="-112" charset="0"/>
                <a:sym typeface="Bradley Hand ITC TT-Bold" pitchFamily="-112" charset="0"/>
              </a:rPr>
              <a:t>Then they should be required to log in</a:t>
            </a:r>
          </a:p>
          <a:p>
            <a:endParaRPr lang="en-US" sz="3200" dirty="0">
              <a:solidFill>
                <a:schemeClr val="tx1"/>
              </a:solidFill>
              <a:latin typeface="Calibri" pitchFamily="34" charset="0"/>
              <a:ea typeface="Arial" pitchFamily="-112" charset="0"/>
              <a:cs typeface="Calibri" pitchFamily="34" charset="0"/>
              <a:sym typeface="Arial" pitchFamily="-112" charset="0"/>
            </a:endParaRPr>
          </a:p>
          <a:p>
            <a:endParaRPr lang="en-US" sz="3200" dirty="0">
              <a:solidFill>
                <a:schemeClr val="tx1"/>
              </a:solidFill>
              <a:latin typeface="Calibri" pitchFamily="34" charset="0"/>
              <a:ea typeface="Arial" pitchFamily="-112" charset="0"/>
              <a:cs typeface="Calibri" pitchFamily="34" charset="0"/>
              <a:sym typeface="Arial" pitchFamily="-112" charset="0"/>
            </a:endParaRPr>
          </a:p>
          <a:p>
            <a:endParaRPr lang="en-US" dirty="0">
              <a:latin typeface="Calibri" pitchFamily="34" charset="0"/>
              <a:cs typeface="Calibri" pitchFamily="34" charset="0"/>
            </a:endParaRPr>
          </a:p>
        </p:txBody>
      </p:sp>
      <p:sp>
        <p:nvSpPr>
          <p:cNvPr id="26632" name="Rectangle 8"/>
          <p:cNvSpPr>
            <a:spLocks/>
          </p:cNvSpPr>
          <p:nvPr/>
        </p:nvSpPr>
        <p:spPr bwMode="auto">
          <a:xfrm>
            <a:off x="1436688" y="5943600"/>
            <a:ext cx="6097587" cy="292100"/>
          </a:xfrm>
          <a:prstGeom prst="rect">
            <a:avLst/>
          </a:prstGeom>
          <a:noFill/>
          <a:ln w="12700" cap="rnd">
            <a:noFill/>
            <a:round/>
            <a:headEnd/>
            <a:tailEnd/>
          </a:ln>
        </p:spPr>
        <p:txBody>
          <a:bodyPr wrap="none" lIns="38100" tIns="38100" rIns="38100" bIns="38100">
            <a:prstTxWarp prst="textNoShape">
              <a:avLst/>
            </a:prstTxWarp>
            <a:spAutoFit/>
          </a:bodyPr>
          <a:lstStyle/>
          <a:p>
            <a:pPr>
              <a:spcBef>
                <a:spcPts val="475"/>
              </a:spcBef>
            </a:pPr>
            <a:r>
              <a:rPr lang="en-US" sz="1600" i="1" dirty="0">
                <a:solidFill>
                  <a:srgbClr val="B3B3B3"/>
                </a:solidFill>
                <a:latin typeface="Arial" pitchFamily="-112" charset="0"/>
                <a:ea typeface="Arial" pitchFamily="-112" charset="0"/>
                <a:cs typeface="Arial" pitchFamily="-112" charset="0"/>
                <a:sym typeface="Arial" pitchFamily="-112" charset="0"/>
              </a:rPr>
              <a:t>Reference: Dan North’s Blog @ </a:t>
            </a:r>
            <a:r>
              <a:rPr lang="en-US" sz="1600" i="1" u="sng" dirty="0">
                <a:solidFill>
                  <a:srgbClr val="B3B3B3"/>
                </a:solidFill>
                <a:latin typeface="Arial" pitchFamily="-112" charset="0"/>
                <a:ea typeface="Arial" pitchFamily="-112" charset="0"/>
                <a:cs typeface="Arial" pitchFamily="-112" charset="0"/>
                <a:sym typeface="Arial" pitchFamily="-112" charset="0"/>
                <a:hlinkClick r:id="rId3"/>
              </a:rPr>
              <a:t>http://dannorth.net/introducing-bdd</a:t>
            </a:r>
            <a:endParaRPr lang="en-US" sz="1600" i="1" u="sng" dirty="0">
              <a:solidFill>
                <a:srgbClr val="B3B3B3"/>
              </a:solidFill>
              <a:latin typeface="Arial" pitchFamily="-112" charset="0"/>
              <a:ea typeface="Arial" pitchFamily="-112" charset="0"/>
              <a:cs typeface="Arial" pitchFamily="-112" charset="0"/>
              <a:sym typeface="Arial" pitchFamily="-112" charset="0"/>
            </a:endParaRPr>
          </a:p>
        </p:txBody>
      </p:sp>
    </p:spTree>
    <p:extLst>
      <p:ext uri="{BB962C8B-B14F-4D97-AF65-F5344CB8AC3E}">
        <p14:creationId xmlns:p14="http://schemas.microsoft.com/office/powerpoint/2010/main" val="1172079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2"/>
          <p:cNvSpPr>
            <a:spLocks noGrp="1"/>
          </p:cNvSpPr>
          <p:nvPr>
            <p:ph type="title"/>
          </p:nvPr>
        </p:nvSpPr>
        <p:spPr/>
        <p:txBody>
          <a:bodyPr/>
          <a:lstStyle/>
          <a:p>
            <a:r>
              <a:rPr lang="en-US" sz="4400" dirty="0" smtClean="0"/>
              <a:t>Iteration Acceptance Criteria</a:t>
            </a:r>
          </a:p>
        </p:txBody>
      </p:sp>
      <p:pic>
        <p:nvPicPr>
          <p:cNvPr id="113668" name="Picture 4" descr="sample-story-to-elaborate.png"/>
          <p:cNvPicPr>
            <a:picLocks noChangeAspect="1"/>
          </p:cNvPicPr>
          <p:nvPr/>
        </p:nvPicPr>
        <p:blipFill>
          <a:blip r:embed="rId3"/>
          <a:srcRect/>
          <a:stretch>
            <a:fillRect/>
          </a:stretch>
        </p:blipFill>
        <p:spPr bwMode="auto">
          <a:xfrm>
            <a:off x="357158" y="1330648"/>
            <a:ext cx="2292350" cy="1738312"/>
          </a:xfrm>
          <a:prstGeom prst="rect">
            <a:avLst/>
          </a:prstGeom>
          <a:noFill/>
          <a:ln w="9525">
            <a:noFill/>
            <a:miter lim="800000"/>
            <a:headEnd/>
            <a:tailEnd/>
          </a:ln>
        </p:spPr>
      </p:pic>
      <p:sp>
        <p:nvSpPr>
          <p:cNvPr id="113669" name="TextBox 5"/>
          <p:cNvSpPr txBox="1">
            <a:spLocks noChangeArrowheads="1"/>
          </p:cNvSpPr>
          <p:nvPr/>
        </p:nvSpPr>
        <p:spPr bwMode="auto">
          <a:xfrm>
            <a:off x="3319463" y="1380603"/>
            <a:ext cx="5410228" cy="1040285"/>
          </a:xfrm>
          <a:prstGeom prst="rect">
            <a:avLst/>
          </a:prstGeom>
          <a:noFill/>
          <a:ln w="9525">
            <a:noFill/>
            <a:miter lim="800000"/>
            <a:headEnd/>
            <a:tailEnd/>
          </a:ln>
        </p:spPr>
        <p:txBody>
          <a:bodyPr wrap="square">
            <a:spAutoFit/>
          </a:bodyPr>
          <a:lstStyle/>
          <a:p>
            <a:pPr>
              <a:buNone/>
            </a:pPr>
            <a:r>
              <a:rPr lang="en-US" sz="1400" b="1" dirty="0">
                <a:latin typeface="Calibri"/>
                <a:cs typeface="Calibri"/>
              </a:rPr>
              <a:t>Given</a:t>
            </a:r>
            <a:r>
              <a:rPr lang="en-US" sz="1400" dirty="0">
                <a:latin typeface="Calibri"/>
                <a:cs typeface="Calibri"/>
              </a:rPr>
              <a:t> the customer has one </a:t>
            </a:r>
            <a:r>
              <a:rPr lang="en-US" sz="1200" dirty="0">
                <a:latin typeface="Calibri"/>
                <a:cs typeface="Calibri"/>
              </a:rPr>
              <a:t>transaction</a:t>
            </a:r>
            <a:r>
              <a:rPr lang="en-US" sz="1400" dirty="0">
                <a:latin typeface="Calibri"/>
                <a:cs typeface="Calibri"/>
              </a:rPr>
              <a:t> account and one credit account</a:t>
            </a:r>
          </a:p>
          <a:p>
            <a:pPr>
              <a:buNone/>
            </a:pPr>
            <a:r>
              <a:rPr lang="en-US" sz="1400" b="1" dirty="0">
                <a:latin typeface="Calibri"/>
                <a:cs typeface="Calibri"/>
              </a:rPr>
              <a:t>When</a:t>
            </a:r>
            <a:r>
              <a:rPr lang="en-US" sz="1400" dirty="0">
                <a:latin typeface="Calibri"/>
                <a:cs typeface="Calibri"/>
              </a:rPr>
              <a:t> they have completed logging in</a:t>
            </a:r>
          </a:p>
          <a:p>
            <a:pPr>
              <a:buNone/>
            </a:pPr>
            <a:r>
              <a:rPr lang="en-US" sz="1400" b="1" dirty="0">
                <a:latin typeface="Calibri"/>
                <a:cs typeface="Calibri"/>
              </a:rPr>
              <a:t>Then</a:t>
            </a:r>
            <a:r>
              <a:rPr lang="en-US" sz="1400" dirty="0">
                <a:latin typeface="Calibri"/>
                <a:cs typeface="Calibri"/>
              </a:rPr>
              <a:t> the screen should show the names and numbers of the two accounts sorted in account number order</a:t>
            </a:r>
          </a:p>
        </p:txBody>
      </p:sp>
      <p:sp>
        <p:nvSpPr>
          <p:cNvPr id="113670" name="TextBox 6"/>
          <p:cNvSpPr txBox="1">
            <a:spLocks noChangeArrowheads="1"/>
          </p:cNvSpPr>
          <p:nvPr/>
        </p:nvSpPr>
        <p:spPr bwMode="auto">
          <a:xfrm>
            <a:off x="3319463" y="2460143"/>
            <a:ext cx="5595937" cy="824841"/>
          </a:xfrm>
          <a:prstGeom prst="rect">
            <a:avLst/>
          </a:prstGeom>
          <a:noFill/>
          <a:ln w="9525">
            <a:noFill/>
            <a:miter lim="800000"/>
            <a:headEnd/>
            <a:tailEnd/>
          </a:ln>
        </p:spPr>
        <p:txBody>
          <a:bodyPr>
            <a:spAutoFit/>
          </a:bodyPr>
          <a:lstStyle/>
          <a:p>
            <a:pPr>
              <a:buNone/>
            </a:pPr>
            <a:r>
              <a:rPr lang="en-US" sz="1400" b="1" dirty="0">
                <a:latin typeface="Calibri"/>
                <a:cs typeface="Calibri"/>
              </a:rPr>
              <a:t>Given</a:t>
            </a:r>
            <a:r>
              <a:rPr lang="en-US" sz="1400" dirty="0">
                <a:latin typeface="Calibri"/>
                <a:cs typeface="Calibri"/>
              </a:rPr>
              <a:t> the customer has just one transaction account</a:t>
            </a:r>
          </a:p>
          <a:p>
            <a:pPr>
              <a:buNone/>
            </a:pPr>
            <a:r>
              <a:rPr lang="en-US" sz="1400" b="1" dirty="0">
                <a:latin typeface="Calibri"/>
                <a:cs typeface="Calibri"/>
              </a:rPr>
              <a:t>When</a:t>
            </a:r>
            <a:r>
              <a:rPr lang="en-US" sz="1400" dirty="0">
                <a:latin typeface="Calibri"/>
                <a:cs typeface="Calibri"/>
              </a:rPr>
              <a:t> they have completed logging in</a:t>
            </a:r>
          </a:p>
          <a:p>
            <a:pPr>
              <a:buNone/>
            </a:pPr>
            <a:r>
              <a:rPr lang="en-US" sz="1400" b="1" dirty="0">
                <a:latin typeface="Calibri"/>
                <a:cs typeface="Calibri"/>
              </a:rPr>
              <a:t>Then</a:t>
            </a:r>
            <a:r>
              <a:rPr lang="en-US" sz="1400" dirty="0">
                <a:latin typeface="Calibri"/>
                <a:cs typeface="Calibri"/>
              </a:rPr>
              <a:t> the screen should show the name and number of the account</a:t>
            </a:r>
          </a:p>
        </p:txBody>
      </p:sp>
      <p:sp>
        <p:nvSpPr>
          <p:cNvPr id="113671" name="TextBox 7"/>
          <p:cNvSpPr txBox="1">
            <a:spLocks noChangeArrowheads="1"/>
          </p:cNvSpPr>
          <p:nvPr/>
        </p:nvSpPr>
        <p:spPr bwMode="auto">
          <a:xfrm>
            <a:off x="3319463" y="3324819"/>
            <a:ext cx="3849687" cy="1040285"/>
          </a:xfrm>
          <a:prstGeom prst="rect">
            <a:avLst/>
          </a:prstGeom>
          <a:noFill/>
          <a:ln w="9525">
            <a:noFill/>
            <a:miter lim="800000"/>
            <a:headEnd/>
            <a:tailEnd/>
          </a:ln>
        </p:spPr>
        <p:txBody>
          <a:bodyPr>
            <a:spAutoFit/>
          </a:bodyPr>
          <a:lstStyle/>
          <a:p>
            <a:pPr>
              <a:buNone/>
            </a:pPr>
            <a:r>
              <a:rPr lang="en-US" sz="1400" b="1" dirty="0">
                <a:latin typeface="Calibri"/>
                <a:cs typeface="Calibri"/>
              </a:rPr>
              <a:t>Given</a:t>
            </a:r>
            <a:r>
              <a:rPr lang="en-US" sz="1400" dirty="0">
                <a:latin typeface="Calibri"/>
                <a:cs typeface="Calibri"/>
              </a:rPr>
              <a:t> the customer has no accounts</a:t>
            </a:r>
          </a:p>
          <a:p>
            <a:pPr>
              <a:buNone/>
            </a:pPr>
            <a:r>
              <a:rPr lang="en-US" sz="1400" b="1" dirty="0">
                <a:latin typeface="Calibri"/>
                <a:cs typeface="Calibri"/>
              </a:rPr>
              <a:t>When</a:t>
            </a:r>
            <a:r>
              <a:rPr lang="en-US" sz="1400" dirty="0">
                <a:latin typeface="Calibri"/>
                <a:cs typeface="Calibri"/>
              </a:rPr>
              <a:t> they have completed logging in</a:t>
            </a:r>
          </a:p>
          <a:p>
            <a:pPr>
              <a:buNone/>
            </a:pPr>
            <a:r>
              <a:rPr lang="en-US" sz="1400" b="1" dirty="0">
                <a:latin typeface="Calibri"/>
                <a:cs typeface="Calibri"/>
              </a:rPr>
              <a:t>Then</a:t>
            </a:r>
            <a:r>
              <a:rPr lang="en-US" sz="1400" dirty="0">
                <a:latin typeface="Calibri"/>
                <a:cs typeface="Calibri"/>
              </a:rPr>
              <a:t> the screen should show a message stating that no accounts are available</a:t>
            </a:r>
          </a:p>
        </p:txBody>
      </p:sp>
      <p:sp>
        <p:nvSpPr>
          <p:cNvPr id="113672" name="TextBox 8"/>
          <p:cNvSpPr txBox="1">
            <a:spLocks noChangeArrowheads="1"/>
          </p:cNvSpPr>
          <p:nvPr/>
        </p:nvSpPr>
        <p:spPr bwMode="auto">
          <a:xfrm>
            <a:off x="3319463" y="4332931"/>
            <a:ext cx="4060825" cy="1040285"/>
          </a:xfrm>
          <a:prstGeom prst="rect">
            <a:avLst/>
          </a:prstGeom>
          <a:noFill/>
          <a:ln w="9525">
            <a:noFill/>
            <a:miter lim="800000"/>
            <a:headEnd/>
            <a:tailEnd/>
          </a:ln>
        </p:spPr>
        <p:txBody>
          <a:bodyPr>
            <a:spAutoFit/>
          </a:bodyPr>
          <a:lstStyle/>
          <a:p>
            <a:pPr>
              <a:buNone/>
            </a:pPr>
            <a:r>
              <a:rPr lang="en-US" sz="1400" b="1" dirty="0">
                <a:latin typeface="Calibri"/>
                <a:cs typeface="Calibri"/>
              </a:rPr>
              <a:t>Given</a:t>
            </a:r>
            <a:r>
              <a:rPr lang="en-US" sz="1400" dirty="0">
                <a:latin typeface="Calibri"/>
                <a:cs typeface="Calibri"/>
              </a:rPr>
              <a:t> the customer has more than 20 accounts</a:t>
            </a:r>
          </a:p>
          <a:p>
            <a:pPr>
              <a:buNone/>
            </a:pPr>
            <a:r>
              <a:rPr lang="en-US" sz="1400" b="1" dirty="0">
                <a:latin typeface="Calibri"/>
                <a:cs typeface="Calibri"/>
              </a:rPr>
              <a:t>When</a:t>
            </a:r>
            <a:r>
              <a:rPr lang="en-US" sz="1400" dirty="0">
                <a:latin typeface="Calibri"/>
                <a:cs typeface="Calibri"/>
              </a:rPr>
              <a:t> they have completed logging in</a:t>
            </a:r>
          </a:p>
          <a:p>
            <a:pPr>
              <a:buNone/>
            </a:pPr>
            <a:r>
              <a:rPr lang="en-US" sz="1400" b="1" dirty="0">
                <a:latin typeface="Calibri"/>
                <a:cs typeface="Calibri"/>
              </a:rPr>
              <a:t>Then</a:t>
            </a:r>
            <a:r>
              <a:rPr lang="en-US" sz="1400" dirty="0">
                <a:latin typeface="Calibri"/>
                <a:cs typeface="Calibri"/>
              </a:rPr>
              <a:t> the screen should show the first 20 accounts (in account number order) only</a:t>
            </a:r>
          </a:p>
        </p:txBody>
      </p:sp>
      <p:sp>
        <p:nvSpPr>
          <p:cNvPr id="10" name="Right Arrow 9"/>
          <p:cNvSpPr/>
          <p:nvPr/>
        </p:nvSpPr>
        <p:spPr>
          <a:xfrm>
            <a:off x="887413" y="3357058"/>
            <a:ext cx="2360612" cy="504825"/>
          </a:xfrm>
          <a:prstGeom prst="rightArrow">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tIns="0" bIns="0" anchor="ctr"/>
          <a:lstStyle/>
          <a:p>
            <a:pPr algn="ctr">
              <a:buNone/>
              <a:defRPr/>
            </a:pPr>
            <a:r>
              <a:rPr lang="en-US" sz="1800" dirty="0">
                <a:solidFill>
                  <a:schemeClr val="bg2"/>
                </a:solidFill>
                <a:latin typeface="Calibri"/>
                <a:cs typeface="Calibri"/>
              </a:rPr>
              <a:t>Alternate path</a:t>
            </a:r>
          </a:p>
        </p:txBody>
      </p:sp>
      <p:sp>
        <p:nvSpPr>
          <p:cNvPr id="11" name="Right Arrow 10"/>
          <p:cNvSpPr/>
          <p:nvPr/>
        </p:nvSpPr>
        <p:spPr>
          <a:xfrm>
            <a:off x="876300" y="4390563"/>
            <a:ext cx="2360613" cy="504825"/>
          </a:xfrm>
          <a:prstGeom prst="rightArrow">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800" dirty="0">
                <a:solidFill>
                  <a:schemeClr val="bg2"/>
                </a:solidFill>
                <a:latin typeface="Calibri"/>
                <a:cs typeface="Calibri"/>
              </a:rPr>
              <a:t>Alternate path</a:t>
            </a:r>
          </a:p>
        </p:txBody>
      </p:sp>
      <p:sp>
        <p:nvSpPr>
          <p:cNvPr id="113675" name="TextBox 11"/>
          <p:cNvSpPr txBox="1">
            <a:spLocks noChangeArrowheads="1"/>
          </p:cNvSpPr>
          <p:nvPr/>
        </p:nvSpPr>
        <p:spPr bwMode="auto">
          <a:xfrm>
            <a:off x="3319463" y="5442551"/>
            <a:ext cx="4691063" cy="1298817"/>
          </a:xfrm>
          <a:prstGeom prst="rect">
            <a:avLst/>
          </a:prstGeom>
          <a:noFill/>
          <a:ln w="9525">
            <a:noFill/>
            <a:miter lim="800000"/>
            <a:headEnd/>
            <a:tailEnd/>
          </a:ln>
        </p:spPr>
        <p:txBody>
          <a:bodyPr>
            <a:spAutoFit/>
          </a:bodyPr>
          <a:lstStyle/>
          <a:p>
            <a:pPr>
              <a:buNone/>
            </a:pPr>
            <a:r>
              <a:rPr lang="en-US" sz="1400" b="1" dirty="0">
                <a:latin typeface="Calibri"/>
                <a:cs typeface="Calibri"/>
              </a:rPr>
              <a:t>Given</a:t>
            </a:r>
            <a:r>
              <a:rPr lang="en-US" sz="1400" dirty="0">
                <a:latin typeface="Calibri"/>
                <a:cs typeface="Calibri"/>
              </a:rPr>
              <a:t> the customer has some accounts</a:t>
            </a:r>
          </a:p>
          <a:p>
            <a:pPr>
              <a:buNone/>
            </a:pPr>
            <a:r>
              <a:rPr lang="en-US" sz="1400" b="1" dirty="0">
                <a:latin typeface="Calibri"/>
                <a:cs typeface="Calibri"/>
              </a:rPr>
              <a:t>When</a:t>
            </a:r>
            <a:r>
              <a:rPr lang="en-US" sz="1400" dirty="0">
                <a:latin typeface="Calibri"/>
                <a:cs typeface="Calibri"/>
              </a:rPr>
              <a:t> they have completed logging in</a:t>
            </a:r>
          </a:p>
          <a:p>
            <a:pPr>
              <a:buNone/>
            </a:pPr>
            <a:r>
              <a:rPr lang="en-US" sz="1400" b="1" dirty="0">
                <a:latin typeface="Calibri"/>
                <a:cs typeface="Calibri"/>
              </a:rPr>
              <a:t>And</a:t>
            </a:r>
            <a:r>
              <a:rPr lang="en-US" sz="1400" dirty="0">
                <a:latin typeface="Calibri"/>
                <a:cs typeface="Calibri"/>
              </a:rPr>
              <a:t> the system cannot retrieve the account details</a:t>
            </a:r>
          </a:p>
          <a:p>
            <a:pPr>
              <a:buNone/>
            </a:pPr>
            <a:r>
              <a:rPr lang="en-US" sz="1400" b="1" dirty="0">
                <a:latin typeface="Calibri"/>
                <a:cs typeface="Calibri"/>
              </a:rPr>
              <a:t>Then</a:t>
            </a:r>
            <a:r>
              <a:rPr lang="en-US" sz="1400" dirty="0">
                <a:latin typeface="Calibri"/>
                <a:cs typeface="Calibri"/>
              </a:rPr>
              <a:t> the screen should show an error message with associated code and details to contact for support</a:t>
            </a:r>
          </a:p>
        </p:txBody>
      </p:sp>
      <p:sp>
        <p:nvSpPr>
          <p:cNvPr id="13" name="Right Arrow 12"/>
          <p:cNvSpPr/>
          <p:nvPr/>
        </p:nvSpPr>
        <p:spPr>
          <a:xfrm>
            <a:off x="892175" y="5372943"/>
            <a:ext cx="2360613" cy="504825"/>
          </a:xfrm>
          <a:prstGeom prst="rightArrow">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800" dirty="0">
                <a:solidFill>
                  <a:schemeClr val="bg2"/>
                </a:solidFill>
                <a:latin typeface="Calibri"/>
                <a:cs typeface="Calibri"/>
              </a:rPr>
              <a:t>Bad path</a:t>
            </a:r>
          </a:p>
        </p:txBody>
      </p:sp>
    </p:spTree>
    <p:extLst>
      <p:ext uri="{BB962C8B-B14F-4D97-AF65-F5344CB8AC3E}">
        <p14:creationId xmlns:p14="http://schemas.microsoft.com/office/powerpoint/2010/main" val="7096400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3669"/>
                                        </p:tgtEl>
                                        <p:attrNameLst>
                                          <p:attrName>style.visibility</p:attrName>
                                        </p:attrNameLst>
                                      </p:cBhvr>
                                      <p:to>
                                        <p:strVal val="visible"/>
                                      </p:to>
                                    </p:set>
                                    <p:animEffect transition="in" filter="fade">
                                      <p:cBhvr>
                                        <p:cTn id="7" dur="500"/>
                                        <p:tgtEl>
                                          <p:spTgt spid="1136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670"/>
                                        </p:tgtEl>
                                        <p:attrNameLst>
                                          <p:attrName>style.visibility</p:attrName>
                                        </p:attrNameLst>
                                      </p:cBhvr>
                                      <p:to>
                                        <p:strVal val="visible"/>
                                      </p:to>
                                    </p:set>
                                    <p:animEffect transition="in" filter="fade">
                                      <p:cBhvr>
                                        <p:cTn id="12" dur="500"/>
                                        <p:tgtEl>
                                          <p:spTgt spid="113670"/>
                                        </p:tgtEl>
                                      </p:cBhvr>
                                    </p:animEffect>
                                  </p:childTnLst>
                                </p:cTn>
                              </p:par>
                              <p:par>
                                <p:cTn id="13" presetID="9" presetClass="emph" presetSubtype="0" grpId="1" nodeType="withEffect">
                                  <p:stCondLst>
                                    <p:cond delay="0"/>
                                  </p:stCondLst>
                                  <p:childTnLst>
                                    <p:set>
                                      <p:cBhvr rctx="PPT">
                                        <p:cTn id="14" dur="indefinite"/>
                                        <p:tgtEl>
                                          <p:spTgt spid="113669"/>
                                        </p:tgtEl>
                                        <p:attrNameLst>
                                          <p:attrName>style.opacity</p:attrName>
                                        </p:attrNameLst>
                                      </p:cBhvr>
                                      <p:to>
                                        <p:strVal val="0.5"/>
                                      </p:to>
                                    </p:set>
                                    <p:animEffect filter="image" prLst="opacity: 0.5">
                                      <p:cBhvr rctx="IE">
                                        <p:cTn id="15" dur="indefinite"/>
                                        <p:tgtEl>
                                          <p:spTgt spid="11366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113671"/>
                                        </p:tgtEl>
                                        <p:attrNameLst>
                                          <p:attrName>style.visibility</p:attrName>
                                        </p:attrNameLst>
                                      </p:cBhvr>
                                      <p:to>
                                        <p:strVal val="visible"/>
                                      </p:to>
                                    </p:set>
                                    <p:animEffect transition="in" filter="fade">
                                      <p:cBhvr>
                                        <p:cTn id="24" dur="500"/>
                                        <p:tgtEl>
                                          <p:spTgt spid="113671"/>
                                        </p:tgtEl>
                                      </p:cBhvr>
                                    </p:animEffect>
                                  </p:childTnLst>
                                </p:cTn>
                              </p:par>
                              <p:par>
                                <p:cTn id="25" presetID="9" presetClass="emph" presetSubtype="0" grpId="1" nodeType="withEffect">
                                  <p:stCondLst>
                                    <p:cond delay="0"/>
                                  </p:stCondLst>
                                  <p:childTnLst>
                                    <p:set>
                                      <p:cBhvr rctx="PPT">
                                        <p:cTn id="26" dur="indefinite"/>
                                        <p:tgtEl>
                                          <p:spTgt spid="113670"/>
                                        </p:tgtEl>
                                        <p:attrNameLst>
                                          <p:attrName>style.opacity</p:attrName>
                                        </p:attrNameLst>
                                      </p:cBhvr>
                                      <p:to>
                                        <p:strVal val="0.5"/>
                                      </p:to>
                                    </p:set>
                                    <p:animEffect filter="image" prLst="opacity: 0.5">
                                      <p:cBhvr rctx="IE">
                                        <p:cTn id="27" dur="indefinite"/>
                                        <p:tgtEl>
                                          <p:spTgt spid="11367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113672"/>
                                        </p:tgtEl>
                                        <p:attrNameLst>
                                          <p:attrName>style.visibility</p:attrName>
                                        </p:attrNameLst>
                                      </p:cBhvr>
                                      <p:to>
                                        <p:strVal val="visible"/>
                                      </p:to>
                                    </p:set>
                                    <p:animEffect transition="in" filter="fade">
                                      <p:cBhvr>
                                        <p:cTn id="36" dur="500"/>
                                        <p:tgtEl>
                                          <p:spTgt spid="113672"/>
                                        </p:tgtEl>
                                      </p:cBhvr>
                                    </p:animEffect>
                                  </p:childTnLst>
                                </p:cTn>
                              </p:par>
                              <p:par>
                                <p:cTn id="37" presetID="9" presetClass="emph" presetSubtype="0" grpId="1" nodeType="withEffect">
                                  <p:stCondLst>
                                    <p:cond delay="0"/>
                                  </p:stCondLst>
                                  <p:childTnLst>
                                    <p:set>
                                      <p:cBhvr rctx="PPT">
                                        <p:cTn id="38" dur="indefinite"/>
                                        <p:tgtEl>
                                          <p:spTgt spid="113671"/>
                                        </p:tgtEl>
                                        <p:attrNameLst>
                                          <p:attrName>style.opacity</p:attrName>
                                        </p:attrNameLst>
                                      </p:cBhvr>
                                      <p:to>
                                        <p:strVal val="0.5"/>
                                      </p:to>
                                    </p:set>
                                    <p:animEffect filter="image" prLst="opacity: 0.5">
                                      <p:cBhvr rctx="IE">
                                        <p:cTn id="39" dur="indefinite"/>
                                        <p:tgtEl>
                                          <p:spTgt spid="11367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113675"/>
                                        </p:tgtEl>
                                        <p:attrNameLst>
                                          <p:attrName>style.visibility</p:attrName>
                                        </p:attrNameLst>
                                      </p:cBhvr>
                                      <p:to>
                                        <p:strVal val="visible"/>
                                      </p:to>
                                    </p:set>
                                    <p:animEffect transition="in" filter="fade">
                                      <p:cBhvr>
                                        <p:cTn id="48" dur="500"/>
                                        <p:tgtEl>
                                          <p:spTgt spid="113675"/>
                                        </p:tgtEl>
                                      </p:cBhvr>
                                    </p:animEffect>
                                  </p:childTnLst>
                                </p:cTn>
                              </p:par>
                              <p:par>
                                <p:cTn id="49" presetID="9" presetClass="emph" presetSubtype="0" grpId="1" nodeType="withEffect">
                                  <p:stCondLst>
                                    <p:cond delay="0"/>
                                  </p:stCondLst>
                                  <p:childTnLst>
                                    <p:set>
                                      <p:cBhvr rctx="PPT">
                                        <p:cTn id="50" dur="indefinite"/>
                                        <p:tgtEl>
                                          <p:spTgt spid="113672"/>
                                        </p:tgtEl>
                                        <p:attrNameLst>
                                          <p:attrName>style.opacity</p:attrName>
                                        </p:attrNameLst>
                                      </p:cBhvr>
                                      <p:to>
                                        <p:strVal val="0.5"/>
                                      </p:to>
                                    </p:set>
                                    <p:animEffect filter="image" prLst="opacity: 0.5">
                                      <p:cBhvr rctx="IE">
                                        <p:cTn id="51" dur="indefinite"/>
                                        <p:tgtEl>
                                          <p:spTgt spid="113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p:bldP spid="113669" grpId="1"/>
      <p:bldP spid="113670" grpId="0"/>
      <p:bldP spid="113670" grpId="1"/>
      <p:bldP spid="113671" grpId="0"/>
      <p:bldP spid="113671" grpId="1"/>
      <p:bldP spid="113672" grpId="0"/>
      <p:bldP spid="113672" grpId="1"/>
      <p:bldP spid="10" grpId="0" animBg="1"/>
      <p:bldP spid="11" grpId="0" animBg="1"/>
      <p:bldP spid="113675" grpId="0"/>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workbook</a:t>
            </a:r>
            <a:endParaRPr lang="en-US" dirty="0"/>
          </a:p>
        </p:txBody>
      </p:sp>
      <p:sp>
        <p:nvSpPr>
          <p:cNvPr id="3" name="Content Placeholder 2"/>
          <p:cNvSpPr>
            <a:spLocks noGrp="1"/>
          </p:cNvSpPr>
          <p:nvPr>
            <p:ph idx="1"/>
          </p:nvPr>
        </p:nvSpPr>
        <p:spPr/>
        <p:txBody>
          <a:bodyPr>
            <a:normAutofit/>
          </a:bodyPr>
          <a:lstStyle/>
          <a:p>
            <a:r>
              <a:rPr lang="en-US" dirty="0" smtClean="0"/>
              <a:t>You have a workbook provided (anyone not have one?)</a:t>
            </a:r>
          </a:p>
          <a:p>
            <a:r>
              <a:rPr lang="en-US" dirty="0" smtClean="0"/>
              <a:t>Has sections relating to the agile process</a:t>
            </a:r>
          </a:p>
          <a:p>
            <a:r>
              <a:rPr lang="en-US" dirty="0" smtClean="0"/>
              <a:t>Is not filled with slides, but has relevant information</a:t>
            </a:r>
          </a:p>
          <a:p>
            <a:r>
              <a:rPr lang="en-US" dirty="0" smtClean="0"/>
              <a:t>Please take notes! There are things you need to remember</a:t>
            </a:r>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Story jam continued</a:t>
            </a:r>
            <a:endParaRPr lang="en-US" dirty="0"/>
          </a:p>
        </p:txBody>
      </p:sp>
      <p:sp>
        <p:nvSpPr>
          <p:cNvPr id="2" name="Vertical Text Placeholder 1"/>
          <p:cNvSpPr>
            <a:spLocks noGrp="1"/>
          </p:cNvSpPr>
          <p:nvPr>
            <p:ph type="body" orient="vert" sz="quarter" idx="11"/>
          </p:nvPr>
        </p:nvSpPr>
        <p:spPr/>
        <p:txBody>
          <a:bodyPr/>
          <a:lstStyle/>
          <a:p>
            <a:endParaRPr lang="en-US"/>
          </a:p>
        </p:txBody>
      </p:sp>
      <p:sp>
        <p:nvSpPr>
          <p:cNvPr id="21" name="TextBox 20"/>
          <p:cNvSpPr txBox="1"/>
          <p:nvPr/>
        </p:nvSpPr>
        <p:spPr>
          <a:xfrm>
            <a:off x="1641475" y="1371600"/>
            <a:ext cx="7315200" cy="2677656"/>
          </a:xfrm>
          <a:prstGeom prst="rect">
            <a:avLst/>
          </a:prstGeom>
          <a:noFill/>
        </p:spPr>
        <p:txBody>
          <a:bodyPr wrap="square" rtlCol="0">
            <a:spAutoFit/>
          </a:bodyPr>
          <a:lstStyle/>
          <a:p>
            <a:pPr marL="457200" indent="-457200">
              <a:buFont typeface="Arial"/>
              <a:buChar char="•"/>
            </a:pPr>
            <a:r>
              <a:rPr lang="en-US" sz="2800" dirty="0" smtClean="0"/>
              <a:t>On the back of each user story, write acceptance criteria for that story</a:t>
            </a:r>
          </a:p>
          <a:p>
            <a:pPr marL="457200" indent="-457200">
              <a:buFont typeface="Arial"/>
              <a:buChar char="•"/>
            </a:pPr>
            <a:r>
              <a:rPr lang="en-US" sz="2800" dirty="0" smtClean="0"/>
              <a:t>How will you know you are done?</a:t>
            </a:r>
          </a:p>
          <a:p>
            <a:pPr marL="457200" indent="-457200">
              <a:buFont typeface="Arial"/>
              <a:buChar char="•"/>
            </a:pPr>
            <a:r>
              <a:rPr lang="en-US" sz="2800" dirty="0" smtClean="0"/>
              <a:t>Are there alternative ways to reach “done”?</a:t>
            </a:r>
          </a:p>
          <a:p>
            <a:pPr marL="457200" indent="-457200">
              <a:buFont typeface="Arial"/>
              <a:buChar char="•"/>
            </a:pPr>
            <a:endParaRPr lang="en-US" sz="2800" dirty="0" smtClean="0"/>
          </a:p>
        </p:txBody>
      </p:sp>
    </p:spTree>
    <p:extLst>
      <p:ext uri="{BB962C8B-B14F-4D97-AF65-F5344CB8AC3E}">
        <p14:creationId xmlns:p14="http://schemas.microsoft.com/office/powerpoint/2010/main" val="399892606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Estimating the Work</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227165032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descr="9a.jpg"/>
          <p:cNvPicPr>
            <a:picLocks noChangeAspect="1"/>
          </p:cNvPicPr>
          <p:nvPr/>
        </p:nvPicPr>
        <p:blipFill>
          <a:blip r:embed="rId3"/>
          <a:stretch>
            <a:fillRect/>
          </a:stretch>
        </p:blipFill>
        <p:spPr>
          <a:xfrm>
            <a:off x="134470" y="0"/>
            <a:ext cx="8875059" cy="6858000"/>
          </a:xfrm>
          <a:prstGeom prst="rect">
            <a:avLst/>
          </a:prstGeom>
        </p:spPr>
      </p:pic>
      <p:pic>
        <p:nvPicPr>
          <p:cNvPr id="5" name="Picture 4" descr="9b_no_target.jpg"/>
          <p:cNvPicPr>
            <a:picLocks noChangeAspect="1"/>
          </p:cNvPicPr>
          <p:nvPr/>
        </p:nvPicPr>
        <p:blipFill>
          <a:blip r:embed="rId4"/>
          <a:stretch>
            <a:fillRect/>
          </a:stretch>
        </p:blipFill>
        <p:spPr>
          <a:xfrm>
            <a:off x="183995" y="0"/>
            <a:ext cx="8776010" cy="6858000"/>
          </a:xfrm>
          <a:prstGeom prst="rect">
            <a:avLst/>
          </a:prstGeom>
        </p:spPr>
      </p:pic>
    </p:spTree>
    <p:extLst>
      <p:ext uri="{BB962C8B-B14F-4D97-AF65-F5344CB8AC3E}">
        <p14:creationId xmlns:p14="http://schemas.microsoft.com/office/powerpoint/2010/main" val="161458308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Estimating the Effort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741997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1520" y="3933056"/>
            <a:ext cx="2857742" cy="2286194"/>
          </a:xfrm>
          <a:prstGeom prst="rect">
            <a:avLst/>
          </a:prstGeom>
        </p:spPr>
      </p:pic>
      <p:pic>
        <p:nvPicPr>
          <p:cNvPr id="5" name="Picture 4"/>
          <p:cNvPicPr>
            <a:picLocks noChangeAspect="1"/>
          </p:cNvPicPr>
          <p:nvPr/>
        </p:nvPicPr>
        <p:blipFill>
          <a:blip r:embed="rId4"/>
          <a:stretch>
            <a:fillRect/>
          </a:stretch>
        </p:blipFill>
        <p:spPr>
          <a:xfrm>
            <a:off x="5635666" y="1844824"/>
            <a:ext cx="3072341" cy="2304256"/>
          </a:xfrm>
          <a:prstGeom prst="rect">
            <a:avLst/>
          </a:prstGeom>
        </p:spPr>
      </p:pic>
      <p:pic>
        <p:nvPicPr>
          <p:cNvPr id="6" name="Picture 5"/>
          <p:cNvPicPr>
            <a:picLocks noChangeAspect="1"/>
          </p:cNvPicPr>
          <p:nvPr/>
        </p:nvPicPr>
        <p:blipFill>
          <a:blip r:embed="rId5"/>
          <a:stretch>
            <a:fillRect/>
          </a:stretch>
        </p:blipFill>
        <p:spPr>
          <a:xfrm>
            <a:off x="5580112" y="4653136"/>
            <a:ext cx="3054190" cy="1902586"/>
          </a:xfrm>
          <a:prstGeom prst="rect">
            <a:avLst/>
          </a:prstGeom>
        </p:spPr>
      </p:pic>
      <p:pic>
        <p:nvPicPr>
          <p:cNvPr id="7" name="Picture 6"/>
          <p:cNvPicPr>
            <a:picLocks noChangeAspect="1"/>
          </p:cNvPicPr>
          <p:nvPr/>
        </p:nvPicPr>
        <p:blipFill>
          <a:blip r:embed="rId6"/>
          <a:stretch>
            <a:fillRect/>
          </a:stretch>
        </p:blipFill>
        <p:spPr>
          <a:xfrm>
            <a:off x="2987824" y="3140968"/>
            <a:ext cx="2893928" cy="1986780"/>
          </a:xfrm>
          <a:prstGeom prst="rect">
            <a:avLst/>
          </a:prstGeom>
        </p:spPr>
      </p:pic>
      <p:pic>
        <p:nvPicPr>
          <p:cNvPr id="8" name="Picture 7"/>
          <p:cNvPicPr>
            <a:picLocks noChangeAspect="1"/>
          </p:cNvPicPr>
          <p:nvPr/>
        </p:nvPicPr>
        <p:blipFill>
          <a:blip r:embed="rId7"/>
          <a:stretch>
            <a:fillRect/>
          </a:stretch>
        </p:blipFill>
        <p:spPr>
          <a:xfrm>
            <a:off x="539552" y="548680"/>
            <a:ext cx="3505572" cy="2337048"/>
          </a:xfrm>
          <a:prstGeom prst="rect">
            <a:avLst/>
          </a:prstGeom>
        </p:spPr>
      </p:pic>
      <p:sp>
        <p:nvSpPr>
          <p:cNvPr id="9" name="TextBox 8"/>
          <p:cNvSpPr txBox="1"/>
          <p:nvPr/>
        </p:nvSpPr>
        <p:spPr>
          <a:xfrm>
            <a:off x="4572000" y="1052736"/>
            <a:ext cx="4248472" cy="400110"/>
          </a:xfrm>
          <a:prstGeom prst="rect">
            <a:avLst/>
          </a:prstGeom>
          <a:noFill/>
        </p:spPr>
        <p:txBody>
          <a:bodyPr wrap="square" rtlCol="0">
            <a:spAutoFit/>
          </a:bodyPr>
          <a:lstStyle/>
          <a:p>
            <a:pPr>
              <a:buNone/>
            </a:pPr>
            <a:r>
              <a:rPr lang="en-US" dirty="0" smtClean="0"/>
              <a:t>Distance to the airport from here?</a:t>
            </a:r>
            <a:endParaRPr lang="en-US" dirty="0"/>
          </a:p>
        </p:txBody>
      </p:sp>
    </p:spTree>
    <p:extLst>
      <p:ext uri="{BB962C8B-B14F-4D97-AF65-F5344CB8AC3E}">
        <p14:creationId xmlns:p14="http://schemas.microsoft.com/office/powerpoint/2010/main" val="56685146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000"/>
                                        <p:tgtEl>
                                          <p:spTgt spid="4"/>
                                        </p:tgtEl>
                                      </p:cBhvr>
                                    </p:animEffect>
                                  </p:childTnLst>
                                </p:cTn>
                              </p:par>
                            </p:childTnLst>
                          </p:cTn>
                        </p:par>
                        <p:par>
                          <p:cTn id="8" fill="hold">
                            <p:stCondLst>
                              <p:cond delay="2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2000"/>
                                        <p:tgtEl>
                                          <p:spTgt spid="5"/>
                                        </p:tgtEl>
                                      </p:cBhvr>
                                    </p:animEffect>
                                  </p:childTnLst>
                                </p:cTn>
                              </p:par>
                            </p:childTnLst>
                          </p:cTn>
                        </p:par>
                        <p:par>
                          <p:cTn id="12" fill="hold">
                            <p:stCondLst>
                              <p:cond delay="4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2000"/>
                                        <p:tgtEl>
                                          <p:spTgt spid="6"/>
                                        </p:tgtEl>
                                      </p:cBhvr>
                                    </p:animEffect>
                                  </p:childTnLst>
                                </p:cTn>
                              </p:par>
                            </p:childTnLst>
                          </p:cTn>
                        </p:par>
                        <p:par>
                          <p:cTn id="16" fill="hold">
                            <p:stCondLst>
                              <p:cond delay="6000"/>
                            </p:stCondLst>
                            <p:childTnLst>
                              <p:par>
                                <p:cTn id="17" presetID="9"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Grp="1" noChangeArrowheads="1"/>
          </p:cNvSpPr>
          <p:nvPr>
            <p:ph type="title"/>
          </p:nvPr>
        </p:nvSpPr>
        <p:spPr>
          <a:xfrm>
            <a:off x="457200" y="44624"/>
            <a:ext cx="8229600" cy="1143000"/>
          </a:xfrm>
        </p:spPr>
        <p:txBody>
          <a:bodyPr>
            <a:normAutofit/>
          </a:bodyPr>
          <a:lstStyle/>
          <a:p>
            <a:pPr eaLnBrk="1" hangingPunct="1">
              <a:defRPr/>
            </a:pPr>
            <a:r>
              <a:rPr lang="en-US" dirty="0"/>
              <a:t>Agile Estimation: Planning Poker </a:t>
            </a:r>
          </a:p>
        </p:txBody>
      </p:sp>
      <p:pic>
        <p:nvPicPr>
          <p:cNvPr id="20992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31825" y="1036638"/>
            <a:ext cx="7632700" cy="5816600"/>
          </a:xfrm>
          <a:prstGeom prst="rect">
            <a:avLst/>
          </a:prstGeom>
          <a:noFill/>
          <a:ln w="12700" cap="rnd">
            <a:noFill/>
            <a:round/>
            <a:headEnd/>
            <a:tailEnd/>
          </a:ln>
        </p:spPr>
      </p:pic>
    </p:spTree>
    <p:extLst>
      <p:ext uri="{BB962C8B-B14F-4D97-AF65-F5344CB8AC3E}">
        <p14:creationId xmlns:p14="http://schemas.microsoft.com/office/powerpoint/2010/main" val="8289913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xfrm>
            <a:off x="457200" y="44624"/>
            <a:ext cx="8229600" cy="1143000"/>
          </a:xfrm>
        </p:spPr>
        <p:txBody>
          <a:bodyPr>
            <a:normAutofit/>
          </a:bodyPr>
          <a:lstStyle/>
          <a:p>
            <a:pPr eaLnBrk="1" hangingPunct="1">
              <a:defRPr/>
            </a:pPr>
            <a:r>
              <a:rPr lang="en-US" dirty="0"/>
              <a:t>Agile Estimation: Planning Poker </a:t>
            </a:r>
          </a:p>
        </p:txBody>
      </p:sp>
      <p:pic>
        <p:nvPicPr>
          <p:cNvPr id="211974" name="Picture 4"/>
          <p:cNvPicPr>
            <a:picLocks noChangeAspect="1" noChangeArrowheads="1"/>
          </p:cNvPicPr>
          <p:nvPr/>
        </p:nvPicPr>
        <p:blipFill>
          <a:blip r:embed="rId3"/>
          <a:srcRect/>
          <a:stretch>
            <a:fillRect/>
          </a:stretch>
        </p:blipFill>
        <p:spPr bwMode="auto">
          <a:xfrm>
            <a:off x="1670050" y="996950"/>
            <a:ext cx="4953000" cy="5829300"/>
          </a:xfrm>
          <a:prstGeom prst="rect">
            <a:avLst/>
          </a:prstGeom>
          <a:noFill/>
          <a:ln w="12700" cap="rnd">
            <a:noFill/>
            <a:round/>
            <a:headEnd/>
            <a:tailEnd/>
          </a:ln>
        </p:spPr>
      </p:pic>
      <p:sp>
        <p:nvSpPr>
          <p:cNvPr id="76805" name="Oval 5"/>
          <p:cNvSpPr>
            <a:spLocks/>
          </p:cNvSpPr>
          <p:nvPr/>
        </p:nvSpPr>
        <p:spPr bwMode="auto">
          <a:xfrm>
            <a:off x="3771900" y="28829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
        <p:nvSpPr>
          <p:cNvPr id="76806" name="Oval 6"/>
          <p:cNvSpPr>
            <a:spLocks/>
          </p:cNvSpPr>
          <p:nvPr/>
        </p:nvSpPr>
        <p:spPr bwMode="auto">
          <a:xfrm>
            <a:off x="4305300" y="31877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Tree>
    <p:extLst>
      <p:ext uri="{BB962C8B-B14F-4D97-AF65-F5344CB8AC3E}">
        <p14:creationId xmlns:p14="http://schemas.microsoft.com/office/powerpoint/2010/main" val="15187373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6805"/>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grpId="0" nodeType="afterEffect">
                                  <p:stCondLst>
                                    <p:cond delay="0"/>
                                  </p:stCondLst>
                                  <p:childTnLst>
                                    <p:set>
                                      <p:cBhvr>
                                        <p:cTn id="9" dur="1" fill="hold">
                                          <p:stCondLst>
                                            <p:cond delay="499"/>
                                          </p:stCondLst>
                                        </p:cTn>
                                        <p:tgtEl>
                                          <p:spTgt spid="76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animBg="1"/>
      <p:bldP spid="7680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a:t>
            </a:r>
            <a:endParaRPr lang="en-US" dirty="0"/>
          </a:p>
        </p:txBody>
      </p:sp>
      <p:sp>
        <p:nvSpPr>
          <p:cNvPr id="2" name="Content Placeholder 1"/>
          <p:cNvSpPr>
            <a:spLocks noGrp="1"/>
          </p:cNvSpPr>
          <p:nvPr>
            <p:ph idx="1"/>
          </p:nvPr>
        </p:nvSpPr>
        <p:spPr/>
        <p:txBody>
          <a:bodyPr/>
          <a:lstStyle/>
          <a:p>
            <a:r>
              <a:rPr lang="en-US" dirty="0"/>
              <a:t>Discuss only if there is disagreement</a:t>
            </a:r>
          </a:p>
          <a:p>
            <a:pPr lvl="1"/>
            <a:r>
              <a:rPr lang="en-US" dirty="0" smtClean="0"/>
              <a:t>If </a:t>
            </a:r>
            <a:r>
              <a:rPr lang="en-US" dirty="0"/>
              <a:t>everyone agrees, then there is no need to discuss</a:t>
            </a:r>
          </a:p>
          <a:p>
            <a:pPr lvl="1"/>
            <a:r>
              <a:rPr lang="en-US" dirty="0"/>
              <a:t>Discuss the </a:t>
            </a:r>
            <a:r>
              <a:rPr lang="en-US" dirty="0" smtClean="0"/>
              <a:t>unknowns – “Why do you think it’s a…”</a:t>
            </a:r>
            <a:endParaRPr lang="en-US" dirty="0"/>
          </a:p>
          <a:p>
            <a:pPr lvl="1"/>
            <a:r>
              <a:rPr lang="en-US" dirty="0"/>
              <a:t>Don’t try to convince people to change</a:t>
            </a:r>
          </a:p>
          <a:p>
            <a:pPr lvl="1"/>
            <a:r>
              <a:rPr lang="en-US" dirty="0"/>
              <a:t>Re-throw </a:t>
            </a:r>
          </a:p>
          <a:p>
            <a:endParaRPr lang="en-US" dirty="0"/>
          </a:p>
          <a:p>
            <a:endParaRPr lang="en-US" dirty="0"/>
          </a:p>
          <a:p>
            <a:endParaRPr lang="en-US" dirty="0"/>
          </a:p>
        </p:txBody>
      </p:sp>
    </p:spTree>
    <p:extLst>
      <p:ext uri="{BB962C8B-B14F-4D97-AF65-F5344CB8AC3E}">
        <p14:creationId xmlns:p14="http://schemas.microsoft.com/office/powerpoint/2010/main" val="934254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Grp="1" noChangeArrowheads="1"/>
          </p:cNvSpPr>
          <p:nvPr>
            <p:ph type="title"/>
          </p:nvPr>
        </p:nvSpPr>
        <p:spPr>
          <a:xfrm>
            <a:off x="457200" y="-27384"/>
            <a:ext cx="8229600" cy="1143000"/>
          </a:xfrm>
        </p:spPr>
        <p:txBody>
          <a:bodyPr>
            <a:normAutofit/>
          </a:bodyPr>
          <a:lstStyle/>
          <a:p>
            <a:pPr eaLnBrk="1" hangingPunct="1">
              <a:defRPr/>
            </a:pPr>
            <a:r>
              <a:rPr lang="en-US" dirty="0"/>
              <a:t>Agile Estimation: Planning Poker </a:t>
            </a:r>
          </a:p>
        </p:txBody>
      </p:sp>
      <p:pic>
        <p:nvPicPr>
          <p:cNvPr id="214019" name="Picture 1"/>
          <p:cNvPicPr>
            <a:picLocks noChangeAspect="1" noChangeArrowheads="1"/>
          </p:cNvPicPr>
          <p:nvPr/>
        </p:nvPicPr>
        <p:blipFill>
          <a:blip r:embed="rId3"/>
          <a:srcRect/>
          <a:stretch>
            <a:fillRect/>
          </a:stretch>
        </p:blipFill>
        <p:spPr bwMode="auto">
          <a:xfrm>
            <a:off x="482600" y="909638"/>
            <a:ext cx="8166100" cy="5943600"/>
          </a:xfrm>
          <a:prstGeom prst="rect">
            <a:avLst/>
          </a:prstGeom>
          <a:noFill/>
          <a:ln w="12700" cap="rnd">
            <a:noFill/>
            <a:round/>
            <a:headEnd/>
            <a:tailEnd/>
          </a:ln>
        </p:spPr>
      </p:pic>
    </p:spTree>
    <p:extLst>
      <p:ext uri="{BB962C8B-B14F-4D97-AF65-F5344CB8AC3E}">
        <p14:creationId xmlns:p14="http://schemas.microsoft.com/office/powerpoint/2010/main" val="704244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_ENCODE_TYPE" val="0"/>
  <p:tag name="ART_ENCODE_INDEX" val="1"/>
  <p:tag name="ARTICULATE_PRESENTER_VERSION" val="6"/>
  <p:tag name="AO_COMPLETION_THRESHOLD" val="50"/>
  <p:tag name="AO_COMPLETION_METHOD" val="VIEW"/>
  <p:tag name="ARTICULATE_PUBLISH_PATH" val="U:\agile_workshops\course_modules\agile_fundamentals\01-Origins-Of-Agile\articulate"/>
  <p:tag name="PUBLISH_TITLE" val="The Origins of Agile Software Development"/>
  <p:tag name="ARTICULATE_LOGO" val="(None selected)"/>
  <p:tag name="ARTICULATE_PRESENTER" val="(None selected)"/>
  <p:tag name="ARTICULATE_PRESENTER_GUID" val="9869030842"/>
  <p:tag name="ARTICULATE_LMS" val="0"/>
  <p:tag name="ARTICULATE_TEMPLATE" val="Corporate Communications"/>
  <p:tag name="ARTICULATE_TEMPLATE_GUID" val="1a000000-6000-0000-b000-000000000001"/>
  <p:tag name="LMS_PUBLISH" val="Yes"/>
  <p:tag name="PRESENTER_PREVIEW_MODE" val="0"/>
  <p:tag name="PRESENTER_PREVIEW_START" val="1"/>
  <p:tag name="LMS_PROTOCOL_METHOD" val="SCORM"/>
  <p:tag name="LMS_PROTOCOL_VERSION" val="1.2"/>
  <p:tag name="AO_COMPLETION_TITLE" val="The Origins of Agile Software Development"/>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5430dddb-4c5f-4574-8015-650b03087bfe"/>
  <p:tag name="ARTICULATE_SLIDE_NAV" val="20"/>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qeB4hsKS_files\slide0001_image001.jpg"/>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a7631285-ba0b-4863-8f87-243b79b70b18"/>
  <p:tag name="ARTICULATE_SLIDE_NAV" val="37"/>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4a9c24e8-a8e6-4568-9f57-3161b4c96bcf"/>
  <p:tag name="ARTICULATE_SLIDE_NAV" val="38"/>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0d80a312-69ee-4024-8156-36842d711851"/>
  <p:tag name="ARTICULATE_SLIDE_NAV" val="39"/>
</p:tagLst>
</file>

<file path=ppt/tags/tag23.xml><?xml version="1.0" encoding="utf-8"?>
<p:tagLst xmlns:a="http://schemas.openxmlformats.org/drawingml/2006/main" xmlns:r="http://schemas.openxmlformats.org/officeDocument/2006/relationships" xmlns:p="http://schemas.openxmlformats.org/presentationml/2006/main">
  <p:tag name="ARTICULATE_SLIDE_GUID" val="211cd42e-e139-4f7a-840f-d4ae15438a53"/>
  <p:tag name="ARTICULATE_SLIDE_NAV" val="40"/>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c2eb6fae-014f-4287-b825-b18377a58b1a"/>
  <p:tag name="ARTICULATE_SLIDE_NAV" val="41"/>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pklsgfkt_files\slide0001_image001.jpg"/>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a27e6611-9a48-45c9-83cd-a6b28998c14b"/>
  <p:tag name="ARTICULATE_SLIDE_NAV" val="46"/>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g0WxKCnk_files\slide0001_image001.jpg"/>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2012 Studios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2012 Studios .thmx</Template>
  <TotalTime>12469</TotalTime>
  <Words>36420</Words>
  <Application>Microsoft Macintosh PowerPoint</Application>
  <PresentationFormat>On-screen Show (4:3)</PresentationFormat>
  <Paragraphs>3439</Paragraphs>
  <Slides>248</Slides>
  <Notes>209</Notes>
  <HiddenSlides>3</HiddenSlides>
  <MMClips>0</MMClips>
  <ScaleCrop>false</ScaleCrop>
  <HeadingPairs>
    <vt:vector size="4" baseType="variant">
      <vt:variant>
        <vt:lpstr>Theme</vt:lpstr>
      </vt:variant>
      <vt:variant>
        <vt:i4>1</vt:i4>
      </vt:variant>
      <vt:variant>
        <vt:lpstr>Slide Titles</vt:lpstr>
      </vt:variant>
      <vt:variant>
        <vt:i4>248</vt:i4>
      </vt:variant>
    </vt:vector>
  </HeadingPairs>
  <TitlesOfParts>
    <vt:vector size="249" baseType="lpstr">
      <vt:lpstr>2012 Studios </vt:lpstr>
      <vt:lpstr>Agile Fundamentals</vt:lpstr>
      <vt:lpstr>How much agile knowledge?</vt:lpstr>
      <vt:lpstr>To start…</vt:lpstr>
      <vt:lpstr>And a second thing…</vt:lpstr>
      <vt:lpstr>Introductions</vt:lpstr>
      <vt:lpstr>Housekeeping</vt:lpstr>
      <vt:lpstr>What’s coming up…</vt:lpstr>
      <vt:lpstr>PowerPoint Presentation</vt:lpstr>
      <vt:lpstr>The workbook</vt:lpstr>
      <vt:lpstr>Note taking pages</vt:lpstr>
      <vt:lpstr>Bubble map</vt:lpstr>
      <vt:lpstr>Flowchart</vt:lpstr>
      <vt:lpstr>Tree and branches</vt:lpstr>
      <vt:lpstr>Burger</vt:lpstr>
      <vt:lpstr>Fishbone</vt:lpstr>
      <vt:lpstr>Questions?</vt:lpstr>
      <vt:lpstr>Agile Methodologies and Culture</vt:lpstr>
      <vt:lpstr>Agile Methodologies</vt:lpstr>
      <vt:lpstr>Culture</vt:lpstr>
      <vt:lpstr>What Flavor of Agile?</vt:lpstr>
      <vt:lpstr>Scrum</vt:lpstr>
      <vt:lpstr>Extreme Programming (XP)</vt:lpstr>
      <vt:lpstr>Crystal Clear</vt:lpstr>
      <vt:lpstr>Lean Software Development</vt:lpstr>
      <vt:lpstr>PowerPoint Presentation</vt:lpstr>
      <vt:lpstr>So What?</vt:lpstr>
      <vt:lpstr>Success Influencers</vt:lpstr>
      <vt:lpstr>PowerPoint Presentation</vt:lpstr>
      <vt:lpstr>PowerPoint Presentation</vt:lpstr>
      <vt:lpstr>The Agile Manifesto</vt:lpstr>
      <vt:lpstr>PowerPoint Presentation</vt:lpstr>
      <vt:lpstr>PowerPoint Presentation</vt:lpstr>
      <vt:lpstr>PowerPoint Presentation</vt:lpstr>
      <vt:lpstr>PowerPoint Presentation</vt:lpstr>
      <vt:lpstr>Questions?</vt:lpstr>
      <vt:lpstr>Agile Project Approach</vt:lpstr>
      <vt:lpstr>Agile is…</vt:lpstr>
      <vt:lpstr>Agile project lifecycle (TW style)</vt:lpstr>
      <vt:lpstr>Agile project lifecycle (TW style)</vt:lpstr>
      <vt:lpstr>The basics still apply</vt:lpstr>
      <vt:lpstr>Agile project lifecycle (TW style)</vt:lpstr>
      <vt:lpstr>The flow</vt:lpstr>
      <vt:lpstr>The Team</vt:lpstr>
      <vt:lpstr>What does your team look like?</vt:lpstr>
      <vt:lpstr>Indicative Team Composition</vt:lpstr>
      <vt:lpstr>Product Owner/Customer</vt:lpstr>
      <vt:lpstr>Project Manager</vt:lpstr>
      <vt:lpstr>Iteration Manager / Scrum Master</vt:lpstr>
      <vt:lpstr>Business Analyst</vt:lpstr>
      <vt:lpstr>User Experience Analyst</vt:lpstr>
      <vt:lpstr>Developer</vt:lpstr>
      <vt:lpstr>Quality Assurance Analyst (Tester)</vt:lpstr>
      <vt:lpstr>Business Stakeholders</vt:lpstr>
      <vt:lpstr>Implementation Stakeholders</vt:lpstr>
      <vt:lpstr>Questions?</vt:lpstr>
      <vt:lpstr>Define the Project</vt:lpstr>
      <vt:lpstr>What are we going to do?</vt:lpstr>
      <vt:lpstr>Self-organize…</vt:lpstr>
      <vt:lpstr>Establish a Shared Vision</vt:lpstr>
      <vt:lpstr>Elevator Statement</vt:lpstr>
      <vt:lpstr>Magazine Review</vt:lpstr>
      <vt:lpstr>Venture Capital Plan</vt:lpstr>
      <vt:lpstr>Press Release</vt:lpstr>
      <vt:lpstr>Product Box</vt:lpstr>
      <vt:lpstr>Our New Product</vt:lpstr>
      <vt:lpstr>Announcing our plans</vt:lpstr>
      <vt:lpstr>Roles &amp; Goals</vt:lpstr>
      <vt:lpstr>Roles and Goals</vt:lpstr>
      <vt:lpstr>New animal roles</vt:lpstr>
      <vt:lpstr>Personas</vt:lpstr>
      <vt:lpstr>Understanding Users</vt:lpstr>
      <vt:lpstr>What is a Persona?</vt:lpstr>
      <vt:lpstr>Attributes of a Persona</vt:lpstr>
      <vt:lpstr>How to develop personas</vt:lpstr>
      <vt:lpstr>Personas</vt:lpstr>
      <vt:lpstr>Collecting Stories</vt:lpstr>
      <vt:lpstr>User Stories</vt:lpstr>
      <vt:lpstr>User Stories</vt:lpstr>
      <vt:lpstr>Parts of a Story</vt:lpstr>
      <vt:lpstr>Parts of a Story</vt:lpstr>
      <vt:lpstr>User Story Template</vt:lpstr>
      <vt:lpstr>Story jam!</vt:lpstr>
      <vt:lpstr>PowerPoint Presentation</vt:lpstr>
      <vt:lpstr>Acceptance Criteria</vt:lpstr>
      <vt:lpstr>Inception Acceptance Criteria</vt:lpstr>
      <vt:lpstr>Done, done, done…</vt:lpstr>
      <vt:lpstr>Inception Acceptance Criteria</vt:lpstr>
      <vt:lpstr>Iteration Acceptance Criteria</vt:lpstr>
      <vt:lpstr>Iteration Acceptance Criteria</vt:lpstr>
      <vt:lpstr>Story jam continued</vt:lpstr>
      <vt:lpstr>Questions?</vt:lpstr>
      <vt:lpstr>Estimating the Work</vt:lpstr>
      <vt:lpstr>PowerPoint Presentation</vt:lpstr>
      <vt:lpstr>Estimating the Effort</vt:lpstr>
      <vt:lpstr>PowerPoint Presentation</vt:lpstr>
      <vt:lpstr>Agile Estimation: Planning Poker </vt:lpstr>
      <vt:lpstr>Agile Estimation: Planning Poker </vt:lpstr>
      <vt:lpstr>Agile Estimation</vt:lpstr>
      <vt:lpstr>Agile Estimation: Planning Poker </vt:lpstr>
      <vt:lpstr>Agile Estimation: Planning Poker </vt:lpstr>
      <vt:lpstr>Agile Estimation: Planning Poker </vt:lpstr>
      <vt:lpstr>Agile Estimation: Planning Poker </vt:lpstr>
      <vt:lpstr>Agile Estimation: Thrown Estimates</vt:lpstr>
      <vt:lpstr>Agile Estimation: Thrown Estimates</vt:lpstr>
      <vt:lpstr>Agile Estimation: Thrown Estimates</vt:lpstr>
      <vt:lpstr>Agile Estimation: Tee Shirts</vt:lpstr>
      <vt:lpstr>Relative Sizing Tips</vt:lpstr>
      <vt:lpstr>Relative Sizing Stories</vt:lpstr>
      <vt:lpstr>PowerPoint Presentation</vt:lpstr>
      <vt:lpstr>How much can we do?</vt:lpstr>
      <vt:lpstr>Velocity</vt:lpstr>
      <vt:lpstr>How to Derive a Planning Velocity</vt:lpstr>
      <vt:lpstr>Velocity Planning Game</vt:lpstr>
      <vt:lpstr>PowerPoint Presentation</vt:lpstr>
      <vt:lpstr>PowerPoint Presentation</vt:lpstr>
      <vt:lpstr>PowerPoint Presentation</vt:lpstr>
      <vt:lpstr>Estimate your velocity</vt:lpstr>
      <vt:lpstr>How Many Pairs?</vt:lpstr>
      <vt:lpstr>How long?</vt:lpstr>
      <vt:lpstr>How many iterations?</vt:lpstr>
      <vt:lpstr>Raw Velocity</vt:lpstr>
      <vt:lpstr>How long?</vt:lpstr>
      <vt:lpstr>Velocity Adjustment - Risk</vt:lpstr>
      <vt:lpstr>Velocity Adjustment – Ramp Up</vt:lpstr>
      <vt:lpstr>Velocity Adjustment – Onboarding</vt:lpstr>
      <vt:lpstr>Velocity Adjustment – Time Off</vt:lpstr>
      <vt:lpstr>Development Duration Range</vt:lpstr>
      <vt:lpstr>Add Non-Dev Time</vt:lpstr>
      <vt:lpstr>Questions?</vt:lpstr>
      <vt:lpstr>Release and Iteration Planning</vt:lpstr>
      <vt:lpstr>Questions To Be Answered</vt:lpstr>
      <vt:lpstr>Release Success Criteria</vt:lpstr>
      <vt:lpstr>The Release Planning Inputs</vt:lpstr>
      <vt:lpstr>Initial Story List</vt:lpstr>
      <vt:lpstr>Prioritize the stories</vt:lpstr>
      <vt:lpstr>MoSCoW Prioritization</vt:lpstr>
      <vt:lpstr>Span Planning</vt:lpstr>
      <vt:lpstr>Prioritize Your Stories</vt:lpstr>
      <vt:lpstr>What Are Your Constraints?</vt:lpstr>
      <vt:lpstr>Dependencies</vt:lpstr>
      <vt:lpstr>Cross-Functional Requirements</vt:lpstr>
      <vt:lpstr>In Summary</vt:lpstr>
      <vt:lpstr>What goes into each release?</vt:lpstr>
      <vt:lpstr>Iteration slotting</vt:lpstr>
      <vt:lpstr>Iteration Planning</vt:lpstr>
      <vt:lpstr>Questions?</vt:lpstr>
      <vt:lpstr>Visibility and Communication</vt:lpstr>
      <vt:lpstr>Four Key Agile Meetings</vt:lpstr>
      <vt:lpstr>Daily Stand-Up</vt:lpstr>
      <vt:lpstr>Team Room: Open Conversations</vt:lpstr>
      <vt:lpstr>Showcases</vt:lpstr>
      <vt:lpstr>Retrospectives</vt:lpstr>
      <vt:lpstr>Maintaining Visibility and Communications</vt:lpstr>
      <vt:lpstr>Information Radiators</vt:lpstr>
      <vt:lpstr>The Card Wall</vt:lpstr>
      <vt:lpstr>The Card Wall</vt:lpstr>
      <vt:lpstr>Daily Stand-Up</vt:lpstr>
      <vt:lpstr>Reporting Progress – Burn Down</vt:lpstr>
      <vt:lpstr>Project Burn-Up</vt:lpstr>
      <vt:lpstr>Release Burndown</vt:lpstr>
      <vt:lpstr>Questions?</vt:lpstr>
      <vt:lpstr>Agile Engineering Practices</vt:lpstr>
      <vt:lpstr>Introduction</vt:lpstr>
      <vt:lpstr>What We Will Cover</vt:lpstr>
      <vt:lpstr>Unit Testing</vt:lpstr>
      <vt:lpstr>Unit Test</vt:lpstr>
      <vt:lpstr>Unit Testing  The Agile Way: Test First</vt:lpstr>
      <vt:lpstr>Test Driven Development</vt:lpstr>
      <vt:lpstr>A User Story</vt:lpstr>
      <vt:lpstr>Test First</vt:lpstr>
      <vt:lpstr>PowerPoint Presentation</vt:lpstr>
      <vt:lpstr>PowerPoint Presentation</vt:lpstr>
      <vt:lpstr>PowerPoint Presentation</vt:lpstr>
      <vt:lpstr>Uncle Bob Martin’s Three Laws of TDD</vt:lpstr>
      <vt:lpstr>Pairing</vt:lpstr>
      <vt:lpstr>Pairing</vt:lpstr>
      <vt:lpstr>It’s distracting!</vt:lpstr>
      <vt:lpstr>Costly</vt:lpstr>
      <vt:lpstr>Low morale</vt:lpstr>
      <vt:lpstr>Hygiene</vt:lpstr>
      <vt:lpstr>Stop slowing me down!</vt:lpstr>
      <vt:lpstr>Pair Programming</vt:lpstr>
      <vt:lpstr>Development The Waterfall Way</vt:lpstr>
      <vt:lpstr>Pairing 1</vt:lpstr>
      <vt:lpstr>Pairing 2</vt:lpstr>
      <vt:lpstr>The Agile Way: Pairing</vt:lpstr>
      <vt:lpstr>Pairing 3</vt:lpstr>
      <vt:lpstr>Pairing 4</vt:lpstr>
      <vt:lpstr>Pairing 5</vt:lpstr>
      <vt:lpstr>Studies</vt:lpstr>
      <vt:lpstr>Studies of Pair Programming</vt:lpstr>
      <vt:lpstr>Pairing</vt:lpstr>
      <vt:lpstr>Understanding Smells</vt:lpstr>
      <vt:lpstr>PowerPoint Presentation</vt:lpstr>
      <vt:lpstr>Pairing and Smells</vt:lpstr>
      <vt:lpstr>Team Smells</vt:lpstr>
      <vt:lpstr>Refactoring</vt:lpstr>
      <vt:lpstr>Practically Speaking..  What is Refactoring?</vt:lpstr>
      <vt:lpstr>The Need for Refactoring</vt:lpstr>
      <vt:lpstr>Refactoring 3</vt:lpstr>
      <vt:lpstr>Why Refactor</vt:lpstr>
      <vt:lpstr>When to/not to Refactor</vt:lpstr>
      <vt:lpstr>What about ownership?</vt:lpstr>
      <vt:lpstr>Refactoring versus Redesign</vt:lpstr>
      <vt:lpstr>Team practices</vt:lpstr>
      <vt:lpstr>Continuous Integration</vt:lpstr>
      <vt:lpstr>PowerPoint Presentation</vt:lpstr>
      <vt:lpstr>Independent Action</vt:lpstr>
      <vt:lpstr>Check and Fail Early</vt:lpstr>
      <vt:lpstr>Check</vt:lpstr>
      <vt:lpstr>Adapt / Do</vt:lpstr>
      <vt:lpstr>PowerPoint Presentation</vt:lpstr>
      <vt:lpstr>PowerPoint Presentation</vt:lpstr>
      <vt:lpstr>PowerPoint Presentation</vt:lpstr>
      <vt:lpstr>PowerPoint Presentation</vt:lpstr>
      <vt:lpstr>PowerPoint Presentation</vt:lpstr>
      <vt:lpstr>Questions?</vt:lpstr>
      <vt:lpstr>Quality</vt:lpstr>
      <vt:lpstr>What is Quality?</vt:lpstr>
      <vt:lpstr>How we focus on quality</vt:lpstr>
      <vt:lpstr>Types of Testing</vt:lpstr>
      <vt:lpstr>Types of testing</vt:lpstr>
      <vt:lpstr>Types of Testing</vt:lpstr>
      <vt:lpstr>Collaboration</vt:lpstr>
      <vt:lpstr>Physical separation / Lack of face-to-face communication</vt:lpstr>
      <vt:lpstr>No shared responsibility towards quality</vt:lpstr>
      <vt:lpstr>Misaligned metrics</vt:lpstr>
      <vt:lpstr>Timing of testing. Schedule pressure.</vt:lpstr>
      <vt:lpstr>Tips for collaboration</vt:lpstr>
      <vt:lpstr>The Testers Bill of Rights</vt:lpstr>
      <vt:lpstr>Agile Automation</vt:lpstr>
      <vt:lpstr>Why automation is important?</vt:lpstr>
      <vt:lpstr>Automation in an Agile team</vt:lpstr>
      <vt:lpstr>How much to automate?</vt:lpstr>
      <vt:lpstr>Metrics</vt:lpstr>
      <vt:lpstr>Testing Metrics</vt:lpstr>
      <vt:lpstr>Metrics and reporting: goals</vt:lpstr>
      <vt:lpstr>Metrics and reporting: goals</vt:lpstr>
      <vt:lpstr>Metrics and reporting: goals</vt:lpstr>
      <vt:lpstr>Metrics and reporting: goals</vt:lpstr>
      <vt:lpstr>Metrics and reporting: goals</vt:lpstr>
      <vt:lpstr>Metrics and reporting: goals</vt:lpstr>
      <vt:lpstr>Defects</vt:lpstr>
      <vt:lpstr>Defects</vt:lpstr>
      <vt:lpstr>When to raise a defect</vt:lpstr>
      <vt:lpstr>Defect management</vt:lpstr>
      <vt:lpstr>Common testing issues/smells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Origins of Agile</dc:title>
  <dc:creator>Steven List</dc:creator>
  <cp:lastModifiedBy>Matthew Philip</cp:lastModifiedBy>
  <cp:revision>154</cp:revision>
  <cp:lastPrinted>2012-09-27T20:15:57Z</cp:lastPrinted>
  <dcterms:created xsi:type="dcterms:W3CDTF">2010-09-09T06:52:56Z</dcterms:created>
  <dcterms:modified xsi:type="dcterms:W3CDTF">2013-01-11T23:04:24Z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01-Origins of Agile for Recording</vt:lpwstr>
  </property>
  <property fmtid="{D5CDD505-2E9C-101B-9397-08002B2CF9AE}" pid="4" name="ArticulateGUID">
    <vt:lpwstr>AE0F7B07-A7BD-40BD-B456-F641DF940B29</vt:lpwstr>
  </property>
  <property fmtid="{D5CDD505-2E9C-101B-9397-08002B2CF9AE}" pid="5" name="ArticulateProjectFull">
    <vt:lpwstr>C:\Documents and Settings\Administrator\My Documents\agile_fundamentals\01-Origins of Agile for Recording.ppta</vt:lpwstr>
  </property>
</Properties>
</file>